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9" r:id="rId12"/>
    <p:sldId id="278" r:id="rId13"/>
    <p:sldId id="280" r:id="rId14"/>
    <p:sldId id="281" r:id="rId15"/>
    <p:sldId id="282" r:id="rId16"/>
    <p:sldId id="283" r:id="rId17"/>
    <p:sldId id="284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ya Juhnowski" initials="IJ" lastIdx="1" clrIdx="0">
    <p:extLst>
      <p:ext uri="{19B8F6BF-5375-455C-9EA6-DF929625EA0E}">
        <p15:presenceInfo xmlns:p15="http://schemas.microsoft.com/office/powerpoint/2012/main" userId="2e7744f5109afb5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B"/>
    <a:srgbClr val="000000"/>
    <a:srgbClr val="F29300"/>
    <a:srgbClr val="F38481"/>
    <a:srgbClr val="FDF8A2"/>
    <a:srgbClr val="FF6666"/>
    <a:srgbClr val="C7E5C2"/>
    <a:srgbClr val="E5F0D5"/>
    <a:srgbClr val="D4E5F5"/>
    <a:srgbClr val="FFE4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8877FD-C3FF-42CB-8C8F-CDB8DA55B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1374E42-B38B-4700-9C65-89105D608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BF7E59-9B27-44E1-AFED-4EC547DD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5C1CA6-E023-4388-8F1A-752258D7A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784982-730D-46AC-B707-E09763436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68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4448F9-A683-485E-9541-A2E4EE062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FBCD233-2AC2-490D-A87A-580DC07C9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C48F7A-B408-4A50-BBED-815AA4227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1A8004-4290-49E5-9F95-40CF4031F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6D3ACB-4E6F-44DA-AC53-5E8AEDF6C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82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3435611-3E89-4EBA-91E0-BB711070E3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1AF30A0-0988-4320-AC9F-1DB7A4E5B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A40654-1164-4C48-891D-D55263A0D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8A98CC-6909-49A4-9F5D-3E4187327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29351F-0519-4414-A7A2-8C72F1DC9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092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E51E51-9062-4609-AB48-8AD0EC21D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6A0886-DAD5-4347-82BD-E4322115D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B95D2B-FAC4-47FF-91E7-943339003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7DA9A4-61A3-4C38-9234-BA3AD5F95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DA2F9A-F5B4-4589-BE67-992C75D14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511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A516D6-860F-4897-884A-DE97C7325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0AE538-AC02-4517-947F-27E14B637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EC34D7-7989-4BC5-88B5-4A57568E4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DDD3DE-7E98-4C06-9127-198426F6F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D6319B-B1E1-4F9F-B72B-962B4D013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521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4819A5-2DB2-4E69-A307-1F7E791AD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928BD1-B62C-4A19-AB77-7F503ED1E7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2224A7-BE7D-4383-B567-3A0393F9E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51715E1-1EAD-45A1-9B47-8FA1CE6C5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FF2D3E-58E6-436D-9A7E-299430C2E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12CFB2-4387-47C1-99B4-ACAFE47A5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42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8B943F-3C28-4AA3-8249-F1E2D535C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7F9100F-F59B-463C-B78A-CC4A23BDD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F5A860-C883-482E-94DC-9F01A9A21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F8D1025-3314-441F-B49D-C5ACFEE4ED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C061D0B-573F-49A6-AA27-4ADA681F06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B44BF97-7A5E-4558-8F3E-9C9692800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1585B5E-2BAC-4FA9-89CC-C5C5521BD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722BCB2-0C55-4766-BB3D-63B4BB2A1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55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04C7F0-FE3D-4136-AA52-89E82725D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C86C67E-60A1-4B66-AFCE-115AE4D0B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349AA41-106B-4BF6-991B-ED551AD99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124380F-8BDD-4090-AB9B-E1F958F99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988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C316007-5845-4427-8E19-1B240A50B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23607BB-BF09-4E44-A008-E6C5F4ADE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141CDE3-CD6F-46E8-A170-0C5A5F7D0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7494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5EB865-9EE8-444F-BE7A-F798A5F7C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43A7AD-8FAD-4100-8ECA-C971EB046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CD00377-E867-4CA5-A53D-125602AFF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449526-2E9F-44DE-867C-675D1478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EFC6D7E-CAE4-4CF1-AF12-6C749E71C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34DE6F-C763-4456-9DF3-3EDC923C8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477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E7D18C-6C69-4EEE-A60C-D610EE34B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E8A0392-15EA-4008-9C78-0A979E3B74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B98FD98-F7A4-4435-B18F-2C0149345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0B64AE-0A8A-4AC9-94B7-C011CE691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D2AD57A-DE89-4ACA-81D5-3A5F6F585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6AB50CE-0479-4CBE-B4DA-54B48F182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522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72AAA1-ADBD-49FB-AEA4-BBB9A524A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BA1BAC-8076-448D-ACE3-31FD31473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1D2512-0D78-4152-908A-CDC48F0A3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95110-85B8-4301-B13B-F280A06B402E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18B918-E196-4BB2-9D93-252E09A50F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91CE9D-8EF5-4F49-A075-2C8CC7CE30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952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AA7D15-D004-4E3C-8DE7-C047A3F607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Фундаментальная нейронаука для нейровизуализации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719690-63EF-46BD-84FE-3E2FC79F1717}"/>
              </a:ext>
            </a:extLst>
          </p:cNvPr>
          <p:cNvSpPr txBox="1"/>
          <p:nvPr/>
        </p:nvSpPr>
        <p:spPr>
          <a:xfrm>
            <a:off x="4317534" y="3867324"/>
            <a:ext cx="3556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Основы МРТ</a:t>
            </a:r>
          </a:p>
        </p:txBody>
      </p:sp>
    </p:spTree>
    <p:extLst>
      <p:ext uri="{BB962C8B-B14F-4D97-AF65-F5344CB8AC3E}">
        <p14:creationId xmlns:p14="http://schemas.microsoft.com/office/powerpoint/2010/main" val="2251023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9195034" cy="616387"/>
          </a:xfrm>
        </p:spPr>
        <p:txBody>
          <a:bodyPr/>
          <a:lstStyle/>
          <a:p>
            <a:pPr algn="ctr"/>
            <a:r>
              <a:rPr lang="ru-RU" dirty="0"/>
              <a:t>Пространственная специфичность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BD526D-CBA8-473B-AFF1-D209D846BEE6}"/>
              </a:ext>
            </a:extLst>
          </p:cNvPr>
          <p:cNvSpPr txBox="1"/>
          <p:nvPr/>
        </p:nvSpPr>
        <p:spPr>
          <a:xfrm>
            <a:off x="433138" y="1087655"/>
            <a:ext cx="510139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800" b="0" i="0" u="none" strike="noStrike" baseline="0" dirty="0">
                <a:latin typeface="Helvetica-Light"/>
              </a:rPr>
              <a:t>Введение в пространственную специфичность:</a:t>
            </a:r>
            <a:endParaRPr lang="en-US" sz="1800" b="0" i="0" u="none" strike="noStrike" baseline="0" dirty="0">
              <a:latin typeface="Helvetica-Light"/>
            </a:endParaRPr>
          </a:p>
          <a:p>
            <a:pPr algn="l"/>
            <a:endParaRPr lang="ru-RU" sz="1800" b="0" i="0" u="none" strike="noStrike" baseline="0" dirty="0">
              <a:latin typeface="Helvetica-Light"/>
            </a:endParaRPr>
          </a:p>
          <a:p>
            <a:pPr algn="l"/>
            <a:r>
              <a:rPr lang="ru-RU" sz="1800" b="0" i="0" u="none" strike="noStrike" baseline="0" dirty="0">
                <a:latin typeface="Helvetica-Light"/>
              </a:rPr>
              <a:t>• Прецессия или вращения имеют низкоэнергетические параллельные или высокоэнергетические</a:t>
            </a:r>
          </a:p>
          <a:p>
            <a:pPr algn="l"/>
            <a:r>
              <a:rPr lang="ru-RU" sz="1800" b="0" i="0" u="none" strike="noStrike" baseline="0" dirty="0">
                <a:latin typeface="Helvetica-Light"/>
              </a:rPr>
              <a:t>антипараллельное состояние.</a:t>
            </a:r>
          </a:p>
          <a:p>
            <a:pPr algn="l"/>
            <a:endParaRPr lang="en-US" sz="1800" b="0" i="0" u="none" strike="noStrike" baseline="0" dirty="0">
              <a:latin typeface="Helvetica-Light"/>
            </a:endParaRPr>
          </a:p>
          <a:p>
            <a:pPr algn="l"/>
            <a:r>
              <a:rPr lang="ru-RU" sz="1800" b="0" i="0" u="none" strike="noStrike" baseline="0" dirty="0">
                <a:latin typeface="Helvetica-Light"/>
              </a:rPr>
              <a:t>• Чтобы переключиться на спин из состояния с низкой энергией в состояние с высокой энергией, необходима электромагнитная энергия.</a:t>
            </a:r>
          </a:p>
          <a:p>
            <a:pPr algn="l"/>
            <a:endParaRPr lang="en-US" sz="1800" b="0" i="0" u="none" strike="noStrike" baseline="0" dirty="0">
              <a:latin typeface="Helvetica-Light"/>
            </a:endParaRPr>
          </a:p>
          <a:p>
            <a:pPr algn="l"/>
            <a:r>
              <a:rPr lang="ru-RU" sz="1800" b="0" i="0" u="none" strike="noStrike" baseline="0" dirty="0">
                <a:latin typeface="Helvetica-Light"/>
              </a:rPr>
              <a:t>• Необходимая частота известна как частота Лармора: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B6AC8BB-9933-43AF-979A-AC4E3D412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897" y="771068"/>
            <a:ext cx="6798644" cy="58950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0635D0-17E4-4289-B823-74FD935F79DF}"/>
              </a:ext>
            </a:extLst>
          </p:cNvPr>
          <p:cNvSpPr txBox="1"/>
          <p:nvPr/>
        </p:nvSpPr>
        <p:spPr>
          <a:xfrm>
            <a:off x="10583781" y="3580109"/>
            <a:ext cx="975360" cy="276999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rgbClr val="FBFBFB"/>
                </a:solidFill>
              </a:rPr>
              <a:t>Прецессия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D6C505-7D2D-4CED-99A1-91491D07B1AB}"/>
              </a:ext>
            </a:extLst>
          </p:cNvPr>
          <p:cNvSpPr txBox="1"/>
          <p:nvPr/>
        </p:nvSpPr>
        <p:spPr>
          <a:xfrm>
            <a:off x="4785794" y="5742820"/>
            <a:ext cx="1530417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Ч</a:t>
            </a:r>
            <a:r>
              <a:rPr lang="ru-RU" b="0" i="0" u="none" strike="noStrike" baseline="0" dirty="0"/>
              <a:t>астота Лармора, МГц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6D7C1D-A1A1-4212-9B5F-E04A7F6358C5}"/>
              </a:ext>
            </a:extLst>
          </p:cNvPr>
          <p:cNvSpPr txBox="1"/>
          <p:nvPr/>
        </p:nvSpPr>
        <p:spPr>
          <a:xfrm>
            <a:off x="6096000" y="5765904"/>
            <a:ext cx="163068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b="0" i="0" dirty="0">
                <a:solidFill>
                  <a:srgbClr val="000000"/>
                </a:solidFill>
                <a:effectLst/>
              </a:rPr>
              <a:t>Гиромагнитное отношение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5C8DF6-FC0E-49BC-999C-FAFF8EDEDAF8}"/>
              </a:ext>
            </a:extLst>
          </p:cNvPr>
          <p:cNvSpPr txBox="1"/>
          <p:nvPr/>
        </p:nvSpPr>
        <p:spPr>
          <a:xfrm>
            <a:off x="7743156" y="5765904"/>
            <a:ext cx="163068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0000"/>
                </a:solidFill>
              </a:rPr>
              <a:t>Сила магнитного поля</a:t>
            </a:r>
            <a:endParaRPr lang="ru-RU" b="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59128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9195034" cy="616387"/>
          </a:xfrm>
        </p:spPr>
        <p:txBody>
          <a:bodyPr/>
          <a:lstStyle/>
          <a:p>
            <a:pPr algn="ctr"/>
            <a:r>
              <a:rPr lang="ru-RU" dirty="0"/>
              <a:t>Пространственная специфичность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BD526D-CBA8-473B-AFF1-D209D846BEE6}"/>
              </a:ext>
            </a:extLst>
          </p:cNvPr>
          <p:cNvSpPr txBox="1"/>
          <p:nvPr/>
        </p:nvSpPr>
        <p:spPr>
          <a:xfrm>
            <a:off x="433138" y="1087655"/>
            <a:ext cx="510139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800" b="0" i="0" u="none" strike="noStrike" baseline="0" dirty="0">
                <a:latin typeface="Helvetica-Light"/>
              </a:rPr>
              <a:t>Введение в пространственную специфичность:</a:t>
            </a:r>
            <a:endParaRPr lang="en-US" sz="1800" b="0" i="0" u="none" strike="noStrike" baseline="0" dirty="0">
              <a:latin typeface="Helvetica-Light"/>
            </a:endParaRPr>
          </a:p>
          <a:p>
            <a:pPr algn="l"/>
            <a:endParaRPr lang="ru-RU" sz="1800" b="0" i="0" u="none" strike="noStrike" baseline="0" dirty="0">
              <a:latin typeface="Helvetica-Light"/>
            </a:endParaRPr>
          </a:p>
          <a:p>
            <a:pPr algn="l"/>
            <a:r>
              <a:rPr lang="ru-RU" sz="1800" b="0" i="0" u="none" strike="noStrike" baseline="0" dirty="0">
                <a:latin typeface="Helvetica-Light"/>
              </a:rPr>
              <a:t>• Прецессия или вращения имеют низкоэнергетические параллельные или высокоэнергетические</a:t>
            </a:r>
          </a:p>
          <a:p>
            <a:pPr algn="l"/>
            <a:r>
              <a:rPr lang="ru-RU" sz="1800" b="0" i="0" u="none" strike="noStrike" baseline="0" dirty="0">
                <a:latin typeface="Helvetica-Light"/>
              </a:rPr>
              <a:t>антипараллельное состояние.</a:t>
            </a:r>
          </a:p>
          <a:p>
            <a:pPr algn="l"/>
            <a:endParaRPr lang="en-US" sz="1800" b="0" i="0" u="none" strike="noStrike" baseline="0" dirty="0">
              <a:latin typeface="Helvetica-Light"/>
            </a:endParaRPr>
          </a:p>
          <a:p>
            <a:pPr algn="l"/>
            <a:r>
              <a:rPr lang="ru-RU" sz="1800" b="0" i="0" u="none" strike="noStrike" baseline="0" dirty="0">
                <a:latin typeface="Helvetica-Light"/>
              </a:rPr>
              <a:t>• Чтобы переключиться на спин из состояния с низкой энергией в состояние с высокой энергией, необходима электромагнитная энергия.</a:t>
            </a:r>
          </a:p>
          <a:p>
            <a:pPr algn="l"/>
            <a:endParaRPr lang="en-US" sz="1800" b="0" i="0" u="none" strike="noStrike" baseline="0" dirty="0">
              <a:latin typeface="Helvetica-Light"/>
            </a:endParaRPr>
          </a:p>
          <a:p>
            <a:pPr algn="l"/>
            <a:r>
              <a:rPr lang="ru-RU" sz="1800" b="0" i="0" u="none" strike="noStrike" baseline="0" dirty="0">
                <a:latin typeface="Helvetica-Light"/>
              </a:rPr>
              <a:t>• Необходимая частота известна как частота Лармора: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B6AC8BB-9933-43AF-979A-AC4E3D412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897" y="771068"/>
            <a:ext cx="6798644" cy="58950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0635D0-17E4-4289-B823-74FD935F79DF}"/>
              </a:ext>
            </a:extLst>
          </p:cNvPr>
          <p:cNvSpPr txBox="1"/>
          <p:nvPr/>
        </p:nvSpPr>
        <p:spPr>
          <a:xfrm>
            <a:off x="10583781" y="3580109"/>
            <a:ext cx="975360" cy="276999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rgbClr val="FBFBFB"/>
                </a:solidFill>
              </a:rPr>
              <a:t>Прецессия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D6C505-7D2D-4CED-99A1-91491D07B1AB}"/>
              </a:ext>
            </a:extLst>
          </p:cNvPr>
          <p:cNvSpPr txBox="1"/>
          <p:nvPr/>
        </p:nvSpPr>
        <p:spPr>
          <a:xfrm>
            <a:off x="4785794" y="5742820"/>
            <a:ext cx="1530417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Ч</a:t>
            </a:r>
            <a:r>
              <a:rPr lang="ru-RU" b="0" i="0" u="none" strike="noStrike" baseline="0" dirty="0"/>
              <a:t>астота Лармора, МГц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6D7C1D-A1A1-4212-9B5F-E04A7F6358C5}"/>
              </a:ext>
            </a:extLst>
          </p:cNvPr>
          <p:cNvSpPr txBox="1"/>
          <p:nvPr/>
        </p:nvSpPr>
        <p:spPr>
          <a:xfrm>
            <a:off x="6096000" y="5765904"/>
            <a:ext cx="163068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b="0" i="0" dirty="0">
                <a:solidFill>
                  <a:srgbClr val="000000"/>
                </a:solidFill>
                <a:effectLst/>
              </a:rPr>
              <a:t>Гиромагнитное отношение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5C8DF6-FC0E-49BC-999C-FAFF8EDEDAF8}"/>
              </a:ext>
            </a:extLst>
          </p:cNvPr>
          <p:cNvSpPr txBox="1"/>
          <p:nvPr/>
        </p:nvSpPr>
        <p:spPr>
          <a:xfrm>
            <a:off x="7743156" y="5765904"/>
            <a:ext cx="163068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0000"/>
                </a:solidFill>
              </a:rPr>
              <a:t>Сила магнитного поля</a:t>
            </a:r>
            <a:endParaRPr lang="ru-RU" b="0" i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DA777CB-08B1-48C5-BC71-69A9468CA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4190" y="3942943"/>
            <a:ext cx="2514951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317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9195034" cy="616387"/>
          </a:xfrm>
        </p:spPr>
        <p:txBody>
          <a:bodyPr/>
          <a:lstStyle/>
          <a:p>
            <a:pPr algn="ctr"/>
            <a:r>
              <a:rPr lang="ru-RU" dirty="0"/>
              <a:t>Пространственная специфичность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BD526D-CBA8-473B-AFF1-D209D846BEE6}"/>
              </a:ext>
            </a:extLst>
          </p:cNvPr>
          <p:cNvSpPr txBox="1"/>
          <p:nvPr/>
        </p:nvSpPr>
        <p:spPr>
          <a:xfrm>
            <a:off x="433138" y="1087655"/>
            <a:ext cx="3715263" cy="5265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800" b="0" i="0" u="none" strike="noStrike" baseline="0" dirty="0">
                <a:latin typeface="Helvetica-Light"/>
              </a:rPr>
              <a:t>Введение в пространственную специфичность:</a:t>
            </a:r>
          </a:p>
          <a:p>
            <a:pPr algn="l"/>
            <a:endParaRPr lang="ru-RU" sz="1800" b="0" i="0" u="none" strike="noStrike" baseline="0" dirty="0">
              <a:latin typeface="Helvetica-Light"/>
            </a:endParaRPr>
          </a:p>
          <a:p>
            <a:pPr algn="l"/>
            <a:r>
              <a:rPr lang="ru-RU" sz="1800" b="0" i="0" u="none" strike="noStrike" baseline="0" dirty="0">
                <a:latin typeface="Helvetica-Light"/>
              </a:rPr>
              <a:t>• Частота Лармора зависит от местной напряженности магнитного поля.</a:t>
            </a:r>
          </a:p>
          <a:p>
            <a:pPr algn="l"/>
            <a:endParaRPr lang="ru-RU" sz="1800" b="0" i="0" u="none" strike="noStrike" baseline="0" dirty="0">
              <a:latin typeface="Helvetica-Light"/>
            </a:endParaRPr>
          </a:p>
          <a:p>
            <a:pPr algn="l"/>
            <a:r>
              <a:rPr lang="ru-RU" sz="1800" b="0" i="0" u="none" strike="noStrike" baseline="0" dirty="0">
                <a:latin typeface="Helvetica-Light"/>
              </a:rPr>
              <a:t>• Комбинируя линейный градиент и импульс с центральной частотой и определенной полосой пропускания, можно выбрать местоположение среза для возбуждения.</a:t>
            </a:r>
          </a:p>
          <a:p>
            <a:pPr algn="l"/>
            <a:endParaRPr lang="ru-RU" sz="1800" b="0" i="0" u="none" strike="noStrike" baseline="0" dirty="0">
              <a:latin typeface="Helvetica-Light"/>
            </a:endParaRPr>
          </a:p>
          <a:p>
            <a:pPr algn="l"/>
            <a:r>
              <a:rPr lang="ru-RU" sz="1800" b="0" i="0" u="none" strike="noStrike" baseline="0" dirty="0">
                <a:latin typeface="Helvetica-Light"/>
              </a:rPr>
              <a:t>• Другой срез можно выбрать, изменяя линейный градиент или частоту импульсов.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A2A2AB4-9CD2-46BF-AB1C-5018AF6C5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401" y="969610"/>
            <a:ext cx="7706801" cy="553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57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9195034" cy="616387"/>
          </a:xfrm>
        </p:spPr>
        <p:txBody>
          <a:bodyPr/>
          <a:lstStyle/>
          <a:p>
            <a:pPr algn="ctr"/>
            <a:r>
              <a:rPr lang="ru-RU" dirty="0"/>
              <a:t>Пространственная специфичность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BD526D-CBA8-473B-AFF1-D209D846BEE6}"/>
              </a:ext>
            </a:extLst>
          </p:cNvPr>
          <p:cNvSpPr txBox="1"/>
          <p:nvPr/>
        </p:nvSpPr>
        <p:spPr>
          <a:xfrm>
            <a:off x="433138" y="1087655"/>
            <a:ext cx="371526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800" b="0" i="0" u="none" strike="noStrike" baseline="0" dirty="0">
                <a:latin typeface="Helvetica-Light"/>
              </a:rPr>
              <a:t>Введение в пространственную специфичность:</a:t>
            </a:r>
          </a:p>
          <a:p>
            <a:pPr algn="l"/>
            <a:endParaRPr lang="ru-RU" sz="1800" b="0" i="0" u="none" strike="noStrike" baseline="0" dirty="0">
              <a:latin typeface="Helvetica-Light"/>
            </a:endParaRPr>
          </a:p>
          <a:p>
            <a:pPr algn="l"/>
            <a:r>
              <a:rPr lang="ru-RU" sz="1800" b="0" i="0" u="none" strike="noStrike" baseline="0" dirty="0">
                <a:latin typeface="Helvetica-Light"/>
              </a:rPr>
              <a:t>• Селективное возбуждение обеспечивает выбор одного измерения (z)</a:t>
            </a:r>
          </a:p>
          <a:p>
            <a:pPr algn="l"/>
            <a:endParaRPr lang="ru-RU" sz="1800" b="0" i="0" u="none" strike="noStrike" baseline="0" dirty="0">
              <a:latin typeface="Helvetica-Light"/>
            </a:endParaRPr>
          </a:p>
          <a:p>
            <a:pPr algn="l"/>
            <a:r>
              <a:rPr lang="ru-RU" sz="1800" b="0" i="0" u="none" strike="noStrike" baseline="0" dirty="0">
                <a:latin typeface="Helvetica-Light"/>
              </a:rPr>
              <a:t>• Различение сигналов из разных мест путем применения полей градиента называется частотным кодированием (x)</a:t>
            </a:r>
          </a:p>
          <a:p>
            <a:pPr algn="l"/>
            <a:endParaRPr lang="ru-RU" sz="1800" b="0" i="0" u="none" strike="noStrike" baseline="0" dirty="0">
              <a:latin typeface="Helvetica-Light"/>
            </a:endParaRPr>
          </a:p>
          <a:p>
            <a:pPr algn="l"/>
            <a:r>
              <a:rPr lang="ru-RU" sz="1800" b="0" i="0" u="none" strike="noStrike" baseline="0" dirty="0">
                <a:latin typeface="Helvetica-Light"/>
              </a:rPr>
              <a:t>• Поле градиента в третьем направлении, перпендикулярном обоим другим градиентам, называется фазовым кодированием (y).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C2D1F8A-105B-42E1-94DE-D3F8EAFA9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115" y="1367736"/>
            <a:ext cx="6782747" cy="43535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84613D-90AD-4C04-BDFD-84A4A337B4E8}"/>
              </a:ext>
            </a:extLst>
          </p:cNvPr>
          <p:cNvSpPr txBox="1"/>
          <p:nvPr/>
        </p:nvSpPr>
        <p:spPr>
          <a:xfrm>
            <a:off x="5341938" y="4688956"/>
            <a:ext cx="166517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Выбор среза</a:t>
            </a:r>
          </a:p>
          <a:p>
            <a:pPr algn="ctr"/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2F888D-B7D4-4D0D-8663-56CF4101B283}"/>
              </a:ext>
            </a:extLst>
          </p:cNvPr>
          <p:cNvSpPr txBox="1"/>
          <p:nvPr/>
        </p:nvSpPr>
        <p:spPr>
          <a:xfrm>
            <a:off x="7640780" y="4673548"/>
            <a:ext cx="164592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Фазовое кодирование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B71EEE-D95E-45A5-9DC2-3B4857FD844F}"/>
              </a:ext>
            </a:extLst>
          </p:cNvPr>
          <p:cNvSpPr txBox="1"/>
          <p:nvPr/>
        </p:nvSpPr>
        <p:spPr>
          <a:xfrm>
            <a:off x="10016455" y="4673547"/>
            <a:ext cx="164592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Частотное кодирование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D7308E-831D-46B2-AE47-DE98E120D027}"/>
              </a:ext>
            </a:extLst>
          </p:cNvPr>
          <p:cNvSpPr txBox="1"/>
          <p:nvPr/>
        </p:nvSpPr>
        <p:spPr>
          <a:xfrm>
            <a:off x="8961120" y="5438274"/>
            <a:ext cx="28972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DAQ:</a:t>
            </a:r>
            <a:r>
              <a:rPr lang="ru-RU" dirty="0"/>
              <a:t>Получение данных</a:t>
            </a:r>
          </a:p>
        </p:txBody>
      </p:sp>
    </p:spTree>
    <p:extLst>
      <p:ext uri="{BB962C8B-B14F-4D97-AF65-F5344CB8AC3E}">
        <p14:creationId xmlns:p14="http://schemas.microsoft.com/office/powerpoint/2010/main" val="798056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9195034" cy="616387"/>
          </a:xfrm>
        </p:spPr>
        <p:txBody>
          <a:bodyPr/>
          <a:lstStyle/>
          <a:p>
            <a:pPr algn="ctr"/>
            <a:r>
              <a:rPr lang="ru-RU" dirty="0"/>
              <a:t>Построение изображения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BD526D-CBA8-473B-AFF1-D209D846BEE6}"/>
              </a:ext>
            </a:extLst>
          </p:cNvPr>
          <p:cNvSpPr txBox="1"/>
          <p:nvPr/>
        </p:nvSpPr>
        <p:spPr>
          <a:xfrm>
            <a:off x="433138" y="1087655"/>
            <a:ext cx="371526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800" b="0" i="0" u="none" strike="noStrike" baseline="0" dirty="0">
                <a:latin typeface="Helvetica-Light"/>
              </a:rPr>
              <a:t>Магнитно-резонансная томография</a:t>
            </a:r>
          </a:p>
          <a:p>
            <a:pPr algn="l"/>
            <a:endParaRPr lang="ru-RU" sz="1800" b="0" i="0" u="none" strike="noStrike" baseline="0" dirty="0">
              <a:latin typeface="Helvetica-Light"/>
            </a:endParaRPr>
          </a:p>
          <a:p>
            <a:pPr algn="l"/>
            <a:r>
              <a:rPr lang="ru-RU" sz="1800" b="0" i="0" u="none" strike="noStrike" baseline="0" dirty="0">
                <a:latin typeface="Helvetica-Light"/>
              </a:rPr>
              <a:t>• Статическое магнитное поле создает прецессию в спиновой системе.</a:t>
            </a:r>
          </a:p>
          <a:p>
            <a:pPr algn="l"/>
            <a:endParaRPr lang="ru-RU" sz="1800" b="0" i="0" u="none" strike="noStrike" baseline="0" dirty="0">
              <a:latin typeface="Helvetica-Light"/>
            </a:endParaRPr>
          </a:p>
          <a:p>
            <a:pPr algn="l"/>
            <a:r>
              <a:rPr lang="ru-RU" sz="1800" b="0" i="0" u="none" strike="noStrike" baseline="0" dirty="0">
                <a:latin typeface="Helvetica-Light"/>
              </a:rPr>
              <a:t>• Линейные градиенты создают пространственную специфичность</a:t>
            </a:r>
          </a:p>
          <a:p>
            <a:pPr algn="l"/>
            <a:endParaRPr lang="ru-RU" sz="1800" b="0" i="0" u="none" strike="noStrike" baseline="0" dirty="0">
              <a:latin typeface="Helvetica-Light"/>
            </a:endParaRPr>
          </a:p>
          <a:p>
            <a:pPr algn="l"/>
            <a:r>
              <a:rPr lang="ru-RU" sz="1800" b="0" i="0" u="none" strike="noStrike" baseline="0" dirty="0">
                <a:latin typeface="Helvetica-Light"/>
              </a:rPr>
              <a:t>• Радиочастотный импульс Лармора избирательно возбуждает срезы</a:t>
            </a:r>
          </a:p>
          <a:p>
            <a:pPr algn="l"/>
            <a:endParaRPr lang="ru-RU" sz="1800" b="0" i="0" u="none" strike="noStrike" baseline="0" dirty="0">
              <a:latin typeface="Helvetica-Light"/>
            </a:endParaRPr>
          </a:p>
          <a:p>
            <a:pPr algn="l"/>
            <a:r>
              <a:rPr lang="ru-RU" sz="1800" b="0" i="0" u="none" strike="noStrike" baseline="0" dirty="0">
                <a:latin typeface="Helvetica-Light"/>
              </a:rPr>
              <a:t>• Комбинация градиентов и частотного импульса позволяет отображать любой </a:t>
            </a:r>
            <a:r>
              <a:rPr lang="ru-RU" sz="1800" b="0" i="0" u="none" strike="noStrike" baseline="0" dirty="0" err="1">
                <a:latin typeface="Helvetica-Light"/>
              </a:rPr>
              <a:t>воксель</a:t>
            </a:r>
            <a:r>
              <a:rPr lang="ru-RU" sz="1800" b="0" i="0" u="none" strike="noStrike" baseline="0" dirty="0">
                <a:latin typeface="Helvetica-Light"/>
              </a:rPr>
              <a:t> в любом направлении.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F9BDC15-7E62-425D-B4F9-2BA2E01B1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281" y="845219"/>
            <a:ext cx="6337933" cy="594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346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9195034" cy="616387"/>
          </a:xfrm>
        </p:spPr>
        <p:txBody>
          <a:bodyPr/>
          <a:lstStyle/>
          <a:p>
            <a:pPr algn="ctr"/>
            <a:r>
              <a:rPr lang="ru-RU" dirty="0"/>
              <a:t>Построение изображения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BD526D-CBA8-473B-AFF1-D209D846BEE6}"/>
              </a:ext>
            </a:extLst>
          </p:cNvPr>
          <p:cNvSpPr txBox="1"/>
          <p:nvPr/>
        </p:nvSpPr>
        <p:spPr>
          <a:xfrm>
            <a:off x="240633" y="2329314"/>
            <a:ext cx="45431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800" b="0" i="0" u="none" strike="noStrike" baseline="0" dirty="0">
                <a:latin typeface="Helvetica-Light"/>
              </a:rPr>
              <a:t>Изменяя градиенты, считывая время возбуждения и релаксации, можно создать множество различных последовательностей импульсов, фокусируясь на различных свойствах интересующего объема.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D15A1A7-B5A3-428B-BCDC-6947D4500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0147" y="933806"/>
            <a:ext cx="6801853" cy="592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092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9195034" cy="616387"/>
          </a:xfrm>
        </p:spPr>
        <p:txBody>
          <a:bodyPr/>
          <a:lstStyle/>
          <a:p>
            <a:pPr algn="ctr"/>
            <a:r>
              <a:rPr lang="ru-RU" dirty="0"/>
              <a:t>Построение изображения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BD526D-CBA8-473B-AFF1-D209D846BEE6}"/>
              </a:ext>
            </a:extLst>
          </p:cNvPr>
          <p:cNvSpPr txBox="1"/>
          <p:nvPr/>
        </p:nvSpPr>
        <p:spPr>
          <a:xfrm>
            <a:off x="240633" y="2329314"/>
            <a:ext cx="45431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800" b="0" i="0" u="none" strike="noStrike" baseline="0" dirty="0">
                <a:latin typeface="Helvetica-Light"/>
              </a:rPr>
              <a:t>Изменяя градиенты, считывая время возбуждения и релаксации, можно создать множество различных последовательностей импульсов, фокусируясь на различных свойствах интересующего объема.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25D2BC7-27AE-450A-BDEB-5959B1858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8245" y="790253"/>
            <a:ext cx="3762616" cy="593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401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BD3B18-500F-4009-B747-7A7AD983C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Обсуждение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5B4B09E-96E3-4AD1-954D-4D1DD0D20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178" y="2914578"/>
            <a:ext cx="8011643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273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9195034" cy="616387"/>
          </a:xfrm>
        </p:spPr>
        <p:txBody>
          <a:bodyPr/>
          <a:lstStyle/>
          <a:p>
            <a:pPr algn="ctr"/>
            <a:r>
              <a:rPr lang="ru-RU" dirty="0"/>
              <a:t>Основы МРТ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A01CED-64F9-4C91-A26E-13BAB1BB64F9}"/>
              </a:ext>
            </a:extLst>
          </p:cNvPr>
          <p:cNvSpPr txBox="1"/>
          <p:nvPr/>
        </p:nvSpPr>
        <p:spPr>
          <a:xfrm>
            <a:off x="611034" y="1916023"/>
            <a:ext cx="42797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• Тепловая энергия заставляет протоны вращаться</a:t>
            </a:r>
          </a:p>
          <a:p>
            <a:endParaRPr lang="ru-RU" dirty="0"/>
          </a:p>
          <a:p>
            <a:r>
              <a:rPr lang="ru-RU" dirty="0"/>
              <a:t>• В магнитном поле протоны принимают состояние, параллельное или антипараллельное направлению магнитного поля.</a:t>
            </a:r>
          </a:p>
          <a:p>
            <a:endParaRPr lang="ru-RU" dirty="0"/>
          </a:p>
          <a:p>
            <a:r>
              <a:rPr lang="ru-RU" dirty="0"/>
              <a:t>• Поддерживайте гироскопическое движение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D2BC484-0136-47B5-B1F8-042BA6B7A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227" y="892566"/>
            <a:ext cx="7056267" cy="578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612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9195034" cy="616387"/>
          </a:xfrm>
        </p:spPr>
        <p:txBody>
          <a:bodyPr/>
          <a:lstStyle/>
          <a:p>
            <a:pPr algn="ctr"/>
            <a:r>
              <a:rPr lang="ru-RU" dirty="0"/>
              <a:t>МРТ Сигнал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A01CED-64F9-4C91-A26E-13BAB1BB64F9}"/>
              </a:ext>
            </a:extLst>
          </p:cNvPr>
          <p:cNvSpPr txBox="1"/>
          <p:nvPr/>
        </p:nvSpPr>
        <p:spPr>
          <a:xfrm>
            <a:off x="611034" y="1916023"/>
            <a:ext cx="42797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Введение небольшого магнитного поля, перпендикулярного направлению основного магнитного поля (B</a:t>
            </a:r>
            <a:r>
              <a:rPr lang="ru-RU" baseline="-25000" dirty="0"/>
              <a:t>0</a:t>
            </a:r>
            <a:r>
              <a:rPr lang="ru-RU" dirty="0"/>
              <a:t>), вызывает смещение прецессии от оси магнитного поля.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94DF668-6CB0-460B-8FA7-C50DA7382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10949"/>
            <a:ext cx="5760319" cy="53825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D5798A-5991-402A-8E9D-AD58AD023F31}"/>
              </a:ext>
            </a:extLst>
          </p:cNvPr>
          <p:cNvSpPr txBox="1"/>
          <p:nvPr/>
        </p:nvSpPr>
        <p:spPr>
          <a:xfrm>
            <a:off x="6526635" y="5142451"/>
            <a:ext cx="16610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Возбуждение</a:t>
            </a:r>
          </a:p>
        </p:txBody>
      </p:sp>
    </p:spTree>
    <p:extLst>
      <p:ext uri="{BB962C8B-B14F-4D97-AF65-F5344CB8AC3E}">
        <p14:creationId xmlns:p14="http://schemas.microsoft.com/office/powerpoint/2010/main" val="3921102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9195034" cy="616387"/>
          </a:xfrm>
        </p:spPr>
        <p:txBody>
          <a:bodyPr/>
          <a:lstStyle/>
          <a:p>
            <a:pPr algn="ctr"/>
            <a:r>
              <a:rPr lang="ru-RU" dirty="0"/>
              <a:t>МРТ Сигнал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A8C478E-BBC7-4927-8895-F0792172D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4207"/>
            <a:ext cx="12192000" cy="57637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69BE4E-41DC-419D-B143-618E1909780C}"/>
              </a:ext>
            </a:extLst>
          </p:cNvPr>
          <p:cNvSpPr txBox="1"/>
          <p:nvPr/>
        </p:nvSpPr>
        <p:spPr>
          <a:xfrm>
            <a:off x="77002" y="6150539"/>
            <a:ext cx="295495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Продольная релаксация или расслабление T1</a:t>
            </a:r>
          </a:p>
        </p:txBody>
      </p:sp>
    </p:spTree>
    <p:extLst>
      <p:ext uri="{BB962C8B-B14F-4D97-AF65-F5344CB8AC3E}">
        <p14:creationId xmlns:p14="http://schemas.microsoft.com/office/powerpoint/2010/main" val="4262843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9195034" cy="616387"/>
          </a:xfrm>
        </p:spPr>
        <p:txBody>
          <a:bodyPr/>
          <a:lstStyle/>
          <a:p>
            <a:pPr algn="ctr"/>
            <a:r>
              <a:rPr lang="ru-RU" dirty="0"/>
              <a:t>МРТ Сигнал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88D00D4-D5A5-4AA4-8241-A9C7EAE4B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4068"/>
            <a:ext cx="12192000" cy="56939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1037A0-9C9F-4C56-905F-5A9263A5CA15}"/>
              </a:ext>
            </a:extLst>
          </p:cNvPr>
          <p:cNvSpPr txBox="1"/>
          <p:nvPr/>
        </p:nvSpPr>
        <p:spPr>
          <a:xfrm>
            <a:off x="144378" y="6126480"/>
            <a:ext cx="295495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Поперечная релаксация или T2 релаксация</a:t>
            </a:r>
          </a:p>
        </p:txBody>
      </p:sp>
    </p:spTree>
    <p:extLst>
      <p:ext uri="{BB962C8B-B14F-4D97-AF65-F5344CB8AC3E}">
        <p14:creationId xmlns:p14="http://schemas.microsoft.com/office/powerpoint/2010/main" val="3565046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9195034" cy="616387"/>
          </a:xfrm>
        </p:spPr>
        <p:txBody>
          <a:bodyPr/>
          <a:lstStyle/>
          <a:p>
            <a:pPr algn="ctr"/>
            <a:r>
              <a:rPr lang="ru-RU" dirty="0"/>
              <a:t>МРТ Сигнал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7754B1B-653B-4163-BDC4-32812C359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13" y="4528996"/>
            <a:ext cx="7523298" cy="232900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EBA67EC-6051-49AE-AA3D-DE110A94E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591" y="1318660"/>
            <a:ext cx="4490496" cy="49793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6DC26E-BCE7-4FE6-AC6A-BB6E1AF8E2FD}"/>
              </a:ext>
            </a:extLst>
          </p:cNvPr>
          <p:cNvSpPr txBox="1"/>
          <p:nvPr/>
        </p:nvSpPr>
        <p:spPr>
          <a:xfrm>
            <a:off x="176913" y="1260909"/>
            <a:ext cx="71575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• Свободная прецессия продольной или поперечной намагниченности вызывает сигнал в приемной катушке.</a:t>
            </a:r>
          </a:p>
          <a:p>
            <a:endParaRPr lang="ru-RU" dirty="0"/>
          </a:p>
          <a:p>
            <a:r>
              <a:rPr lang="ru-RU" dirty="0"/>
              <a:t>• Время релаксации - это характерное время, необходимое вращению для восстановления после выхода из равновесия.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5399C8-9FDC-42D0-8D14-BF9D84BC9489}"/>
              </a:ext>
            </a:extLst>
          </p:cNvPr>
          <p:cNvSpPr txBox="1"/>
          <p:nvPr/>
        </p:nvSpPr>
        <p:spPr>
          <a:xfrm>
            <a:off x="7833361" y="3139440"/>
            <a:ext cx="975360" cy="461665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rgbClr val="F29300"/>
                </a:solidFill>
              </a:rPr>
              <a:t>Приемная </a:t>
            </a:r>
          </a:p>
          <a:p>
            <a:pPr algn="ctr"/>
            <a:r>
              <a:rPr lang="ru-RU" sz="1200" dirty="0">
                <a:solidFill>
                  <a:srgbClr val="F29300"/>
                </a:solidFill>
              </a:rPr>
              <a:t>катушка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19FB88-2890-4918-87E9-75DCB5E1EA25}"/>
              </a:ext>
            </a:extLst>
          </p:cNvPr>
          <p:cNvSpPr txBox="1"/>
          <p:nvPr/>
        </p:nvSpPr>
        <p:spPr>
          <a:xfrm>
            <a:off x="10025516" y="3129647"/>
            <a:ext cx="975360" cy="276999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rgbClr val="FBFBFB"/>
                </a:solidFill>
              </a:rPr>
              <a:t>Прецессия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CFD9BC-B046-4324-B590-66D9190DDE28}"/>
              </a:ext>
            </a:extLst>
          </p:cNvPr>
          <p:cNvSpPr txBox="1"/>
          <p:nvPr/>
        </p:nvSpPr>
        <p:spPr>
          <a:xfrm>
            <a:off x="8089807" y="4487873"/>
            <a:ext cx="176784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2400" dirty="0"/>
              <a:t>Релаксация</a:t>
            </a:r>
          </a:p>
        </p:txBody>
      </p:sp>
    </p:spTree>
    <p:extLst>
      <p:ext uri="{BB962C8B-B14F-4D97-AF65-F5344CB8AC3E}">
        <p14:creationId xmlns:p14="http://schemas.microsoft.com/office/powerpoint/2010/main" val="666989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9195034" cy="616387"/>
          </a:xfrm>
        </p:spPr>
        <p:txBody>
          <a:bodyPr/>
          <a:lstStyle/>
          <a:p>
            <a:pPr algn="ctr"/>
            <a:r>
              <a:rPr lang="ru-RU" dirty="0"/>
              <a:t>Время релаксации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6DC26E-BCE7-4FE6-AC6A-BB6E1AF8E2FD}"/>
              </a:ext>
            </a:extLst>
          </p:cNvPr>
          <p:cNvSpPr txBox="1"/>
          <p:nvPr/>
        </p:nvSpPr>
        <p:spPr>
          <a:xfrm>
            <a:off x="176913" y="1260909"/>
            <a:ext cx="7157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Биологическое вещество имеет разные, но постоянные времена релаксации T1 и T2 в зависимости от его состава.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A3ACF03-28BC-43C9-8401-E8BDCA286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13" y="2952937"/>
            <a:ext cx="6687483" cy="378195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CE1016E-2322-4B78-A3F4-0F9C99C4A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790" y="47153"/>
            <a:ext cx="4315427" cy="676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009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9195034" cy="616387"/>
          </a:xfrm>
        </p:spPr>
        <p:txBody>
          <a:bodyPr/>
          <a:lstStyle/>
          <a:p>
            <a:pPr algn="ctr"/>
            <a:r>
              <a:rPr lang="ru-RU" dirty="0"/>
              <a:t>МРТ Сигнал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6DC26E-BCE7-4FE6-AC6A-BB6E1AF8E2FD}"/>
              </a:ext>
            </a:extLst>
          </p:cNvPr>
          <p:cNvSpPr txBox="1"/>
          <p:nvPr/>
        </p:nvSpPr>
        <p:spPr>
          <a:xfrm>
            <a:off x="176913" y="1260909"/>
            <a:ext cx="11806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Белое вещество (</a:t>
            </a:r>
            <a:r>
              <a:rPr lang="en-US" dirty="0"/>
              <a:t>WM</a:t>
            </a:r>
            <a:r>
              <a:rPr lang="ru-RU" dirty="0"/>
              <a:t>), серое вещество</a:t>
            </a:r>
            <a:r>
              <a:rPr lang="en-US" dirty="0"/>
              <a:t> (GM)</a:t>
            </a:r>
            <a:r>
              <a:rPr lang="ru-RU" dirty="0"/>
              <a:t> и спинномозговая жидкость</a:t>
            </a:r>
            <a:r>
              <a:rPr lang="en-US" dirty="0"/>
              <a:t> (CSF)</a:t>
            </a:r>
            <a:r>
              <a:rPr lang="ru-RU" dirty="0"/>
              <a:t> имеют разные времена релаксации T1 и T2.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3586351-435D-4A46-9EB6-79F446A09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5498"/>
            <a:ext cx="12192000" cy="376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988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1" y="264457"/>
            <a:ext cx="9195034" cy="616387"/>
          </a:xfrm>
        </p:spPr>
        <p:txBody>
          <a:bodyPr/>
          <a:lstStyle/>
          <a:p>
            <a:pPr algn="ctr"/>
            <a:r>
              <a:rPr lang="ru-RU" dirty="0"/>
              <a:t>МРТ Сигнал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E672D2D-CEC3-49BD-BBE0-6154921F6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651" y="1214221"/>
            <a:ext cx="9116697" cy="49346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BD526D-CBA8-473B-AFF1-D209D846BEE6}"/>
              </a:ext>
            </a:extLst>
          </p:cNvPr>
          <p:cNvSpPr txBox="1"/>
          <p:nvPr/>
        </p:nvSpPr>
        <p:spPr>
          <a:xfrm>
            <a:off x="1684421" y="6285297"/>
            <a:ext cx="8797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 T1                                                                                        T2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9367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2735</TotalTime>
  <Words>476</Words>
  <Application>Microsoft Office PowerPoint</Application>
  <PresentationFormat>Широкоэкранный</PresentationFormat>
  <Paragraphs>90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Helvetica-Light</vt:lpstr>
      <vt:lpstr>Тема Office</vt:lpstr>
      <vt:lpstr>Фундаментальная нейронаука для нейровизуализации</vt:lpstr>
      <vt:lpstr>Основы МРТ</vt:lpstr>
      <vt:lpstr>МРТ Сигнал</vt:lpstr>
      <vt:lpstr>МРТ Сигнал</vt:lpstr>
      <vt:lpstr>МРТ Сигнал</vt:lpstr>
      <vt:lpstr>МРТ Сигнал</vt:lpstr>
      <vt:lpstr>Время релаксации</vt:lpstr>
      <vt:lpstr>МРТ Сигнал</vt:lpstr>
      <vt:lpstr>МРТ Сигнал</vt:lpstr>
      <vt:lpstr>Пространственная специфичность</vt:lpstr>
      <vt:lpstr>Пространственная специфичность</vt:lpstr>
      <vt:lpstr>Пространственная специфичность</vt:lpstr>
      <vt:lpstr>Пространственная специфичность</vt:lpstr>
      <vt:lpstr>Построение изображения</vt:lpstr>
      <vt:lpstr>Построение изображения</vt:lpstr>
      <vt:lpstr>Построение изображения</vt:lpstr>
      <vt:lpstr>Обсуждение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Фундаментальная нейронаука для нейровизуализации</dc:title>
  <dc:creator>Ilya Juhnowski</dc:creator>
  <cp:lastModifiedBy>Ilya Juhnowski</cp:lastModifiedBy>
  <cp:revision>200</cp:revision>
  <dcterms:created xsi:type="dcterms:W3CDTF">2021-08-12T17:32:45Z</dcterms:created>
  <dcterms:modified xsi:type="dcterms:W3CDTF">2021-08-20T18:43:23Z</dcterms:modified>
</cp:coreProperties>
</file>