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Функциональное МРТ-исследование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A14E6-7782-487E-A170-5FCBB856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445"/>
            <a:ext cx="12192000" cy="54538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B5307F-2EEA-4733-81E7-1E36DF2B39D5}"/>
              </a:ext>
            </a:extLst>
          </p:cNvPr>
          <p:cNvSpPr txBox="1"/>
          <p:nvPr/>
        </p:nvSpPr>
        <p:spPr>
          <a:xfrm>
            <a:off x="1118938" y="1398690"/>
            <a:ext cx="1845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задания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2AA11-BBA9-4044-AFC4-5C10A8D5E7C0}"/>
              </a:ext>
            </a:extLst>
          </p:cNvPr>
          <p:cNvSpPr txBox="1"/>
          <p:nvPr/>
        </p:nvSpPr>
        <p:spPr>
          <a:xfrm>
            <a:off x="9105499" y="1414913"/>
            <a:ext cx="25121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Ожидаемый сигнал</a:t>
            </a:r>
          </a:p>
        </p:txBody>
      </p:sp>
    </p:spTree>
    <p:extLst>
      <p:ext uri="{BB962C8B-B14F-4D97-AF65-F5344CB8AC3E}">
        <p14:creationId xmlns:p14="http://schemas.microsoft.com/office/powerpoint/2010/main" val="415259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D37BF3-1D06-4F82-9BFE-A11E2D7C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087"/>
            <a:ext cx="12192000" cy="557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EEC2C-A0DA-468D-81EE-FFDD6E08976B}"/>
              </a:ext>
            </a:extLst>
          </p:cNvPr>
          <p:cNvSpPr txBox="1"/>
          <p:nvPr/>
        </p:nvSpPr>
        <p:spPr>
          <a:xfrm>
            <a:off x="236054" y="959455"/>
            <a:ext cx="3094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рандомизированный (колеблющийся) интервал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914C2-319A-41DA-9643-77C9FC3C670E}"/>
              </a:ext>
            </a:extLst>
          </p:cNvPr>
          <p:cNvSpPr txBox="1"/>
          <p:nvPr/>
        </p:nvSpPr>
        <p:spPr>
          <a:xfrm>
            <a:off x="4908884" y="5111015"/>
            <a:ext cx="2464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Событийный дизайн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6F52B-8C76-435A-B341-A7ED8654144B}"/>
              </a:ext>
            </a:extLst>
          </p:cNvPr>
          <p:cNvSpPr txBox="1"/>
          <p:nvPr/>
        </p:nvSpPr>
        <p:spPr>
          <a:xfrm>
            <a:off x="9875520" y="4822257"/>
            <a:ext cx="9625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Нажать кнопку</a:t>
            </a:r>
          </a:p>
        </p:txBody>
      </p:sp>
    </p:spTree>
    <p:extLst>
      <p:ext uri="{BB962C8B-B14F-4D97-AF65-F5344CB8AC3E}">
        <p14:creationId xmlns:p14="http://schemas.microsoft.com/office/powerpoint/2010/main" val="26434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Событийный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EEC2C-A0DA-468D-81EE-FFDD6E08976B}"/>
              </a:ext>
            </a:extLst>
          </p:cNvPr>
          <p:cNvSpPr txBox="1"/>
          <p:nvPr/>
        </p:nvSpPr>
        <p:spPr>
          <a:xfrm>
            <a:off x="233445" y="1633223"/>
            <a:ext cx="1037098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событийного дизайна фМРТ</a:t>
            </a:r>
          </a:p>
          <a:p>
            <a:endParaRPr lang="ru-RU" dirty="0"/>
          </a:p>
          <a:p>
            <a:r>
              <a:rPr lang="ru-RU" dirty="0"/>
              <a:t>• Позволяет делать выводы о времени активности нейронов.</a:t>
            </a:r>
          </a:p>
          <a:p>
            <a:r>
              <a:rPr lang="ru-RU" dirty="0"/>
              <a:t>• Позволяет гибко анализировать данные</a:t>
            </a:r>
          </a:p>
          <a:p>
            <a:r>
              <a:rPr lang="ru-RU" dirty="0"/>
              <a:t>• Позволяет выполнять апостериорную пробную сортировку</a:t>
            </a:r>
          </a:p>
          <a:p>
            <a:r>
              <a:rPr lang="ru-RU" dirty="0"/>
              <a:t>• Дрожание гарантирует, что упреждающие эффекты не искажают ответы.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Недостатки дизайна, связанного с событием фМРТ</a:t>
            </a:r>
          </a:p>
          <a:p>
            <a:endParaRPr lang="ru-RU" dirty="0"/>
          </a:p>
          <a:p>
            <a:r>
              <a:rPr lang="ru-RU" dirty="0"/>
              <a:t>• Сниженная мощность обнаружения по сравнению с эпохальным дизайном.</a:t>
            </a:r>
          </a:p>
          <a:p>
            <a:r>
              <a:rPr lang="ru-RU" dirty="0"/>
              <a:t>• Чувствительность к ошибкам функции гемодинамического ответа.</a:t>
            </a:r>
          </a:p>
          <a:p>
            <a:r>
              <a:rPr lang="ru-RU" dirty="0"/>
              <a:t>• Огнеупорные эффекты могут повлиять на анализ.</a:t>
            </a:r>
          </a:p>
        </p:txBody>
      </p:sp>
    </p:spTree>
    <p:extLst>
      <p:ext uri="{BB962C8B-B14F-4D97-AF65-F5344CB8AC3E}">
        <p14:creationId xmlns:p14="http://schemas.microsoft.com/office/powerpoint/2010/main" val="403164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53621-AD5F-469B-A7BB-CA8DB6F5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4" y="1758101"/>
            <a:ext cx="4906143" cy="277798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AA40D5-E360-4354-9166-0A32F920C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11" y="1758101"/>
            <a:ext cx="2969323" cy="2777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FCD62-17E3-4E30-9697-E9F029CCF60F}"/>
              </a:ext>
            </a:extLst>
          </p:cNvPr>
          <p:cNvSpPr txBox="1"/>
          <p:nvPr/>
        </p:nvSpPr>
        <p:spPr>
          <a:xfrm>
            <a:off x="2244949" y="48222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Блочный дизайн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349DC-FF68-4686-9A98-1EDCA22B65B0}"/>
              </a:ext>
            </a:extLst>
          </p:cNvPr>
          <p:cNvSpPr txBox="1"/>
          <p:nvPr/>
        </p:nvSpPr>
        <p:spPr>
          <a:xfrm>
            <a:off x="8203639" y="482225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Событийный дизайн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9E132-DB9A-4A17-B817-BD1B83713A1D}"/>
              </a:ext>
            </a:extLst>
          </p:cNvPr>
          <p:cNvSpPr txBox="1"/>
          <p:nvPr/>
        </p:nvSpPr>
        <p:spPr>
          <a:xfrm>
            <a:off x="4827675" y="5717406"/>
            <a:ext cx="253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Когнитивное вычитание </a:t>
            </a:r>
          </a:p>
        </p:txBody>
      </p:sp>
    </p:spTree>
    <p:extLst>
      <p:ext uri="{BB962C8B-B14F-4D97-AF65-F5344CB8AC3E}">
        <p14:creationId xmlns:p14="http://schemas.microsoft.com/office/powerpoint/2010/main" val="351007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86F8D-E7A9-4B68-89C2-00D967CD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02" y="880844"/>
            <a:ext cx="4601217" cy="58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1" y="1155032"/>
            <a:ext cx="67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Также известен как категориальный дизайн.</a:t>
            </a:r>
          </a:p>
          <a:p>
            <a:endParaRPr lang="ru-RU" dirty="0"/>
          </a:p>
          <a:p>
            <a:r>
              <a:rPr lang="ru-RU" dirty="0"/>
              <a:t>• Предполагает, что различные когнитивные компоненты независимы в пространстве, например память в гиппокампе и т. д.</a:t>
            </a:r>
          </a:p>
          <a:p>
            <a:endParaRPr lang="ru-RU" dirty="0"/>
          </a:p>
          <a:p>
            <a:r>
              <a:rPr lang="ru-RU" dirty="0"/>
              <a:t>• Чистая вставка (</a:t>
            </a:r>
            <a:r>
              <a:rPr lang="ru-RU" dirty="0" err="1"/>
              <a:t>Donders</a:t>
            </a:r>
            <a:r>
              <a:rPr lang="ru-RU" dirty="0"/>
              <a:t>, 1868): процессы в сложных условиях просто добавляются поверх процессов в более простых или базовых условиях.</a:t>
            </a:r>
          </a:p>
          <a:p>
            <a:endParaRPr lang="ru-RU" dirty="0"/>
          </a:p>
          <a:p>
            <a:r>
              <a:rPr lang="ru-RU" dirty="0"/>
              <a:t>• Вычитание активации во время контрольной задачи из активации во время экспериментальной задачи показывает только активацию, относящуюся к рассматриваемому когнитивному процессу. Задача А - Задача Б.</a:t>
            </a:r>
          </a:p>
        </p:txBody>
      </p:sp>
    </p:spTree>
    <p:extLst>
      <p:ext uri="{BB962C8B-B14F-4D97-AF65-F5344CB8AC3E}">
        <p14:creationId xmlns:p14="http://schemas.microsoft.com/office/powerpoint/2010/main" val="90439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1" y="1155032"/>
            <a:ext cx="6708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условия управления:</a:t>
            </a:r>
          </a:p>
          <a:p>
            <a:endParaRPr lang="ru-RU" dirty="0"/>
          </a:p>
          <a:p>
            <a:r>
              <a:rPr lang="ru-RU" dirty="0"/>
              <a:t>• Вычитание двух условий допустимо только в том случае, если условия различаются только в одном свойстве.</a:t>
            </a:r>
          </a:p>
          <a:p>
            <a:endParaRPr lang="ru-RU" dirty="0"/>
          </a:p>
          <a:p>
            <a:r>
              <a:rPr lang="ru-RU" dirty="0"/>
              <a:t>• Любой фактор, зависящий от независимой переменной, является смешивающим фактором и должен контролироваться.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731046-EE6E-4E4D-BF7A-99184CC9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1" y="3429000"/>
            <a:ext cx="1110770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0" y="1155032"/>
            <a:ext cx="1108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Вычитание двух условий допустимо только в том случае, если условия различаются только в одном свойстве: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CB14EF-A4EF-4049-A4DB-08253D66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4" y="1836090"/>
            <a:ext cx="10497952" cy="495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CA32F-6AEE-40BF-8815-1D2B68D1D1ED}"/>
              </a:ext>
            </a:extLst>
          </p:cNvPr>
          <p:cNvSpPr txBox="1"/>
          <p:nvPr/>
        </p:nvSpPr>
        <p:spPr>
          <a:xfrm>
            <a:off x="1222408" y="5120640"/>
            <a:ext cx="1578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Лицо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DEA0-4F27-41AD-AB02-95590FF3035A}"/>
              </a:ext>
            </a:extLst>
          </p:cNvPr>
          <p:cNvSpPr txBox="1"/>
          <p:nvPr/>
        </p:nvSpPr>
        <p:spPr>
          <a:xfrm>
            <a:off x="3627119" y="5151484"/>
            <a:ext cx="1578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Перемешено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32FBC-4D16-48EE-9C31-2AA87A8F28B7}"/>
              </a:ext>
            </a:extLst>
          </p:cNvPr>
          <p:cNvSpPr txBox="1"/>
          <p:nvPr/>
        </p:nvSpPr>
        <p:spPr>
          <a:xfrm>
            <a:off x="7334450" y="4676273"/>
            <a:ext cx="758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Лицо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5D1E-2E27-4EE0-BCBB-22E16041A947}"/>
              </a:ext>
            </a:extLst>
          </p:cNvPr>
          <p:cNvSpPr txBox="1"/>
          <p:nvPr/>
        </p:nvSpPr>
        <p:spPr>
          <a:xfrm>
            <a:off x="8441354" y="4668616"/>
            <a:ext cx="234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Места</a:t>
            </a:r>
            <a:r>
              <a:rPr lang="en-US" dirty="0"/>
              <a:t> + </a:t>
            </a:r>
            <a:r>
              <a:rPr lang="ru-RU" dirty="0"/>
              <a:t>Перемешать</a:t>
            </a:r>
          </a:p>
        </p:txBody>
      </p:sp>
    </p:spTree>
    <p:extLst>
      <p:ext uri="{BB962C8B-B14F-4D97-AF65-F5344CB8AC3E}">
        <p14:creationId xmlns:p14="http://schemas.microsoft.com/office/powerpoint/2010/main" val="16244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C9C87-E555-49F8-BABA-50E16BC6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96FB1-4474-45F4-B340-BE2D532A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862183"/>
            <a:ext cx="837364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18598-C151-4B38-8D78-65469C39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" y="1022324"/>
            <a:ext cx="10914077" cy="53916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</a:t>
            </a:r>
            <a:r>
              <a:rPr lang="en-US" dirty="0"/>
              <a:t> </a:t>
            </a:r>
            <a:r>
              <a:rPr lang="ru-RU" dirty="0"/>
              <a:t>сигнал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214745-EEAE-4425-B2AC-8198342F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55" y="4165824"/>
            <a:ext cx="5605984" cy="2692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61891-B8E8-41EC-81AB-2EBA61AEA2D2}"/>
              </a:ext>
            </a:extLst>
          </p:cNvPr>
          <p:cNvSpPr txBox="1"/>
          <p:nvPr/>
        </p:nvSpPr>
        <p:spPr>
          <a:xfrm>
            <a:off x="1325461" y="1249960"/>
            <a:ext cx="140934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Основное состояние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3C4ED-C460-418F-B50C-712714BCA460}"/>
              </a:ext>
            </a:extLst>
          </p:cNvPr>
          <p:cNvSpPr txBox="1"/>
          <p:nvPr/>
        </p:nvSpPr>
        <p:spPr>
          <a:xfrm>
            <a:off x="1183907" y="5900286"/>
            <a:ext cx="303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T2 *: затухание поперечной намагниченности из-за локальных изменений магнитного поля.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DBAC5-2E77-4878-8B7D-65879BE36BD9}"/>
              </a:ext>
            </a:extLst>
          </p:cNvPr>
          <p:cNvSpPr txBox="1"/>
          <p:nvPr/>
        </p:nvSpPr>
        <p:spPr>
          <a:xfrm>
            <a:off x="2030135" y="4508227"/>
            <a:ext cx="972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2</a:t>
            </a:r>
            <a:r>
              <a:rPr lang="en-US" sz="1000" dirty="0"/>
              <a:t>* </a:t>
            </a:r>
            <a:r>
              <a:rPr lang="ru-RU" sz="1000" dirty="0"/>
              <a:t>затухание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06175-00DC-48B2-A220-334B88C32F9A}"/>
              </a:ext>
            </a:extLst>
          </p:cNvPr>
          <p:cNvSpPr txBox="1"/>
          <p:nvPr/>
        </p:nvSpPr>
        <p:spPr>
          <a:xfrm>
            <a:off x="2699886" y="4730233"/>
            <a:ext cx="972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2</a:t>
            </a:r>
            <a:r>
              <a:rPr lang="en-US" sz="1000" dirty="0"/>
              <a:t> </a:t>
            </a:r>
            <a:r>
              <a:rPr lang="ru-RU" sz="1000" dirty="0"/>
              <a:t>затухание</a:t>
            </a:r>
          </a:p>
        </p:txBody>
      </p:sp>
    </p:spTree>
    <p:extLst>
      <p:ext uri="{BB962C8B-B14F-4D97-AF65-F5344CB8AC3E}">
        <p14:creationId xmlns:p14="http://schemas.microsoft.com/office/powerpoint/2010/main" val="29563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214745-EEAE-4425-B2AC-8198342F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30" y="3954424"/>
            <a:ext cx="5605984" cy="26921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3B7239-4C89-478A-AA03-CA7F6955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55" y="880844"/>
            <a:ext cx="3900850" cy="3073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39D1DF-9485-4107-8DC1-344F10009184}"/>
              </a:ext>
            </a:extLst>
          </p:cNvPr>
          <p:cNvSpPr txBox="1"/>
          <p:nvPr/>
        </p:nvSpPr>
        <p:spPr>
          <a:xfrm>
            <a:off x="285750" y="2362033"/>
            <a:ext cx="5810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Важно отметить, что </a:t>
            </a:r>
            <a:r>
              <a:rPr lang="en-US" dirty="0"/>
              <a:t>BOLD</a:t>
            </a:r>
            <a:r>
              <a:rPr lang="ru-RU" dirty="0"/>
              <a:t> фМРТ не является непосредственным измерением нейронной активности. Вместо этого он измеряет метаболические потребности (потребление кислорода) активных нейронов.</a:t>
            </a:r>
          </a:p>
          <a:p>
            <a:endParaRPr lang="ru-RU" dirty="0"/>
          </a:p>
          <a:p>
            <a:r>
              <a:rPr lang="ru-RU" dirty="0"/>
              <a:t>• Функция гемодинамического ответа (HRF) представляет изменения в сигнале фМРТ, вызванные нервной активностью.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D1DF-9485-4107-8DC1-344F10009184}"/>
              </a:ext>
            </a:extLst>
          </p:cNvPr>
          <p:cNvSpPr txBox="1"/>
          <p:nvPr/>
        </p:nvSpPr>
        <p:spPr>
          <a:xfrm>
            <a:off x="285750" y="1291452"/>
            <a:ext cx="5810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</a:t>
            </a:r>
            <a:r>
              <a:rPr lang="ru-RU" dirty="0"/>
              <a:t> фМРТ: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Неинвазивный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Пространственное разрешение 1-1,5 мм.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Временное разрешение ~ 0,5 секунды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Отсутствие длительного эффекта.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Оценить функцию структур мозга и мозговых сетей.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E498E-33DA-44A9-BE4C-9A983C48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50" y="1485407"/>
            <a:ext cx="6240075" cy="36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B73C3-C968-4430-B75A-FB972E55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1" y="941396"/>
            <a:ext cx="10801350" cy="56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6E529-D1E8-402E-A664-7EF579C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73"/>
            <a:ext cx="12192000" cy="55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3C7B-BCF7-4831-8844-9B84A6E7156E}"/>
              </a:ext>
            </a:extLst>
          </p:cNvPr>
          <p:cNvSpPr txBox="1"/>
          <p:nvPr/>
        </p:nvSpPr>
        <p:spPr>
          <a:xfrm>
            <a:off x="3238500" y="1566515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4D7-039E-42A3-B9DA-6FDC3189F529}"/>
              </a:ext>
            </a:extLst>
          </p:cNvPr>
          <p:cNvSpPr txBox="1"/>
          <p:nvPr/>
        </p:nvSpPr>
        <p:spPr>
          <a:xfrm>
            <a:off x="4229100" y="2686050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8C6D-B2BB-4F19-8D76-58CDD660C8F4}"/>
              </a:ext>
            </a:extLst>
          </p:cNvPr>
          <p:cNvSpPr txBox="1"/>
          <p:nvPr/>
        </p:nvSpPr>
        <p:spPr>
          <a:xfrm>
            <a:off x="2283190" y="2722948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4F7C8-CDD2-4F93-B763-09FF40CCB312}"/>
              </a:ext>
            </a:extLst>
          </p:cNvPr>
          <p:cNvSpPr txBox="1"/>
          <p:nvPr/>
        </p:nvSpPr>
        <p:spPr>
          <a:xfrm>
            <a:off x="60960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E61C-9B09-4927-8B92-DC292C7B7685}"/>
              </a:ext>
            </a:extLst>
          </p:cNvPr>
          <p:cNvSpPr txBox="1"/>
          <p:nvPr/>
        </p:nvSpPr>
        <p:spPr>
          <a:xfrm>
            <a:off x="79629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53E49-2D3B-4596-9C1B-8BFABA4A7AF3}"/>
              </a:ext>
            </a:extLst>
          </p:cNvPr>
          <p:cNvSpPr txBox="1"/>
          <p:nvPr/>
        </p:nvSpPr>
        <p:spPr>
          <a:xfrm>
            <a:off x="9908810" y="2683441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22A10-278D-475F-BC3C-F5FCEBD4AC99}"/>
              </a:ext>
            </a:extLst>
          </p:cNvPr>
          <p:cNvSpPr txBox="1"/>
          <p:nvPr/>
        </p:nvSpPr>
        <p:spPr>
          <a:xfrm>
            <a:off x="5038725" y="1566514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03BCE-72FB-451F-AE2F-0FBA42067183}"/>
              </a:ext>
            </a:extLst>
          </p:cNvPr>
          <p:cNvSpPr txBox="1"/>
          <p:nvPr/>
        </p:nvSpPr>
        <p:spPr>
          <a:xfrm>
            <a:off x="6972300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A56C3-2351-4E40-8029-B2E984DA01D9}"/>
              </a:ext>
            </a:extLst>
          </p:cNvPr>
          <p:cNvSpPr txBox="1"/>
          <p:nvPr/>
        </p:nvSpPr>
        <p:spPr>
          <a:xfrm>
            <a:off x="8772525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55B2D-B20C-4B46-8793-B2F6D1A93970}"/>
              </a:ext>
            </a:extLst>
          </p:cNvPr>
          <p:cNvSpPr txBox="1"/>
          <p:nvPr/>
        </p:nvSpPr>
        <p:spPr>
          <a:xfrm>
            <a:off x="4593540" y="6044665"/>
            <a:ext cx="3369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BOLD </a:t>
            </a:r>
            <a:r>
              <a:rPr lang="ru-RU" dirty="0"/>
              <a:t>ответ в вокселе</a:t>
            </a:r>
          </a:p>
        </p:txBody>
      </p:sp>
    </p:spTree>
    <p:extLst>
      <p:ext uri="{BB962C8B-B14F-4D97-AF65-F5344CB8AC3E}">
        <p14:creationId xmlns:p14="http://schemas.microsoft.com/office/powerpoint/2010/main" val="206368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E7284A-E624-48BF-9EDB-A35B6F17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479"/>
            <a:ext cx="12192000" cy="57310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</p:spTree>
    <p:extLst>
      <p:ext uri="{BB962C8B-B14F-4D97-AF65-F5344CB8AC3E}">
        <p14:creationId xmlns:p14="http://schemas.microsoft.com/office/powerpoint/2010/main" val="38191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6E529-D1E8-402E-A664-7EF579C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73"/>
            <a:ext cx="12192000" cy="55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3C7B-BCF7-4831-8844-9B84A6E7156E}"/>
              </a:ext>
            </a:extLst>
          </p:cNvPr>
          <p:cNvSpPr txBox="1"/>
          <p:nvPr/>
        </p:nvSpPr>
        <p:spPr>
          <a:xfrm>
            <a:off x="3238500" y="1566515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4D7-039E-42A3-B9DA-6FDC3189F529}"/>
              </a:ext>
            </a:extLst>
          </p:cNvPr>
          <p:cNvSpPr txBox="1"/>
          <p:nvPr/>
        </p:nvSpPr>
        <p:spPr>
          <a:xfrm>
            <a:off x="4229100" y="2686050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8C6D-B2BB-4F19-8D76-58CDD660C8F4}"/>
              </a:ext>
            </a:extLst>
          </p:cNvPr>
          <p:cNvSpPr txBox="1"/>
          <p:nvPr/>
        </p:nvSpPr>
        <p:spPr>
          <a:xfrm>
            <a:off x="2283190" y="2722948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4F7C8-CDD2-4F93-B763-09FF40CCB312}"/>
              </a:ext>
            </a:extLst>
          </p:cNvPr>
          <p:cNvSpPr txBox="1"/>
          <p:nvPr/>
        </p:nvSpPr>
        <p:spPr>
          <a:xfrm>
            <a:off x="60960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E61C-9B09-4927-8B92-DC292C7B7685}"/>
              </a:ext>
            </a:extLst>
          </p:cNvPr>
          <p:cNvSpPr txBox="1"/>
          <p:nvPr/>
        </p:nvSpPr>
        <p:spPr>
          <a:xfrm>
            <a:off x="79629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53E49-2D3B-4596-9C1B-8BFABA4A7AF3}"/>
              </a:ext>
            </a:extLst>
          </p:cNvPr>
          <p:cNvSpPr txBox="1"/>
          <p:nvPr/>
        </p:nvSpPr>
        <p:spPr>
          <a:xfrm>
            <a:off x="9908810" y="2683441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22A10-278D-475F-BC3C-F5FCEBD4AC99}"/>
              </a:ext>
            </a:extLst>
          </p:cNvPr>
          <p:cNvSpPr txBox="1"/>
          <p:nvPr/>
        </p:nvSpPr>
        <p:spPr>
          <a:xfrm>
            <a:off x="5038725" y="1566514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03BCE-72FB-451F-AE2F-0FBA42067183}"/>
              </a:ext>
            </a:extLst>
          </p:cNvPr>
          <p:cNvSpPr txBox="1"/>
          <p:nvPr/>
        </p:nvSpPr>
        <p:spPr>
          <a:xfrm>
            <a:off x="6972300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A56C3-2351-4E40-8029-B2E984DA01D9}"/>
              </a:ext>
            </a:extLst>
          </p:cNvPr>
          <p:cNvSpPr txBox="1"/>
          <p:nvPr/>
        </p:nvSpPr>
        <p:spPr>
          <a:xfrm>
            <a:off x="8772525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55B2D-B20C-4B46-8793-B2F6D1A93970}"/>
              </a:ext>
            </a:extLst>
          </p:cNvPr>
          <p:cNvSpPr txBox="1"/>
          <p:nvPr/>
        </p:nvSpPr>
        <p:spPr>
          <a:xfrm>
            <a:off x="4593540" y="6044665"/>
            <a:ext cx="3369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BOLD </a:t>
            </a:r>
            <a:r>
              <a:rPr lang="ru-RU" dirty="0"/>
              <a:t>ответ в вокселе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F07661C-1BDC-4150-9EC8-20D0CDB2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76" y="1113671"/>
            <a:ext cx="9361897" cy="48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Блочный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364356" y="1399572"/>
            <a:ext cx="9270532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конструкции блока фМРТ</a:t>
            </a:r>
          </a:p>
          <a:p>
            <a:endParaRPr lang="ru-RU" dirty="0"/>
          </a:p>
          <a:p>
            <a:r>
              <a:rPr lang="ru-RU" dirty="0"/>
              <a:t>• Блочный дизайн прост в разработке и реализации.</a:t>
            </a:r>
          </a:p>
          <a:p>
            <a:r>
              <a:rPr lang="ru-RU" dirty="0"/>
              <a:t>• Анализ прост.</a:t>
            </a:r>
          </a:p>
          <a:p>
            <a:r>
              <a:rPr lang="ru-RU" dirty="0"/>
              <a:t>• Надежная активация благодаря большому количеству испытаний</a:t>
            </a:r>
          </a:p>
          <a:p>
            <a:r>
              <a:rPr lang="ru-RU" dirty="0"/>
              <a:t>• Устойчив к неопределенности в отношении сроков и формы гемодинамического ответа.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Недостатки конструкции блока фМРТ</a:t>
            </a:r>
          </a:p>
          <a:p>
            <a:endParaRPr lang="ru-RU" dirty="0"/>
          </a:p>
          <a:p>
            <a:r>
              <a:rPr lang="ru-RU" dirty="0"/>
              <a:t>• Приходится предполагать однократный режим активации на постоянном уровне с течением времени.</a:t>
            </a:r>
          </a:p>
          <a:p>
            <a:r>
              <a:rPr lang="ru-RU" dirty="0"/>
              <a:t>• Невозможно вывести какую-либо информацию об отдельных событиях.</a:t>
            </a:r>
          </a:p>
          <a:p>
            <a:r>
              <a:rPr lang="ru-RU" dirty="0"/>
              <a:t>• Нельзя сделать никаких выводов о динамике гемодинамической реакции.</a:t>
            </a:r>
          </a:p>
        </p:txBody>
      </p:sp>
    </p:spTree>
    <p:extLst>
      <p:ext uri="{BB962C8B-B14F-4D97-AF65-F5344CB8AC3E}">
        <p14:creationId xmlns:p14="http://schemas.microsoft.com/office/powerpoint/2010/main" val="343335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466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Фундаментальная нейронаука для нейровизуализации</vt:lpstr>
      <vt:lpstr>BOLD МРТ сигнал</vt:lpstr>
      <vt:lpstr>BOLD МРТ сигнал</vt:lpstr>
      <vt:lpstr>фМРТ эксперимент</vt:lpstr>
      <vt:lpstr>фМРТ эксперимент</vt:lpstr>
      <vt:lpstr>фМРТ эксперимент</vt:lpstr>
      <vt:lpstr>фМРТ эксперимент</vt:lpstr>
      <vt:lpstr>фМРТ эксперимент</vt:lpstr>
      <vt:lpstr>Блочный дизайн</vt:lpstr>
      <vt:lpstr>фМРТ эксперимент</vt:lpstr>
      <vt:lpstr>фМРТ эксперимент</vt:lpstr>
      <vt:lpstr>Событийный дизайн</vt:lpstr>
      <vt:lpstr>фМРТ эксперимент</vt:lpstr>
      <vt:lpstr>Когнитивное вычитание</vt:lpstr>
      <vt:lpstr>Когнитивное вычитание</vt:lpstr>
      <vt:lpstr>Когнитивное вычитание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258</cp:revision>
  <dcterms:created xsi:type="dcterms:W3CDTF">2021-08-12T17:32:45Z</dcterms:created>
  <dcterms:modified xsi:type="dcterms:W3CDTF">2021-08-20T18:47:00Z</dcterms:modified>
</cp:coreProperties>
</file>