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Дизайн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Эффективно ли подопытный выполняет поставленную задачу?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Использует ли субъект кратчайший путь или стратегию?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Как долго длится психологическое состояние?</a:t>
            </a:r>
          </a:p>
          <a:p>
            <a:pPr lvl="2"/>
            <a:r>
              <a:rPr lang="ru-RU" dirty="0"/>
              <a:t>• Сложность познавательной задачи</a:t>
            </a:r>
          </a:p>
          <a:p>
            <a:pPr lvl="2"/>
            <a:r>
              <a:rPr lang="ru-RU" dirty="0"/>
              <a:t>• Эмоциональные отклики</a:t>
            </a:r>
          </a:p>
        </p:txBody>
      </p:sp>
    </p:spTree>
    <p:extLst>
      <p:ext uri="{BB962C8B-B14F-4D97-AF65-F5344CB8AC3E}">
        <p14:creationId xmlns:p14="http://schemas.microsoft.com/office/powerpoint/2010/main" val="399961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Эффективно ли подопытный выполняет поставленную задачу?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Использует ли субъект кратчайший путь или стратегию?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Как долго длится психологическое состояние?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Вызывает ли задание непредвиденные психологические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310261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Какие бывают зависимые и независимые переменные</a:t>
            </a:r>
          </a:p>
          <a:p>
            <a:endParaRPr lang="ru-RU" dirty="0"/>
          </a:p>
          <a:p>
            <a:r>
              <a:rPr lang="ru-RU" dirty="0"/>
              <a:t>• Будут ли независимые переменные иметь несколько уровней</a:t>
            </a:r>
          </a:p>
          <a:p>
            <a:endParaRPr lang="ru-RU" dirty="0"/>
          </a:p>
          <a:p>
            <a:r>
              <a:rPr lang="ru-RU" dirty="0"/>
              <a:t>• Как будут организованы стимулы? Блокировать? Связанные с событием?</a:t>
            </a:r>
          </a:p>
        </p:txBody>
      </p:sp>
    </p:spTree>
    <p:extLst>
      <p:ext uri="{BB962C8B-B14F-4D97-AF65-F5344CB8AC3E}">
        <p14:creationId xmlns:p14="http://schemas.microsoft.com/office/powerpoint/2010/main" val="135006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Общие экспериментальные планы:</a:t>
            </a:r>
          </a:p>
          <a:p>
            <a:endParaRPr lang="ru-RU" dirty="0"/>
          </a:p>
          <a:p>
            <a:r>
              <a:rPr lang="ru-RU" dirty="0"/>
              <a:t>• Дизайн вычитания</a:t>
            </a:r>
          </a:p>
          <a:p>
            <a:endParaRPr lang="ru-RU" dirty="0"/>
          </a:p>
          <a:p>
            <a:r>
              <a:rPr lang="ru-RU" dirty="0"/>
              <a:t>• Факторный дизайн</a:t>
            </a:r>
          </a:p>
          <a:p>
            <a:endParaRPr lang="ru-RU" dirty="0"/>
          </a:p>
          <a:p>
            <a:r>
              <a:rPr lang="ru-RU" dirty="0"/>
              <a:t>• Параметрический дизайн</a:t>
            </a:r>
          </a:p>
          <a:p>
            <a:endParaRPr lang="ru-RU" dirty="0"/>
          </a:p>
          <a:p>
            <a:r>
              <a:rPr lang="ru-RU" dirty="0"/>
              <a:t>• Индивидуальные различия подходов</a:t>
            </a:r>
          </a:p>
          <a:p>
            <a:endParaRPr lang="ru-RU" dirty="0"/>
          </a:p>
          <a:p>
            <a:r>
              <a:rPr lang="ru-RU" dirty="0"/>
              <a:t>• Дизайн показателей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8E04-1A9D-4AB6-A44C-CCEB5FE42444}"/>
              </a:ext>
            </a:extLst>
          </p:cNvPr>
          <p:cNvSpPr txBox="1"/>
          <p:nvPr/>
        </p:nvSpPr>
        <p:spPr>
          <a:xfrm>
            <a:off x="5996539" y="1404375"/>
            <a:ext cx="5245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Фундаментальный компромисс:</a:t>
            </a:r>
          </a:p>
          <a:p>
            <a:endParaRPr lang="ru-RU" dirty="0"/>
          </a:p>
          <a:p>
            <a:r>
              <a:rPr lang="ru-RU" dirty="0"/>
              <a:t>• Меньшее количество условий приводит к большей мощности, но меньшей специфичности</a:t>
            </a:r>
          </a:p>
          <a:p>
            <a:endParaRPr lang="ru-RU" dirty="0"/>
          </a:p>
          <a:p>
            <a:r>
              <a:rPr lang="ru-RU" dirty="0"/>
              <a:t>• Чем больше условий, тем хуже мощность, но больше возможностей для вывода.</a:t>
            </a:r>
          </a:p>
        </p:txBody>
      </p:sp>
    </p:spTree>
    <p:extLst>
      <p:ext uri="{BB962C8B-B14F-4D97-AF65-F5344CB8AC3E}">
        <p14:creationId xmlns:p14="http://schemas.microsoft.com/office/powerpoint/2010/main" val="342161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Дизайн вычитания:</a:t>
            </a:r>
          </a:p>
          <a:p>
            <a:endParaRPr lang="ru-RU" dirty="0"/>
          </a:p>
          <a:p>
            <a:r>
              <a:rPr lang="ru-RU" dirty="0"/>
              <a:t>• Вычитание активации во время контрольной задачи из активации во время экспериментальной задачи показывает только активацию, относящуюся к рассматриваемому когнитивному процессу. Задача А - Задача Б.</a:t>
            </a:r>
          </a:p>
          <a:p>
            <a:endParaRPr lang="ru-RU" dirty="0"/>
          </a:p>
          <a:p>
            <a:r>
              <a:rPr lang="ru-RU" dirty="0"/>
              <a:t>• Работает в тех случаях, когда ожидается, что когнитивный процесс будет категориальным.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772CEC-FFA5-4857-B818-F6F5025B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97" y="973582"/>
            <a:ext cx="5525271" cy="537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6E391-29D5-4A0F-9723-631F37E7E665}"/>
              </a:ext>
            </a:extLst>
          </p:cNvPr>
          <p:cNvSpPr txBox="1"/>
          <p:nvPr/>
        </p:nvSpPr>
        <p:spPr>
          <a:xfrm>
            <a:off x="7363326" y="1135781"/>
            <a:ext cx="3503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Задача знаменитых лиц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F38F7-4CE9-417B-8E92-747DDAD6D2E9}"/>
              </a:ext>
            </a:extLst>
          </p:cNvPr>
          <p:cNvSpPr txBox="1"/>
          <p:nvPr/>
        </p:nvSpPr>
        <p:spPr>
          <a:xfrm>
            <a:off x="7598156" y="3371774"/>
            <a:ext cx="29030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Условия эксперимента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A81EE-3CA4-48B5-8061-4F2272AD5A02}"/>
              </a:ext>
            </a:extLst>
          </p:cNvPr>
          <p:cNvSpPr txBox="1"/>
          <p:nvPr/>
        </p:nvSpPr>
        <p:spPr>
          <a:xfrm>
            <a:off x="7525968" y="5855542"/>
            <a:ext cx="2868328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Условие контроля</a:t>
            </a:r>
          </a:p>
        </p:txBody>
      </p:sp>
    </p:spTree>
    <p:extLst>
      <p:ext uri="{BB962C8B-B14F-4D97-AF65-F5344CB8AC3E}">
        <p14:creationId xmlns:p14="http://schemas.microsoft.com/office/powerpoint/2010/main" val="25489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293696-FDB3-4B92-9DEB-78568DAC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73" y="2714047"/>
            <a:ext cx="8392696" cy="41439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68B1FC-5E89-4FA7-B2A3-268C3AD6BF48}"/>
              </a:ext>
            </a:extLst>
          </p:cNvPr>
          <p:cNvSpPr/>
          <p:nvPr/>
        </p:nvSpPr>
        <p:spPr>
          <a:xfrm>
            <a:off x="3330341" y="3281696"/>
            <a:ext cx="702644" cy="48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19042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Факторный дизайн:</a:t>
            </a:r>
          </a:p>
          <a:p>
            <a:endParaRPr lang="ru-RU" dirty="0"/>
          </a:p>
          <a:p>
            <a:r>
              <a:rPr lang="ru-RU" dirty="0"/>
              <a:t>• Позволяет тестировать несколько факторов и взаимодействие между ними</a:t>
            </a:r>
          </a:p>
          <a:p>
            <a:endParaRPr lang="ru-RU" dirty="0"/>
          </a:p>
          <a:p>
            <a:r>
              <a:rPr lang="ru-RU" dirty="0"/>
              <a:t>• Взаимодействия иногда трудно интерпретировать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032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68B1FC-5E89-4FA7-B2A3-268C3AD6BF48}"/>
              </a:ext>
            </a:extLst>
          </p:cNvPr>
          <p:cNvSpPr/>
          <p:nvPr/>
        </p:nvSpPr>
        <p:spPr>
          <a:xfrm>
            <a:off x="3330341" y="3281696"/>
            <a:ext cx="702644" cy="48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19042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Параметрический дизайн:</a:t>
            </a:r>
          </a:p>
          <a:p>
            <a:endParaRPr lang="ru-RU" dirty="0"/>
          </a:p>
          <a:p>
            <a:r>
              <a:rPr lang="ru-RU" dirty="0"/>
              <a:t>• Локальная активность варьируется в результате трудностей или когнитивных требований.</a:t>
            </a:r>
          </a:p>
          <a:p>
            <a:endParaRPr lang="ru-RU" dirty="0"/>
          </a:p>
          <a:p>
            <a:r>
              <a:rPr lang="ru-RU" dirty="0"/>
              <a:t>• Используйте задания с уровнями сложности.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1AF658-8198-4A86-9750-753771A3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3374224"/>
            <a:ext cx="8888065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154CC-1FCB-4517-A7A3-9A661A25BB0A}"/>
              </a:ext>
            </a:extLst>
          </p:cNvPr>
          <p:cNvSpPr txBox="1"/>
          <p:nvPr/>
        </p:nvSpPr>
        <p:spPr>
          <a:xfrm flipH="1">
            <a:off x="2519412" y="3374224"/>
            <a:ext cx="1013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0-Назад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C3488-8B57-4AED-B373-335B87ECF6E9}"/>
              </a:ext>
            </a:extLst>
          </p:cNvPr>
          <p:cNvSpPr txBox="1"/>
          <p:nvPr/>
        </p:nvSpPr>
        <p:spPr>
          <a:xfrm flipH="1">
            <a:off x="5688530" y="3377149"/>
            <a:ext cx="1013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1-Назад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95F6C-F8DF-4625-ABBD-8C70E8CB5F46}"/>
              </a:ext>
            </a:extLst>
          </p:cNvPr>
          <p:cNvSpPr txBox="1"/>
          <p:nvPr/>
        </p:nvSpPr>
        <p:spPr>
          <a:xfrm flipH="1">
            <a:off x="8659528" y="3351920"/>
            <a:ext cx="1013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2-Назад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C0ECD-7BC8-4666-BF16-58E447D35A50}"/>
              </a:ext>
            </a:extLst>
          </p:cNvPr>
          <p:cNvSpPr txBox="1"/>
          <p:nvPr/>
        </p:nvSpPr>
        <p:spPr>
          <a:xfrm flipH="1">
            <a:off x="4784959" y="6283006"/>
            <a:ext cx="28202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Задача </a:t>
            </a:r>
            <a:r>
              <a:rPr lang="en-US" dirty="0"/>
              <a:t>N</a:t>
            </a:r>
            <a:r>
              <a:rPr lang="ru-RU" dirty="0"/>
              <a:t>-Назад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F3F6C-C0D7-4631-AA1E-17E48A4A347E}"/>
              </a:ext>
            </a:extLst>
          </p:cNvPr>
          <p:cNvSpPr txBox="1"/>
          <p:nvPr/>
        </p:nvSpPr>
        <p:spPr>
          <a:xfrm>
            <a:off x="5900287" y="860003"/>
            <a:ext cx="61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Психологические состояния не могут быть линейными!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27A0E5-62CD-4AF7-AC1A-10FDB20F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641" y="1163383"/>
            <a:ext cx="4220164" cy="227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AB00FA-2569-4558-B15C-3DDBA2A343C8}"/>
              </a:ext>
            </a:extLst>
          </p:cNvPr>
          <p:cNvSpPr txBox="1"/>
          <p:nvPr/>
        </p:nvSpPr>
        <p:spPr>
          <a:xfrm rot="16200000">
            <a:off x="6647074" y="1936225"/>
            <a:ext cx="12473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Представление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8F9D74-9F10-423D-A157-2CB990A664F6}"/>
              </a:ext>
            </a:extLst>
          </p:cNvPr>
          <p:cNvSpPr txBox="1"/>
          <p:nvPr/>
        </p:nvSpPr>
        <p:spPr>
          <a:xfrm>
            <a:off x="6767762" y="1286494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Сильный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FC933-6B97-4CD5-991E-1EFE7D06FCD6}"/>
              </a:ext>
            </a:extLst>
          </p:cNvPr>
          <p:cNvSpPr txBox="1"/>
          <p:nvPr/>
        </p:nvSpPr>
        <p:spPr>
          <a:xfrm>
            <a:off x="6768965" y="2744455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Слабый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A5BFB-1FF5-4665-8718-13038799C038}"/>
              </a:ext>
            </a:extLst>
          </p:cNvPr>
          <p:cNvSpPr txBox="1"/>
          <p:nvPr/>
        </p:nvSpPr>
        <p:spPr>
          <a:xfrm>
            <a:off x="7659117" y="3018014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Низкий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168B8-7518-43D1-ABEA-A4D7CD663832}"/>
              </a:ext>
            </a:extLst>
          </p:cNvPr>
          <p:cNvSpPr txBox="1"/>
          <p:nvPr/>
        </p:nvSpPr>
        <p:spPr>
          <a:xfrm>
            <a:off x="9541739" y="3018013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Высокий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EA719-1754-4821-9DE6-B46E272B7350}"/>
              </a:ext>
            </a:extLst>
          </p:cNvPr>
          <p:cNvSpPr txBox="1"/>
          <p:nvPr/>
        </p:nvSpPr>
        <p:spPr>
          <a:xfrm>
            <a:off x="8547929" y="3131501"/>
            <a:ext cx="99380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Возбуждение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C28AB-401F-4BEC-9D6E-B3456C1A13F5}"/>
              </a:ext>
            </a:extLst>
          </p:cNvPr>
          <p:cNvSpPr txBox="1"/>
          <p:nvPr/>
        </p:nvSpPr>
        <p:spPr>
          <a:xfrm>
            <a:off x="8321039" y="2537460"/>
            <a:ext cx="14861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Повышение внимания и интереса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47688-FF2A-4348-963C-71C7EE8AF332}"/>
              </a:ext>
            </a:extLst>
          </p:cNvPr>
          <p:cNvSpPr txBox="1"/>
          <p:nvPr/>
        </p:nvSpPr>
        <p:spPr>
          <a:xfrm>
            <a:off x="9496018" y="1228005"/>
            <a:ext cx="18717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Оптимальное представление и возбуждение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AA451-003E-452B-8665-7A92E742993F}"/>
              </a:ext>
            </a:extLst>
          </p:cNvPr>
          <p:cNvSpPr txBox="1"/>
          <p:nvPr/>
        </p:nvSpPr>
        <p:spPr>
          <a:xfrm>
            <a:off x="9653072" y="1746587"/>
            <a:ext cx="20562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Снижение работоспособности из-за сильного беспокойства</a:t>
            </a:r>
          </a:p>
        </p:txBody>
      </p:sp>
    </p:spTree>
    <p:extLst>
      <p:ext uri="{BB962C8B-B14F-4D97-AF65-F5344CB8AC3E}">
        <p14:creationId xmlns:p14="http://schemas.microsoft.com/office/powerpoint/2010/main" val="418837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311166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Дизайн индивидуальных особенностей:</a:t>
            </a:r>
          </a:p>
          <a:p>
            <a:endParaRPr lang="ru-RU" dirty="0"/>
          </a:p>
          <a:p>
            <a:r>
              <a:rPr lang="ru-RU" dirty="0"/>
              <a:t>• Соотнесите производительность отдельного субъекта с нейронной реакцией.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2D73A-87E0-40CC-AF70-53D1D5C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68" y="1718936"/>
            <a:ext cx="816406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931067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Дизайн показателей результатов:</a:t>
            </a:r>
          </a:p>
          <a:p>
            <a:endParaRPr lang="ru-RU" dirty="0"/>
          </a:p>
          <a:p>
            <a:pPr lvl="1"/>
            <a:r>
              <a:rPr lang="ru-RU" dirty="0"/>
              <a:t>• В рамках тематического дизайна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Проверка эффекта от вмешательства: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Препарат, средство, медикамент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Практика или обучение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DBS, TMS или ECT</a:t>
            </a:r>
          </a:p>
        </p:txBody>
      </p:sp>
    </p:spTree>
    <p:extLst>
      <p:ext uri="{BB962C8B-B14F-4D97-AF65-F5344CB8AC3E}">
        <p14:creationId xmlns:p14="http://schemas.microsoft.com/office/powerpoint/2010/main" val="7231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93106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Как будут организованы стимулы?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F7744-DEA4-4156-B1A9-C4E3F166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7" y="1737969"/>
            <a:ext cx="8964276" cy="4925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A2E3B-D004-4B2C-80C0-2C2DBC359F1F}"/>
              </a:ext>
            </a:extLst>
          </p:cNvPr>
          <p:cNvSpPr txBox="1"/>
          <p:nvPr/>
        </p:nvSpPr>
        <p:spPr>
          <a:xfrm>
            <a:off x="2724150" y="1828292"/>
            <a:ext cx="53244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Блочный дизайн:</a:t>
            </a:r>
            <a:r>
              <a:rPr lang="ru-RU" sz="2000" dirty="0"/>
              <a:t> длительная деятельность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036EB-B580-483D-A19D-1112E4C940F2}"/>
              </a:ext>
            </a:extLst>
          </p:cNvPr>
          <p:cNvSpPr txBox="1"/>
          <p:nvPr/>
        </p:nvSpPr>
        <p:spPr>
          <a:xfrm>
            <a:off x="3254862" y="2830027"/>
            <a:ext cx="1764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Задача / Стимул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65AB-3614-4761-92FC-7ADA9DE13EEF}"/>
              </a:ext>
            </a:extLst>
          </p:cNvPr>
          <p:cNvSpPr txBox="1"/>
          <p:nvPr/>
        </p:nvSpPr>
        <p:spPr>
          <a:xfrm>
            <a:off x="5386387" y="2831938"/>
            <a:ext cx="27835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Продолжительность </a:t>
            </a:r>
            <a:r>
              <a:rPr lang="en-US" dirty="0"/>
              <a:t>&gt; 10 c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E3C6D-A6DC-4257-B887-0E694B04919D}"/>
              </a:ext>
            </a:extLst>
          </p:cNvPr>
          <p:cNvSpPr txBox="1"/>
          <p:nvPr/>
        </p:nvSpPr>
        <p:spPr>
          <a:xfrm>
            <a:off x="2667000" y="3321042"/>
            <a:ext cx="58643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Событийный дизайн:</a:t>
            </a:r>
            <a:r>
              <a:rPr lang="ru-RU" sz="2000" dirty="0"/>
              <a:t> краткосрочная деятельность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D216-4DE5-4856-A474-16BCA892B55D}"/>
              </a:ext>
            </a:extLst>
          </p:cNvPr>
          <p:cNvSpPr txBox="1"/>
          <p:nvPr/>
        </p:nvSpPr>
        <p:spPr>
          <a:xfrm>
            <a:off x="2724149" y="4709424"/>
            <a:ext cx="53244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Гибридный Блок-Событийный дизайн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40E8D-0C67-4CF0-A99C-0A7CCC237384}"/>
              </a:ext>
            </a:extLst>
          </p:cNvPr>
          <p:cNvSpPr txBox="1"/>
          <p:nvPr/>
        </p:nvSpPr>
        <p:spPr>
          <a:xfrm>
            <a:off x="8905875" y="2868127"/>
            <a:ext cx="11007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время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2DD30-41A2-4E7D-B6F4-81E01C9A207D}"/>
              </a:ext>
            </a:extLst>
          </p:cNvPr>
          <p:cNvSpPr txBox="1"/>
          <p:nvPr/>
        </p:nvSpPr>
        <p:spPr>
          <a:xfrm>
            <a:off x="8905875" y="6173302"/>
            <a:ext cx="11007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время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712C57-BC65-4F25-B656-E86D4AA2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34" y="4358034"/>
            <a:ext cx="590632" cy="190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8B84D3-3FF4-4249-827C-C8709412B3C2}"/>
              </a:ext>
            </a:extLst>
          </p:cNvPr>
          <p:cNvSpPr txBox="1"/>
          <p:nvPr/>
        </p:nvSpPr>
        <p:spPr>
          <a:xfrm>
            <a:off x="3552826" y="6111746"/>
            <a:ext cx="129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Условие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1294E3-7AA2-48CD-BB66-C948690FA36C}"/>
              </a:ext>
            </a:extLst>
          </p:cNvPr>
          <p:cNvSpPr txBox="1"/>
          <p:nvPr/>
        </p:nvSpPr>
        <p:spPr>
          <a:xfrm>
            <a:off x="5484398" y="6111746"/>
            <a:ext cx="129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Условие </a:t>
            </a:r>
            <a:r>
              <a:rPr lang="en-US" dirty="0"/>
              <a:t>#2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66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10440-C9FA-442E-BFB9-F52CF4D48CC4}"/>
              </a:ext>
            </a:extLst>
          </p:cNvPr>
          <p:cNvSpPr txBox="1"/>
          <p:nvPr/>
        </p:nvSpPr>
        <p:spPr>
          <a:xfrm>
            <a:off x="683394" y="1145406"/>
            <a:ext cx="7218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эксперимента:</a:t>
            </a:r>
          </a:p>
          <a:p>
            <a:endParaRPr lang="ru-RU" dirty="0"/>
          </a:p>
          <a:p>
            <a:r>
              <a:rPr lang="ru-RU" dirty="0"/>
              <a:t>• Используйте стимулы, чтобы вызвать интересующее психологическое состояние.</a:t>
            </a:r>
          </a:p>
          <a:p>
            <a:endParaRPr lang="ru-RU" dirty="0"/>
          </a:p>
          <a:p>
            <a:r>
              <a:rPr lang="ru-RU" dirty="0"/>
              <a:t>• Измерьте активность мозга, связанную с интересующим психологическим состоянием.</a:t>
            </a:r>
          </a:p>
        </p:txBody>
      </p:sp>
    </p:spTree>
    <p:extLst>
      <p:ext uri="{BB962C8B-B14F-4D97-AF65-F5344CB8AC3E}">
        <p14:creationId xmlns:p14="http://schemas.microsoft.com/office/powerpoint/2010/main" val="295637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10440-C9FA-442E-BFB9-F52CF4D48CC4}"/>
              </a:ext>
            </a:extLst>
          </p:cNvPr>
          <p:cNvSpPr txBox="1"/>
          <p:nvPr/>
        </p:nvSpPr>
        <p:spPr>
          <a:xfrm>
            <a:off x="1627572" y="3307581"/>
            <a:ext cx="893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Тщательный экспериментальный план и выбор экспериментальных и контрольных условий имеют решающее значение для результата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68100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0B3DB-3996-45E1-BAEF-4ABC6EB3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EF085-B29A-49DF-8B02-C553C6046A87}"/>
              </a:ext>
            </a:extLst>
          </p:cNvPr>
          <p:cNvSpPr txBox="1"/>
          <p:nvPr/>
        </p:nvSpPr>
        <p:spPr>
          <a:xfrm>
            <a:off x="3047301" y="2692433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1F1F1F"/>
                </a:solidFill>
                <a:effectLst/>
                <a:latin typeface="OpenSans-Light"/>
              </a:rPr>
              <a:t>Экспериментальный дизайн</a:t>
            </a:r>
          </a:p>
          <a:p>
            <a:pPr algn="l"/>
            <a:endParaRPr lang="ru-RU" b="0" i="0" dirty="0">
              <a:solidFill>
                <a:srgbClr val="1F1F1F"/>
              </a:solidFill>
              <a:effectLst/>
              <a:latin typeface="OpenSans"/>
            </a:endParaRP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OpenSans"/>
              </a:rPr>
              <a:t>Почему экспериментальный план эксперимента с функциональной визуализацией, сфокусированного на эмоциональных реакциях, обычно сложнее, чем эксперимент, сфокусированный на познании?</a:t>
            </a:r>
          </a:p>
        </p:txBody>
      </p:sp>
    </p:spTree>
    <p:extLst>
      <p:ext uri="{BB962C8B-B14F-4D97-AF65-F5344CB8AC3E}">
        <p14:creationId xmlns:p14="http://schemas.microsoft.com/office/powerpoint/2010/main" val="216293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61266B-B785-4A42-A470-3BD0CB3E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76" y="1271226"/>
            <a:ext cx="10305448" cy="49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1008247" y="1945717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Соображения:</a:t>
            </a:r>
          </a:p>
          <a:p>
            <a:endParaRPr lang="ru-RU" dirty="0"/>
          </a:p>
          <a:p>
            <a:pPr lvl="1"/>
            <a:r>
              <a:rPr lang="ru-RU" dirty="0"/>
              <a:t>• Технические ограничения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Психологическое состояние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Статистический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30421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Технические 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Технические ограничения :</a:t>
            </a:r>
          </a:p>
          <a:p>
            <a:endParaRPr lang="ru-RU" dirty="0"/>
          </a:p>
          <a:p>
            <a:pPr lvl="1"/>
            <a:r>
              <a:rPr lang="ru-RU" dirty="0"/>
              <a:t>• Ограниченное поле зрения и варианты ответа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1827B3-63D1-40AC-BB51-26EF8E4E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443" y="1523734"/>
            <a:ext cx="608732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Технические 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Технические ограничения :</a:t>
            </a:r>
          </a:p>
          <a:p>
            <a:endParaRPr lang="ru-RU" dirty="0"/>
          </a:p>
          <a:p>
            <a:pPr lvl="1"/>
            <a:r>
              <a:rPr lang="ru-RU" dirty="0"/>
              <a:t>• Ограниченное поле зрения и варианты ответа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Время и продолжительность стимула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679CC-521E-402F-B95C-7103F913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31" y="1086758"/>
            <a:ext cx="6068272" cy="5706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ED4A6-3671-465D-AAAB-48A4BE34F647}"/>
              </a:ext>
            </a:extLst>
          </p:cNvPr>
          <p:cNvSpPr txBox="1"/>
          <p:nvPr/>
        </p:nvSpPr>
        <p:spPr>
          <a:xfrm>
            <a:off x="6096000" y="896388"/>
            <a:ext cx="199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/>
              <a:t>Фиксированный интервал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B36C5-1BFA-412E-8B7E-805380D41BA4}"/>
              </a:ext>
            </a:extLst>
          </p:cNvPr>
          <p:cNvSpPr txBox="1"/>
          <p:nvPr/>
        </p:nvSpPr>
        <p:spPr>
          <a:xfrm>
            <a:off x="9491076" y="896388"/>
            <a:ext cx="1380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/>
              <a:t>Случайный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346384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Технические 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Технические ограничения :</a:t>
            </a:r>
          </a:p>
          <a:p>
            <a:endParaRPr lang="ru-RU" dirty="0"/>
          </a:p>
          <a:p>
            <a:pPr lvl="1"/>
            <a:r>
              <a:rPr lang="ru-RU" dirty="0"/>
              <a:t>• Ограниченное поле зрения и варианты ответа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Время и продолжительность стимула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Движение субъекта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AE675-1872-4C82-8541-F3E285C5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23" y="1153168"/>
            <a:ext cx="5276145" cy="57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Насколько эффективно субъект выполняет поставленную задачу?</a:t>
            </a:r>
          </a:p>
          <a:p>
            <a:pPr lvl="1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BC091-7FE3-48E9-AC53-466ADABC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3682232"/>
            <a:ext cx="8116433" cy="2743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8790B2-5E91-4D1D-A3FB-78C6F9776E69}"/>
              </a:ext>
            </a:extLst>
          </p:cNvPr>
          <p:cNvSpPr txBox="1"/>
          <p:nvPr/>
        </p:nvSpPr>
        <p:spPr>
          <a:xfrm>
            <a:off x="1771049" y="3699300"/>
            <a:ext cx="2107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Старый или новый?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52BE7-C5AF-4F5A-AA1D-7EE4E17C5008}"/>
              </a:ext>
            </a:extLst>
          </p:cNvPr>
          <p:cNvSpPr txBox="1"/>
          <p:nvPr/>
        </p:nvSpPr>
        <p:spPr>
          <a:xfrm>
            <a:off x="4145716" y="5775423"/>
            <a:ext cx="3551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Продолжительность испытания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10E2F1-ADE8-44F0-8084-E4E0A629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91" y="5841010"/>
            <a:ext cx="828791" cy="2381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F6A191-DFB3-4F4F-80F7-E2DB7C688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211" y="5879115"/>
            <a:ext cx="609685" cy="200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B830C-58E7-442A-966A-2498FF139932}"/>
              </a:ext>
            </a:extLst>
          </p:cNvPr>
          <p:cNvSpPr txBox="1"/>
          <p:nvPr/>
        </p:nvSpPr>
        <p:spPr>
          <a:xfrm>
            <a:off x="4514248" y="4178746"/>
            <a:ext cx="10951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Ответ:</a:t>
            </a:r>
          </a:p>
          <a:p>
            <a:pPr algn="ctr"/>
            <a:r>
              <a:rPr lang="ru-RU" dirty="0"/>
              <a:t>"Старый"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C7677-D743-47A2-8C85-3B937B4F66A4}"/>
              </a:ext>
            </a:extLst>
          </p:cNvPr>
          <p:cNvSpPr txBox="1"/>
          <p:nvPr/>
        </p:nvSpPr>
        <p:spPr>
          <a:xfrm>
            <a:off x="5876154" y="4359496"/>
            <a:ext cx="31440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соответствующее состояние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Эффективно ли подопытный выполняет поставленную задачу?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Использует ли субъект кратчайший путь или стратегию?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FDEB-61E1-4690-A835-3C7FFD62AB1C}"/>
              </a:ext>
            </a:extLst>
          </p:cNvPr>
          <p:cNvSpPr txBox="1"/>
          <p:nvPr/>
        </p:nvSpPr>
        <p:spPr>
          <a:xfrm>
            <a:off x="2435192" y="4591251"/>
            <a:ext cx="55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 Иди-не-Иди: </a:t>
            </a:r>
            <a:r>
              <a:rPr lang="pt-BR" sz="1800" b="0" i="0" u="none" strike="noStrike" baseline="0" dirty="0">
                <a:latin typeface="ArialMT"/>
              </a:rPr>
              <a:t>N P S X R Q S X T X S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792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591</Words>
  <Application>Microsoft Office PowerPoint</Application>
  <PresentationFormat>Широкоэкранный</PresentationFormat>
  <Paragraphs>164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ArialMT</vt:lpstr>
      <vt:lpstr>Calibri</vt:lpstr>
      <vt:lpstr>Calibri Light</vt:lpstr>
      <vt:lpstr>OpenSans</vt:lpstr>
      <vt:lpstr>OpenSans-Light</vt:lpstr>
      <vt:lpstr>Тема Office</vt:lpstr>
      <vt:lpstr>Фундаментальная нейронаука для нейровизуализации</vt:lpstr>
      <vt:lpstr>Дизайн эксперимента</vt:lpstr>
      <vt:lpstr>Дизайн эксперимента</vt:lpstr>
      <vt:lpstr>Дизайн эксперимента</vt:lpstr>
      <vt:lpstr>Технические ограничения</vt:lpstr>
      <vt:lpstr>Технические ограничения</vt:lpstr>
      <vt:lpstr>Технические ограничения</vt:lpstr>
      <vt:lpstr>Психологическое состояние</vt:lpstr>
      <vt:lpstr>Психологическое состояние</vt:lpstr>
      <vt:lpstr>Психологическое состояние</vt:lpstr>
      <vt:lpstr>Психологическое состояние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Дизайн эксперимента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279</cp:revision>
  <dcterms:created xsi:type="dcterms:W3CDTF">2021-08-12T17:32:45Z</dcterms:created>
  <dcterms:modified xsi:type="dcterms:W3CDTF">2021-08-20T19:41:46Z</dcterms:modified>
</cp:coreProperties>
</file>