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N-ацетиласпартат (NAA):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Самый высокий пик в нормальном мозге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нейрональной и аксональной жизнеспособности и плотности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Пониженная концентрация связана с заболеванием белого вещества, злокачественными новообразованиями.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Креатин (Cr):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Представляет собой молекулы, содержащие креатин и фосфокреатин.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энергетических систем и внутриклеточного метаболизма.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Пониженный сигнал Cr наблюдается при опухолях головного мозга.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 err="1">
                <a:latin typeface="Helvetica-Light"/>
              </a:rPr>
              <a:t>Лактат</a:t>
            </a:r>
            <a:r>
              <a:rPr lang="ru-RU" sz="1800" b="0" i="0" u="none" strike="noStrike" baseline="0" dirty="0">
                <a:latin typeface="Helvetica-Light"/>
              </a:rPr>
              <a:t> (</a:t>
            </a:r>
            <a:r>
              <a:rPr lang="ru-RU" sz="1800" b="0" i="0" u="none" strike="noStrike" baseline="0" dirty="0" err="1">
                <a:latin typeface="Helvetica-Light"/>
              </a:rPr>
              <a:t>Lac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Низкий пик в нормальном мозге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анаэробного метаболизма, такого как церебральная гипоксия, ишемия, судороги, нарушения обмена веществ.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Возникает при кистах, гидроцефалии нормального давления и некоторых опухолях.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Липиды (</a:t>
            </a:r>
            <a:r>
              <a:rPr lang="en-US" sz="1800" b="0" i="0" u="none" strike="noStrike" baseline="0" dirty="0">
                <a:latin typeface="Helvetica-Light"/>
              </a:rPr>
              <a:t>Lip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Сложнее обнаружить. Обычно две вершины </a:t>
            </a:r>
            <a:r>
              <a:rPr lang="en-US" sz="1800" b="0" i="0" u="none" strike="noStrike" baseline="0" dirty="0">
                <a:latin typeface="Helvetica-Light"/>
              </a:rPr>
              <a:t>Lip</a:t>
            </a:r>
            <a:endParaRPr lang="ru-RU" sz="1800" b="0" i="0" u="none" strike="noStrike" baseline="0" dirty="0">
              <a:latin typeface="Helvetica-Light"/>
            </a:endParaRP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разрушения или некроза клеточной мембраны, как при метастазах или злокачественных опухолях.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CB07D-1A19-4876-AEEB-4F9A4EB1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39" y="1808288"/>
            <a:ext cx="503942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клинически используемая при опухолях головного мозга и нарушениях обмена веществ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E7FBAB-0259-4C7A-8773-B1773C5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3" y="1506430"/>
            <a:ext cx="6380513" cy="5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6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используемая в исследованиях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992FA4-BE1F-4DDD-B616-92408885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428111"/>
            <a:ext cx="4563112" cy="41534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A7779D-171D-4DA8-852C-A3C117A4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46" y="1700688"/>
            <a:ext cx="7107071" cy="3608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E7BF-1F3D-4593-8F02-8BA1B3E97083}"/>
              </a:ext>
            </a:extLst>
          </p:cNvPr>
          <p:cNvSpPr txBox="1"/>
          <p:nvPr/>
        </p:nvSpPr>
        <p:spPr>
          <a:xfrm>
            <a:off x="182880" y="5581591"/>
            <a:ext cx="653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методом протонной магнитно-резонансной спектроскопии подтверждает дисфункцию мозжечка при доброкачественной семейной миоклонической эпилепсии у взрослых.</a:t>
            </a:r>
          </a:p>
        </p:txBody>
      </p:sp>
    </p:spTree>
    <p:extLst>
      <p:ext uri="{BB962C8B-B14F-4D97-AF65-F5344CB8AC3E}">
        <p14:creationId xmlns:p14="http://schemas.microsoft.com/office/powerpoint/2010/main" val="41397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используемая в исследованиях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0E7BF-1F3D-4593-8F02-8BA1B3E97083}"/>
              </a:ext>
            </a:extLst>
          </p:cNvPr>
          <p:cNvSpPr txBox="1"/>
          <p:nvPr/>
        </p:nvSpPr>
        <p:spPr>
          <a:xfrm>
            <a:off x="548640" y="2819141"/>
            <a:ext cx="4340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Сравнение пациентов и контрольных групп.</a:t>
            </a:r>
          </a:p>
          <a:p>
            <a:endParaRPr lang="en-US" dirty="0"/>
          </a:p>
          <a:p>
            <a:r>
              <a:rPr lang="ru-RU" dirty="0"/>
              <a:t>• Корреляция со структурным объемом или ростом опухоли.</a:t>
            </a:r>
          </a:p>
          <a:p>
            <a:endParaRPr lang="en-US" dirty="0"/>
          </a:p>
          <a:p>
            <a:r>
              <a:rPr lang="ru-RU" dirty="0"/>
              <a:t>• Корреляция с целостностью белого вещества</a:t>
            </a:r>
          </a:p>
          <a:p>
            <a:endParaRPr lang="en-US" dirty="0"/>
          </a:p>
          <a:p>
            <a:r>
              <a:rPr lang="ru-RU" dirty="0"/>
              <a:t>• Связь с функциональным состоянием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B7753-A99B-40AC-9151-D9B724B5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94" y="1812602"/>
            <a:ext cx="6535554" cy="49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730E-35C0-4BA0-AAD6-2FDED4F8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5DD39-4856-4EE5-BD24-5F13C7E02F94}"/>
              </a:ext>
            </a:extLst>
          </p:cNvPr>
          <p:cNvSpPr txBox="1"/>
          <p:nvPr/>
        </p:nvSpPr>
        <p:spPr>
          <a:xfrm>
            <a:off x="3047301" y="2830933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1F1F1F"/>
                </a:solidFill>
                <a:effectLst/>
                <a:latin typeface="OpenSans-Light"/>
              </a:rPr>
              <a:t>Магнитно-резонансная спектроскопия</a:t>
            </a:r>
          </a:p>
          <a:p>
            <a:pPr algn="l"/>
            <a:endParaRPr lang="ru-RU" b="0" i="0" dirty="0">
              <a:solidFill>
                <a:srgbClr val="1F1F1F"/>
              </a:solidFill>
              <a:effectLst/>
              <a:latin typeface="OpenSans"/>
            </a:endParaRP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OpenSans"/>
              </a:rPr>
              <a:t>Каким образом магнитно-резонансная спектроскопия и задача на основе дополнительных методов функциональной магнитно-резонансной томографии?</a:t>
            </a:r>
          </a:p>
        </p:txBody>
      </p:sp>
    </p:spTree>
    <p:extLst>
      <p:ext uri="{BB962C8B-B14F-4D97-AF65-F5344CB8AC3E}">
        <p14:creationId xmlns:p14="http://schemas.microsoft.com/office/powerpoint/2010/main" val="272162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564" y="1271785"/>
            <a:ext cx="5310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Для перехода к спину из состояния с низкой энергией в состояние с высокой энергией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необходима электромагнитная энергия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777CB-08B1-48C5-BC71-69A9468C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90" y="3942943"/>
            <a:ext cx="25149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99287" y="1833847"/>
            <a:ext cx="5310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Химический сдвиг: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Изменение резонансной частоты в результате небольшого изменения местного магнитного поля.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Величина разности резонансных частот дает информацию о молекулярной группе, в которую входит ядро.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Визуализация с помощью магнитно-резонансной спектроскопии направлена на количественное определение местного присутствия определенных химических соединений.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92A3B-BCD2-489F-99FA-2CE78B31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47" y="1742839"/>
            <a:ext cx="5096586" cy="33723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9C360-C432-4EE8-86AA-9AA09BD3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87" y="5510685"/>
            <a:ext cx="270547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99287" y="1833847"/>
            <a:ext cx="531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Химический сдвиг, выраженный в частях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на миллион (</a:t>
            </a:r>
            <a:r>
              <a:rPr lang="en-US" sz="1800" b="0" i="0" u="none" strike="noStrike" baseline="0" dirty="0">
                <a:latin typeface="Helvetica-Light"/>
              </a:rPr>
              <a:t>ppm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9C360-C432-4EE8-86AA-9AA09BD3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27" y="1457557"/>
            <a:ext cx="2705478" cy="75258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689B3F-DD8F-4CAE-AC00-61777ECAD6A2}"/>
              </a:ext>
            </a:extLst>
          </p:cNvPr>
          <p:cNvCxnSpPr/>
          <p:nvPr/>
        </p:nvCxnSpPr>
        <p:spPr>
          <a:xfrm>
            <a:off x="5609725" y="4697835"/>
            <a:ext cx="49184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DEE23-45CE-4A4D-812F-815D7B6C0B09}"/>
              </a:ext>
            </a:extLst>
          </p:cNvPr>
          <p:cNvSpPr txBox="1"/>
          <p:nvPr/>
        </p:nvSpPr>
        <p:spPr>
          <a:xfrm>
            <a:off x="2589197" y="4513169"/>
            <a:ext cx="29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-Light"/>
              </a:rPr>
              <a:t>Химический сдвиг</a:t>
            </a:r>
            <a:r>
              <a:rPr lang="en-US" sz="1800" b="0" i="0" u="none" strike="noStrike" baseline="0" dirty="0">
                <a:latin typeface="Helvetica-Light"/>
              </a:rPr>
              <a:t> (ppm) =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B96A-D237-4F76-983A-D824CB8D6B65}"/>
              </a:ext>
            </a:extLst>
          </p:cNvPr>
          <p:cNvSpPr txBox="1"/>
          <p:nvPr/>
        </p:nvSpPr>
        <p:spPr>
          <a:xfrm>
            <a:off x="5609725" y="4236902"/>
            <a:ext cx="49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резонансной частоты в Гц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0FA96-4132-472A-A537-062596A03CBD}"/>
              </a:ext>
            </a:extLst>
          </p:cNvPr>
          <p:cNvSpPr txBox="1"/>
          <p:nvPr/>
        </p:nvSpPr>
        <p:spPr>
          <a:xfrm>
            <a:off x="5609725" y="4796945"/>
            <a:ext cx="4918458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спектрометра в МГц</a:t>
            </a:r>
          </a:p>
        </p:txBody>
      </p:sp>
    </p:spTree>
    <p:extLst>
      <p:ext uri="{BB962C8B-B14F-4D97-AF65-F5344CB8AC3E}">
        <p14:creationId xmlns:p14="http://schemas.microsoft.com/office/powerpoint/2010/main" val="18944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5F379-55B2-42A2-B9CB-78BFA11859CF}"/>
              </a:ext>
            </a:extLst>
          </p:cNvPr>
          <p:cNvSpPr txBox="1"/>
          <p:nvPr/>
        </p:nvSpPr>
        <p:spPr>
          <a:xfrm>
            <a:off x="202131" y="6202702"/>
            <a:ext cx="118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Величина разности резонансных частот дает информацию о молекулярной группе, в которую входит ядро.</a:t>
            </a:r>
          </a:p>
        </p:txBody>
      </p:sp>
    </p:spTree>
    <p:extLst>
      <p:ext uri="{BB962C8B-B14F-4D97-AF65-F5344CB8AC3E}">
        <p14:creationId xmlns:p14="http://schemas.microsoft.com/office/powerpoint/2010/main" val="3446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0E37621-5CC9-4674-8B0A-D1734FA35652}"/>
              </a:ext>
            </a:extLst>
          </p:cNvPr>
          <p:cNvCxnSpPr>
            <a:cxnSpLocks/>
          </p:cNvCxnSpPr>
          <p:nvPr/>
        </p:nvCxnSpPr>
        <p:spPr>
          <a:xfrm>
            <a:off x="4455930" y="6408877"/>
            <a:ext cx="53040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11EC4C-9E0E-41BA-926E-E89AE4553F96}"/>
              </a:ext>
            </a:extLst>
          </p:cNvPr>
          <p:cNvSpPr txBox="1"/>
          <p:nvPr/>
        </p:nvSpPr>
        <p:spPr>
          <a:xfrm>
            <a:off x="1260911" y="6224211"/>
            <a:ext cx="29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-Light"/>
              </a:rPr>
              <a:t>Химический сдвиг</a:t>
            </a:r>
            <a:r>
              <a:rPr lang="en-US" sz="1800" b="0" i="0" u="none" strike="noStrike" baseline="0" dirty="0">
                <a:latin typeface="Helvetica-Light"/>
              </a:rPr>
              <a:t> (ppm) =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21CD8-0AF2-4716-9EC0-2577A1021F89}"/>
              </a:ext>
            </a:extLst>
          </p:cNvPr>
          <p:cNvSpPr txBox="1"/>
          <p:nvPr/>
        </p:nvSpPr>
        <p:spPr>
          <a:xfrm>
            <a:off x="4353671" y="5943309"/>
            <a:ext cx="5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в образце - Частота в </a:t>
            </a:r>
            <a:r>
              <a:rPr lang="ru-RU" dirty="0" err="1"/>
              <a:t>тетраметилсилане</a:t>
            </a:r>
            <a:r>
              <a:rPr lang="ru-RU" dirty="0"/>
              <a:t> (ТМС)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D58B8-2CB5-4B79-942B-48977F7B0479}"/>
              </a:ext>
            </a:extLst>
          </p:cNvPr>
          <p:cNvSpPr txBox="1"/>
          <p:nvPr/>
        </p:nvSpPr>
        <p:spPr>
          <a:xfrm>
            <a:off x="4657492" y="6466211"/>
            <a:ext cx="4918458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спектрометра в МГц</a:t>
            </a:r>
          </a:p>
        </p:txBody>
      </p:sp>
    </p:spTree>
    <p:extLst>
      <p:ext uri="{BB962C8B-B14F-4D97-AF65-F5344CB8AC3E}">
        <p14:creationId xmlns:p14="http://schemas.microsoft.com/office/powerpoint/2010/main" val="370788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7998-DAC0-4E01-B201-674A82750832}"/>
              </a:ext>
            </a:extLst>
          </p:cNvPr>
          <p:cNvSpPr txBox="1"/>
          <p:nvPr/>
        </p:nvSpPr>
        <p:spPr>
          <a:xfrm>
            <a:off x="202131" y="6053628"/>
            <a:ext cx="11895588" cy="66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2B5AC-50B8-4CA3-951D-AFFAB7BB3CCF}"/>
              </a:ext>
            </a:extLst>
          </p:cNvPr>
          <p:cNvSpPr txBox="1"/>
          <p:nvPr/>
        </p:nvSpPr>
        <p:spPr>
          <a:xfrm>
            <a:off x="202131" y="6053628"/>
            <a:ext cx="117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Спектры могут быть получены от разных ядер. Протоны (H</a:t>
            </a:r>
            <a:r>
              <a:rPr lang="en-US" baseline="30000" dirty="0"/>
              <a:t>1</a:t>
            </a:r>
            <a:r>
              <a:rPr lang="en-US" baseline="-25000" dirty="0"/>
              <a:t>1</a:t>
            </a:r>
            <a:r>
              <a:rPr lang="ru-RU" dirty="0"/>
              <a:t>) используются чаще всего из-за высокой чувствительности и большого количества</a:t>
            </a:r>
          </a:p>
        </p:txBody>
      </p:sp>
    </p:spTree>
    <p:extLst>
      <p:ext uri="{BB962C8B-B14F-4D97-AF65-F5344CB8AC3E}">
        <p14:creationId xmlns:p14="http://schemas.microsoft.com/office/powerpoint/2010/main" val="1344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918293" y="992659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Подавление 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7998-DAC0-4E01-B201-674A82750832}"/>
              </a:ext>
            </a:extLst>
          </p:cNvPr>
          <p:cNvSpPr txBox="1"/>
          <p:nvPr/>
        </p:nvSpPr>
        <p:spPr>
          <a:xfrm>
            <a:off x="202131" y="6053628"/>
            <a:ext cx="11895588" cy="66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A07076-AAFC-4FD3-9305-4B612151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75" y="1764008"/>
            <a:ext cx="8735644" cy="462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94281" y="1811985"/>
            <a:ext cx="3159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Интересующие молекулы имеют низкую концентрацию в мозгу.</a:t>
            </a:r>
          </a:p>
          <a:p>
            <a:r>
              <a:rPr lang="ru-RU" dirty="0"/>
              <a:t>• Воды много, поэтому сигнал о воде намного сильнее, чем у других материалов.</a:t>
            </a:r>
          </a:p>
          <a:p>
            <a:r>
              <a:rPr lang="ru-RU" dirty="0"/>
              <a:t>• Сигнал о воде должен быть подавлен.</a:t>
            </a:r>
          </a:p>
          <a:p>
            <a:r>
              <a:rPr lang="ru-RU" dirty="0"/>
              <a:t>• Подавление избирательного химического сдвига (</a:t>
            </a:r>
            <a:r>
              <a:rPr lang="en-US" dirty="0"/>
              <a:t>CHESS  - Chemical Shift Selective </a:t>
            </a:r>
            <a:r>
              <a:rPr lang="ru-RU" dirty="0"/>
              <a:t>) предварительно насыщает сигнал водой с использованием определенной частоты импульсов</a:t>
            </a:r>
          </a:p>
        </p:txBody>
      </p:sp>
    </p:spTree>
    <p:extLst>
      <p:ext uri="{BB962C8B-B14F-4D97-AF65-F5344CB8AC3E}">
        <p14:creationId xmlns:p14="http://schemas.microsoft.com/office/powerpoint/2010/main" val="39517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94281" y="1515977"/>
            <a:ext cx="4892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• Spectra обеспечивает обнаружение метаболитов мозга.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Площадь под кривой показывает концентрацию метаболитов в головном мозге.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Определенные последовательности более чувствительны к определенным метаболитам.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Чем выше напряженность поля, тем лучше обнаруживается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Изменения метаболитов часто предшествуют структурным изменениям мозга.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051AB3-675F-4B56-8FAB-85030206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09" y="1515977"/>
            <a:ext cx="687801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5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575</Words>
  <Application>Microsoft Office PowerPoint</Application>
  <PresentationFormat>Широкоэкранный</PresentationFormat>
  <Paragraphs>113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Helvetica-Light</vt:lpstr>
      <vt:lpstr>OpenSans</vt:lpstr>
      <vt:lpstr>OpenSans-Light</vt:lpstr>
      <vt:lpstr>Тема Office</vt:lpstr>
      <vt:lpstr>Фундаментальная нейронаука для нейровизуализации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339</cp:revision>
  <dcterms:created xsi:type="dcterms:W3CDTF">2021-08-12T17:32:45Z</dcterms:created>
  <dcterms:modified xsi:type="dcterms:W3CDTF">2021-08-20T19:50:02Z</dcterms:modified>
</cp:coreProperties>
</file>