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Развитие и сосудистая организация мозга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EC348-4AD7-4AAC-9AEE-44944DB5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2233445"/>
            <a:ext cx="586821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385A1-EBD5-4CAA-A6F4-470E89B6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2428735"/>
            <a:ext cx="59634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75EEC2-7E84-4FC5-94AD-DB56E762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2428735"/>
            <a:ext cx="632548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5FF487-ADCD-4DFF-ABF2-58A3D60B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457314"/>
            <a:ext cx="56300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31E02-96F9-45F5-8729-6D5045F2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2100077"/>
            <a:ext cx="635406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AC67-11C6-4279-8E2B-34A96B15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31E02-96F9-45F5-8729-6D5045F2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2100077"/>
            <a:ext cx="6354062" cy="26578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CFBB5-F6E0-464E-9057-8602170A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44" y="3069128"/>
            <a:ext cx="276264" cy="266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C5E03F-E972-4347-9863-FA75EFB2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44" y="3522136"/>
            <a:ext cx="276264" cy="2667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0790C6-4A7D-4582-B032-F1081ECE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44" y="3975144"/>
            <a:ext cx="27626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1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1C474-5360-4446-83E9-C1E9AF04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для обсуждения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51FC7-A9E2-494A-99C3-8FD644DF6F9D}"/>
              </a:ext>
            </a:extLst>
          </p:cNvPr>
          <p:cNvSpPr txBox="1"/>
          <p:nvPr/>
        </p:nvSpPr>
        <p:spPr>
          <a:xfrm>
            <a:off x="3047301" y="2415435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ffectLst/>
                <a:latin typeface="OpenSans-Light"/>
              </a:rPr>
              <a:t>Раннее и позднее развитие областей мозга</a:t>
            </a:r>
          </a:p>
          <a:p>
            <a:pPr algn="l"/>
            <a:endParaRPr lang="ru-RU" b="0" i="0" dirty="0">
              <a:solidFill>
                <a:srgbClr val="1F1F1F"/>
              </a:solidFill>
              <a:effectLst/>
              <a:latin typeface="OpenSans"/>
            </a:endParaRP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OpenSans"/>
              </a:rPr>
              <a:t>Ожидаете ли вы, что разные типы функций будут связаны с рано или поздно развивающимися областями мозга? Если да, то какие типы, по вашему мнению, связаны с каждым из них?</a:t>
            </a:r>
          </a:p>
          <a:p>
            <a:br>
              <a:rPr lang="ru-RU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98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0" y="1269531"/>
            <a:ext cx="2237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Большое разнообразие </a:t>
            </a: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размеров и форм: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90846A-F286-421F-8738-A85674BB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88" y="1135781"/>
            <a:ext cx="10027612" cy="5394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612010-CE40-4F29-81BC-5E0EB703118D}"/>
              </a:ext>
            </a:extLst>
          </p:cNvPr>
          <p:cNvSpPr txBox="1"/>
          <p:nvPr/>
        </p:nvSpPr>
        <p:spPr>
          <a:xfrm>
            <a:off x="4600876" y="2030931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Человек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217B4-BC1D-4B18-9DEC-F6F2FA9DDC84}"/>
              </a:ext>
            </a:extLst>
          </p:cNvPr>
          <p:cNvSpPr txBox="1"/>
          <p:nvPr/>
        </p:nvSpPr>
        <p:spPr>
          <a:xfrm>
            <a:off x="4600876" y="3663672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Бабуин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49904-7507-472B-B394-5ECB590D2CC6}"/>
              </a:ext>
            </a:extLst>
          </p:cNvPr>
          <p:cNvSpPr txBox="1"/>
          <p:nvPr/>
        </p:nvSpPr>
        <p:spPr>
          <a:xfrm>
            <a:off x="4599273" y="5510126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Обезьяна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7D8F9-9E7F-4586-9BE3-90F8C9C5EB18}"/>
              </a:ext>
            </a:extLst>
          </p:cNvPr>
          <p:cNvSpPr txBox="1"/>
          <p:nvPr/>
        </p:nvSpPr>
        <p:spPr>
          <a:xfrm>
            <a:off x="8187892" y="2030931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Дельфин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AF42F-CC65-41D1-97A5-0008C704042C}"/>
              </a:ext>
            </a:extLst>
          </p:cNvPr>
          <p:cNvSpPr txBox="1"/>
          <p:nvPr/>
        </p:nvSpPr>
        <p:spPr>
          <a:xfrm>
            <a:off x="8153894" y="3747099"/>
            <a:ext cx="10478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Верблюд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A46D6-8B0A-438F-B1F5-3E60ABDE2DEA}"/>
              </a:ext>
            </a:extLst>
          </p:cNvPr>
          <p:cNvSpPr txBox="1"/>
          <p:nvPr/>
        </p:nvSpPr>
        <p:spPr>
          <a:xfrm>
            <a:off x="8085222" y="5463267"/>
            <a:ext cx="11165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Енот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B6971-8CC3-4C02-9C6A-2D966B6EA4A8}"/>
              </a:ext>
            </a:extLst>
          </p:cNvPr>
          <p:cNvSpPr txBox="1"/>
          <p:nvPr/>
        </p:nvSpPr>
        <p:spPr>
          <a:xfrm>
            <a:off x="11369043" y="2150616"/>
            <a:ext cx="8117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Кошка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46DBC-39D7-4255-B735-1F3BBDB39D8B}"/>
              </a:ext>
            </a:extLst>
          </p:cNvPr>
          <p:cNvSpPr txBox="1"/>
          <p:nvPr/>
        </p:nvSpPr>
        <p:spPr>
          <a:xfrm>
            <a:off x="11255143" y="3838056"/>
            <a:ext cx="8117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Белка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5B90E-09E9-46F5-997C-B6F11DB0E340}"/>
              </a:ext>
            </a:extLst>
          </p:cNvPr>
          <p:cNvSpPr txBox="1"/>
          <p:nvPr/>
        </p:nvSpPr>
        <p:spPr>
          <a:xfrm>
            <a:off x="11159693" y="5171572"/>
            <a:ext cx="10026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Лягушка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77BAD-13F8-458E-BEE5-B1F1F34A90BC}"/>
              </a:ext>
            </a:extLst>
          </p:cNvPr>
          <p:cNvSpPr txBox="1"/>
          <p:nvPr/>
        </p:nvSpPr>
        <p:spPr>
          <a:xfrm>
            <a:off x="11496175" y="5463267"/>
            <a:ext cx="6958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58039" y="1288781"/>
            <a:ext cx="776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Большое совпадение</a:t>
            </a:r>
          </a:p>
          <a:p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в организации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4B67C-E0D8-40CD-A30F-08608ACA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71" y="1043251"/>
            <a:ext cx="8230749" cy="573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2BAC3-DD54-4C28-BCD8-4E4339E1681F}"/>
              </a:ext>
            </a:extLst>
          </p:cNvPr>
          <p:cNvSpPr txBox="1"/>
          <p:nvPr/>
        </p:nvSpPr>
        <p:spPr>
          <a:xfrm>
            <a:off x="3744226" y="1008267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Человек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6ABE3-DA8C-497B-80C3-CBEF6716AE4E}"/>
              </a:ext>
            </a:extLst>
          </p:cNvPr>
          <p:cNvSpPr txBox="1"/>
          <p:nvPr/>
        </p:nvSpPr>
        <p:spPr>
          <a:xfrm>
            <a:off x="7234993" y="978094"/>
            <a:ext cx="8085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Морская свинка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B1476-800A-4FDA-B48D-2B000D335B86}"/>
              </a:ext>
            </a:extLst>
          </p:cNvPr>
          <p:cNvSpPr txBox="1"/>
          <p:nvPr/>
        </p:nvSpPr>
        <p:spPr>
          <a:xfrm>
            <a:off x="10855886" y="1427280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Козел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9E0A8-1C6C-4E9B-B0B4-A62A59756C01}"/>
              </a:ext>
            </a:extLst>
          </p:cNvPr>
          <p:cNvSpPr txBox="1"/>
          <p:nvPr/>
        </p:nvSpPr>
        <p:spPr>
          <a:xfrm>
            <a:off x="3721960" y="3619551"/>
            <a:ext cx="8500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Ламантин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3E4A2-1621-4797-96F9-A8DC76E27F4E}"/>
              </a:ext>
            </a:extLst>
          </p:cNvPr>
          <p:cNvSpPr txBox="1"/>
          <p:nvPr/>
        </p:nvSpPr>
        <p:spPr>
          <a:xfrm>
            <a:off x="7234993" y="3082838"/>
            <a:ext cx="13393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Белый медведь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43D11-26FF-4B78-8D61-75EC8CEEAEEC}"/>
              </a:ext>
            </a:extLst>
          </p:cNvPr>
          <p:cNvSpPr txBox="1"/>
          <p:nvPr/>
        </p:nvSpPr>
        <p:spPr>
          <a:xfrm>
            <a:off x="9176143" y="3342552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Кошка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DDF33-AB9B-4194-ADA4-75ECD118EA74}"/>
              </a:ext>
            </a:extLst>
          </p:cNvPr>
          <p:cNvSpPr txBox="1"/>
          <p:nvPr/>
        </p:nvSpPr>
        <p:spPr>
          <a:xfrm>
            <a:off x="10483768" y="2603709"/>
            <a:ext cx="14708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Калифорнийский морской лев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A22E7-47F0-4BE2-BFA9-E04A6A26C212}"/>
              </a:ext>
            </a:extLst>
          </p:cNvPr>
          <p:cNvSpPr txBox="1"/>
          <p:nvPr/>
        </p:nvSpPr>
        <p:spPr>
          <a:xfrm>
            <a:off x="10033233" y="4739602"/>
            <a:ext cx="6817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Мышь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1E43E-9E75-4993-94A1-6060022D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692" y="4179871"/>
            <a:ext cx="539946" cy="1569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0C4E3-4907-4292-9704-187ADD9844BA}"/>
              </a:ext>
            </a:extLst>
          </p:cNvPr>
          <p:cNvSpPr txBox="1"/>
          <p:nvPr/>
        </p:nvSpPr>
        <p:spPr>
          <a:xfrm>
            <a:off x="9032962" y="4683797"/>
            <a:ext cx="6817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Зебра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A9967-BD09-4FCA-8636-2B5741621CDA}"/>
              </a:ext>
            </a:extLst>
          </p:cNvPr>
          <p:cNvSpPr txBox="1"/>
          <p:nvPr/>
        </p:nvSpPr>
        <p:spPr>
          <a:xfrm>
            <a:off x="10483768" y="4428235"/>
            <a:ext cx="1327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Белка обезьяна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8384A-6BE2-4D88-B551-ABA7EBBB80E9}"/>
              </a:ext>
            </a:extLst>
          </p:cNvPr>
          <p:cNvSpPr txBox="1"/>
          <p:nvPr/>
        </p:nvSpPr>
        <p:spPr>
          <a:xfrm>
            <a:off x="10521868" y="5285485"/>
            <a:ext cx="13270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Макака резус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DCA57-72C5-4F50-9816-98A19E3FA601}"/>
              </a:ext>
            </a:extLst>
          </p:cNvPr>
          <p:cNvSpPr txBox="1"/>
          <p:nvPr/>
        </p:nvSpPr>
        <p:spPr>
          <a:xfrm>
            <a:off x="6409212" y="4599723"/>
            <a:ext cx="9250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Шимпанзе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8ACA24-CC0C-4B00-BCE3-53678C390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567" y="5237885"/>
            <a:ext cx="123842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A581C-ED18-41A2-B42D-EBC4575BD313}"/>
              </a:ext>
            </a:extLst>
          </p:cNvPr>
          <p:cNvSpPr txBox="1"/>
          <p:nvPr/>
        </p:nvSpPr>
        <p:spPr>
          <a:xfrm>
            <a:off x="409576" y="1269731"/>
            <a:ext cx="48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Человек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E3E85-EDB2-4390-B3CF-BB80047782FD}"/>
              </a:ext>
            </a:extLst>
          </p:cNvPr>
          <p:cNvSpPr txBox="1"/>
          <p:nvPr/>
        </p:nvSpPr>
        <p:spPr>
          <a:xfrm>
            <a:off x="6358709" y="1269731"/>
            <a:ext cx="549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Обезьяна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1F782-B4DD-4AD9-A547-5A0E1452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731396"/>
            <a:ext cx="5030370" cy="39740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995FD-4FFD-4289-9B8B-9785376C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0" y="1731397"/>
            <a:ext cx="5633265" cy="393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0F3C-DB06-4B17-9EC0-89E79CA625F1}"/>
              </a:ext>
            </a:extLst>
          </p:cNvPr>
          <p:cNvSpPr txBox="1"/>
          <p:nvPr/>
        </p:nvSpPr>
        <p:spPr>
          <a:xfrm>
            <a:off x="409576" y="5705475"/>
            <a:ext cx="832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Кора головного мозга, мозговой ствол, таламус, мозжечок</a:t>
            </a:r>
          </a:p>
        </p:txBody>
      </p:sp>
    </p:spTree>
    <p:extLst>
      <p:ext uri="{BB962C8B-B14F-4D97-AF65-F5344CB8AC3E}">
        <p14:creationId xmlns:p14="http://schemas.microsoft.com/office/powerpoint/2010/main" val="326237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1CCFC-5B9B-4B4B-9E44-135FCFA5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254"/>
            <a:ext cx="12192000" cy="505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2B441-0F65-4600-B5CB-7B5271766573}"/>
              </a:ext>
            </a:extLst>
          </p:cNvPr>
          <p:cNvSpPr txBox="1"/>
          <p:nvPr/>
        </p:nvSpPr>
        <p:spPr>
          <a:xfrm>
            <a:off x="0" y="1617867"/>
            <a:ext cx="8085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Человек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2719C7-91B2-44A7-898B-0CE63BEACECC}"/>
              </a:ext>
            </a:extLst>
          </p:cNvPr>
          <p:cNvSpPr/>
          <p:nvPr/>
        </p:nvSpPr>
        <p:spPr>
          <a:xfrm>
            <a:off x="7877175" y="1162050"/>
            <a:ext cx="1752600" cy="73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8C39A-DEAD-4981-B4B9-B6329D2A19DA}"/>
              </a:ext>
            </a:extLst>
          </p:cNvPr>
          <p:cNvSpPr txBox="1"/>
          <p:nvPr/>
        </p:nvSpPr>
        <p:spPr>
          <a:xfrm>
            <a:off x="7582803" y="1732249"/>
            <a:ext cx="9039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/>
              <a:t>Шимпанзе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FCE29-3553-4EF6-A989-481C27793302}"/>
              </a:ext>
            </a:extLst>
          </p:cNvPr>
          <p:cNvSpPr txBox="1"/>
          <p:nvPr/>
        </p:nvSpPr>
        <p:spPr>
          <a:xfrm>
            <a:off x="4609198" y="1894866"/>
            <a:ext cx="210502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мозолистое тело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гиппокамп</a:t>
            </a:r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таламус и средний мозг</a:t>
            </a:r>
          </a:p>
        </p:txBody>
      </p:sp>
    </p:spTree>
    <p:extLst>
      <p:ext uri="{BB962C8B-B14F-4D97-AF65-F5344CB8AC3E}">
        <p14:creationId xmlns:p14="http://schemas.microsoft.com/office/powerpoint/2010/main" val="114560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F8217C-17B6-43EE-86B5-305A97E7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" y="1404340"/>
            <a:ext cx="6963747" cy="429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7D022-24FA-4CF0-978D-43AF983841C3}"/>
              </a:ext>
            </a:extLst>
          </p:cNvPr>
          <p:cNvSpPr txBox="1"/>
          <p:nvPr/>
        </p:nvSpPr>
        <p:spPr>
          <a:xfrm>
            <a:off x="672688" y="1035008"/>
            <a:ext cx="532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Человек                                                                      Мышь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830457-DA56-420C-A50B-D1A32AB1FEBB}"/>
              </a:ext>
            </a:extLst>
          </p:cNvPr>
          <p:cNvSpPr/>
          <p:nvPr/>
        </p:nvSpPr>
        <p:spPr>
          <a:xfrm>
            <a:off x="2809875" y="1609725"/>
            <a:ext cx="1219200" cy="18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5E15F-9DF2-4C00-80D2-17A2AED0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39" y="3276578"/>
            <a:ext cx="600159" cy="1524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C82D98-B56E-4EE6-B0BC-55A6F604C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090242"/>
            <a:ext cx="1124107" cy="181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2C0367-FD43-4D22-BC77-71100B69B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559" y="2873806"/>
            <a:ext cx="838317" cy="2000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B458BB-FACF-49F6-B56A-94A898B5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005" y="2685646"/>
            <a:ext cx="866896" cy="20957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4090DF-8449-47F7-AC29-E0F094F59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689" y="2579673"/>
            <a:ext cx="800212" cy="13336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3E4C270-2089-4A53-BD41-C3A41CAA9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7531" y="2374288"/>
            <a:ext cx="857370" cy="181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E7585E3-64B4-4491-96A5-16F77760D3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768" y="2238652"/>
            <a:ext cx="562053" cy="15242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8D98D3F-85D6-4F13-86A7-41F90DF43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2008116"/>
            <a:ext cx="1314633" cy="19052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0497EF1-6A91-4444-BE67-5610B02833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9875" y="1787877"/>
            <a:ext cx="1095528" cy="152421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25E1218-3065-4554-A4A4-00B46E7731AB}"/>
              </a:ext>
            </a:extLst>
          </p:cNvPr>
          <p:cNvSpPr/>
          <p:nvPr/>
        </p:nvSpPr>
        <p:spPr>
          <a:xfrm>
            <a:off x="2719683" y="3741479"/>
            <a:ext cx="1414350" cy="18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6922D0A-9493-4435-ACB6-773E13599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1767" y="3739769"/>
            <a:ext cx="1286054" cy="20005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F686A44-39A3-4BC2-8C3B-242A817D95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5085" y="3965458"/>
            <a:ext cx="1200318" cy="17147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AC66D6A-A7A8-49F1-A878-8C417BC823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9875" y="4148965"/>
            <a:ext cx="1162212" cy="16194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480A926-3B0B-4E0E-A051-55D3261E48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6979" y="4331200"/>
            <a:ext cx="504895" cy="190527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066B3EB-55BB-4837-B050-C6CA85375E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8488" y="4456277"/>
            <a:ext cx="2076740" cy="17147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31708C-B948-442D-8088-8B42863F87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7370" y="4659639"/>
            <a:ext cx="1514686" cy="15242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F20575C-0F0A-4787-94C4-6DC5B75044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62268" y="4858556"/>
            <a:ext cx="1038370" cy="15242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CC2558D-E1FF-4A43-99B2-C813E8402D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12743" y="5148248"/>
            <a:ext cx="924054" cy="200053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80AAC4E-2EA1-4F9D-AB36-D1D2D505D5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9210" y="5037944"/>
            <a:ext cx="1428949" cy="18100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1333B8-4F6D-4000-A476-9BFD6D7F833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2361" y="1241963"/>
            <a:ext cx="4834855" cy="28873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1183A51-52E5-493A-8CAF-3D95FFC76FAB}"/>
              </a:ext>
            </a:extLst>
          </p:cNvPr>
          <p:cNvSpPr txBox="1"/>
          <p:nvPr/>
        </p:nvSpPr>
        <p:spPr>
          <a:xfrm>
            <a:off x="7196333" y="4389780"/>
            <a:ext cx="4761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Большое сходство в организации мозга, но значительные различия в размере коры головного мозга у разных видов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проводить межвидовые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5170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Межвидовая организация мозга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E4B56-F6CC-418C-9A07-D218187D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2" y="1052228"/>
            <a:ext cx="3305636" cy="4067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E86D8-F222-415C-8191-B688E913E894}"/>
              </a:ext>
            </a:extLst>
          </p:cNvPr>
          <p:cNvSpPr txBox="1"/>
          <p:nvPr/>
        </p:nvSpPr>
        <p:spPr>
          <a:xfrm>
            <a:off x="762000" y="53530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Развитие мозга из эмбриональной нервной трубки происходит через развитие заднего и среднего мозга и, наконец, развитие большой коры головного мозга человека.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C676DB-9785-4D3E-B55C-1784D0F4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33" y="938482"/>
            <a:ext cx="4649539" cy="5548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CA039-B8C9-4B3E-9013-03904A9D6E99}"/>
              </a:ext>
            </a:extLst>
          </p:cNvPr>
          <p:cNvSpPr txBox="1"/>
          <p:nvPr/>
        </p:nvSpPr>
        <p:spPr>
          <a:xfrm>
            <a:off x="10658475" y="5353050"/>
            <a:ext cx="1181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Развитие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FC3AF-9618-4F0A-8822-A717FEBAD07C}"/>
              </a:ext>
            </a:extLst>
          </p:cNvPr>
          <p:cNvSpPr txBox="1"/>
          <p:nvPr/>
        </p:nvSpPr>
        <p:spPr>
          <a:xfrm>
            <a:off x="9529762" y="4728567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EEB40F"/>
                </a:solidFill>
              </a:rPr>
              <a:t>Спинной мозг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8632-FD49-4305-8B44-91C60196FF3F}"/>
              </a:ext>
            </a:extLst>
          </p:cNvPr>
          <p:cNvSpPr txBox="1"/>
          <p:nvPr/>
        </p:nvSpPr>
        <p:spPr>
          <a:xfrm>
            <a:off x="9505949" y="3345254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5336AE"/>
                </a:solidFill>
              </a:rPr>
              <a:t>Задний мозг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5AFB9-FFE7-4207-B2BF-A81FBEB04582}"/>
              </a:ext>
            </a:extLst>
          </p:cNvPr>
          <p:cNvSpPr txBox="1"/>
          <p:nvPr/>
        </p:nvSpPr>
        <p:spPr>
          <a:xfrm>
            <a:off x="9505949" y="2762491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DB3F02"/>
                </a:solidFill>
              </a:rPr>
              <a:t>Средний мозг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465D07-02C5-4586-B04C-AD3F1D014DBB}"/>
              </a:ext>
            </a:extLst>
          </p:cNvPr>
          <p:cNvSpPr txBox="1"/>
          <p:nvPr/>
        </p:nvSpPr>
        <p:spPr>
          <a:xfrm>
            <a:off x="9505948" y="1763058"/>
            <a:ext cx="14573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337EB1"/>
                </a:solidFill>
              </a:rPr>
              <a:t>Мозг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6EF78-8AF0-4897-AEFA-9C12D4E4B485}"/>
              </a:ext>
            </a:extLst>
          </p:cNvPr>
          <p:cNvSpPr txBox="1"/>
          <p:nvPr/>
        </p:nvSpPr>
        <p:spPr>
          <a:xfrm>
            <a:off x="5819775" y="105222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0AB5A7-50F1-4826-9998-E6EDE6B63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01" y="1009881"/>
            <a:ext cx="2419688" cy="28579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12A3E2-0CE2-4033-8879-153CCE183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709" y="1406545"/>
            <a:ext cx="2200582" cy="25721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BB2CE2C-C04F-499E-9BB1-26E82CE23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155" y="1797867"/>
            <a:ext cx="2200582" cy="23815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EEF2A3A-BFA9-4CC9-BE4D-2AAB23F65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112" y="2144852"/>
            <a:ext cx="943107" cy="26673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4737EC9-27E7-4B7D-887B-5ECBE5537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80" y="2877317"/>
            <a:ext cx="1124107" cy="27626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B8F2BC8-F31F-4686-8F51-631443219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446" y="3337300"/>
            <a:ext cx="1114581" cy="23815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FBF7E3A-E10E-4B6A-ABC3-D41CF1920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634" y="4039007"/>
            <a:ext cx="895475" cy="24768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0AFFC0A-2F49-46A5-B4E1-B68D1E903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8123" y="2385671"/>
            <a:ext cx="1324160" cy="21910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A0730C8-45E2-4A20-8A13-4A214DF751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6526" y="2629063"/>
            <a:ext cx="743054" cy="24768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A6F7234-A561-4CBE-8D5D-ADDD9B94C3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1739" y="4640438"/>
            <a:ext cx="857370" cy="24768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80C0068-7618-4C45-B084-279A942BE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3055" y="5411142"/>
            <a:ext cx="1286054" cy="247685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47FFA34-5851-434E-AB15-6D95037AEF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8149" y="6113545"/>
            <a:ext cx="1324160" cy="22863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28D28A0-FF19-437C-90ED-9E03F9D1A8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88149" y="5831065"/>
            <a:ext cx="125747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8C50A-5530-452A-8F65-9145CEE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6F606-8604-47EF-B803-C86C39A7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333472"/>
            <a:ext cx="619211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8C50A-5530-452A-8F65-9145CEE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6F606-8604-47EF-B803-C86C39A7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333472"/>
            <a:ext cx="6192114" cy="21910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1B073E-2F37-46C6-B910-C0A402A3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40" y="3022421"/>
            <a:ext cx="266737" cy="276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F4D12A-56AB-4661-A715-8D1DD0AB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40" y="3477237"/>
            <a:ext cx="266737" cy="276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B1CAE1-452B-44A5-9D0B-074311D8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39" y="3906886"/>
            <a:ext cx="2667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7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200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OpenSans</vt:lpstr>
      <vt:lpstr>OpenSans-Light</vt:lpstr>
      <vt:lpstr>Тема Office</vt:lpstr>
      <vt:lpstr>Фундаментальная нейронаука для нейровизуализации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  <vt:lpstr> Межвидовая организация мозга</vt:lpstr>
      <vt:lpstr>Вопрос</vt:lpstr>
      <vt:lpstr>Ответ</vt:lpstr>
      <vt:lpstr>Вопрос</vt:lpstr>
      <vt:lpstr>Ответ</vt:lpstr>
      <vt:lpstr>Вопрос</vt:lpstr>
      <vt:lpstr>Ответ</vt:lpstr>
      <vt:lpstr>Вопрос</vt:lpstr>
      <vt:lpstr>Ответ</vt:lpstr>
      <vt:lpstr>Вопрос для обсуждения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73</cp:revision>
  <dcterms:created xsi:type="dcterms:W3CDTF">2021-08-12T17:32:45Z</dcterms:created>
  <dcterms:modified xsi:type="dcterms:W3CDTF">2021-08-20T15:14:28Z</dcterms:modified>
</cp:coreProperties>
</file>