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F4"/>
    <a:srgbClr val="BBD7FF"/>
    <a:srgbClr val="FEEAA7"/>
    <a:srgbClr val="337EB1"/>
    <a:srgbClr val="DB3F02"/>
    <a:srgbClr val="EEB40F"/>
    <a:srgbClr val="5336AE"/>
    <a:srgbClr val="F4CC5C"/>
    <a:srgbClr val="FCE3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Способы коммуникации в мозгу</a:t>
            </a:r>
          </a:p>
          <a:p>
            <a:pPr algn="ctr"/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6280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9. Одновременно использованный синаптический пузырек извлекается из мембраны и перерабатывается.</a:t>
            </a:r>
          </a:p>
          <a:p>
            <a:endParaRPr lang="ru-RU" dirty="0"/>
          </a:p>
          <a:p>
            <a:r>
              <a:rPr lang="ru-RU" dirty="0"/>
              <a:t>10. Новый передатчик синтезируется метаболическим аппаратом клетки и хранится в пузырьках для будущей синаптической передачи.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D8E61-89DD-4BCE-9D69-D68E63A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86" y="897622"/>
            <a:ext cx="4849562" cy="57426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7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42637D-CC33-426C-B551-F8442B5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30" y="880794"/>
            <a:ext cx="5136344" cy="5696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7"/>
            <a:ext cx="7048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Постсинаптическая стимуляция изменяет возбудимость постсинаптической клетки: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Возбуждающий - деполяризует мембранный потенциал и облегчает достижение порога потенциала действия.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Ингибирующий - гиперполяризует мембранный потенциал, что затрудняет достижение порога потенциала действия.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58" y="953771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78874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EF5470-5A61-478A-8FF6-E3585210F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0" y="5824784"/>
            <a:ext cx="1162212" cy="304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5517B5-9FC7-45E8-9031-A99650A1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021" y="5503886"/>
            <a:ext cx="371527" cy="1238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9606A0-1A25-4E73-9AE1-E260944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730" y="5105477"/>
            <a:ext cx="666504" cy="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0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6"/>
            <a:ext cx="5260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Возбуждающий постсинаптический потенциал (</a:t>
            </a:r>
            <a:r>
              <a:rPr lang="en-US" dirty="0"/>
              <a:t>EPSP</a:t>
            </a:r>
            <a:r>
              <a:rPr lang="ru-RU" dirty="0"/>
              <a:t> - </a:t>
            </a:r>
            <a:r>
              <a:rPr lang="en-US" dirty="0"/>
              <a:t>Excitatory post-synaptic potential</a:t>
            </a:r>
            <a:r>
              <a:rPr lang="ru-RU" dirty="0"/>
              <a:t>):</a:t>
            </a:r>
            <a:br>
              <a:rPr lang="ru-RU" dirty="0"/>
            </a:br>
            <a:endParaRPr lang="ru-RU" dirty="0"/>
          </a:p>
          <a:p>
            <a:r>
              <a:rPr lang="ru-RU" dirty="0"/>
              <a:t>• Одиночные </a:t>
            </a:r>
            <a:r>
              <a:rPr lang="en-US" dirty="0"/>
              <a:t>EPSP</a:t>
            </a:r>
            <a:r>
              <a:rPr lang="ru-RU" dirty="0"/>
              <a:t> не всегда вызывают постсинаптический потенциал действия</a:t>
            </a:r>
          </a:p>
          <a:p>
            <a:endParaRPr lang="ru-RU" dirty="0"/>
          </a:p>
          <a:p>
            <a:r>
              <a:rPr lang="ru-RU" dirty="0"/>
              <a:t>• Нейроны образуют множество синапсов с прилегающими клетками.</a:t>
            </a:r>
          </a:p>
          <a:p>
            <a:endParaRPr lang="ru-RU" dirty="0"/>
          </a:p>
          <a:p>
            <a:r>
              <a:rPr lang="ru-RU" dirty="0"/>
              <a:t>• Суммирование </a:t>
            </a:r>
            <a:r>
              <a:rPr lang="en-US" dirty="0"/>
              <a:t>EPSP</a:t>
            </a:r>
            <a:r>
              <a:rPr lang="ru-RU" dirty="0"/>
              <a:t> часто необходимо для создания потенциала действия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30DC5-C732-4666-8F7A-D3E38110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01" y="2071766"/>
            <a:ext cx="5811061" cy="462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5C944-1FC6-44D5-99FE-EB2A330FC819}"/>
              </a:ext>
            </a:extLst>
          </p:cNvPr>
          <p:cNvSpPr txBox="1"/>
          <p:nvPr/>
        </p:nvSpPr>
        <p:spPr>
          <a:xfrm>
            <a:off x="7757962" y="1887100"/>
            <a:ext cx="21945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потенциал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60262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6"/>
            <a:ext cx="5260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Возбуждающий постсинаптический потенциал (</a:t>
            </a:r>
            <a:r>
              <a:rPr lang="en-US" dirty="0"/>
              <a:t>EPSP</a:t>
            </a:r>
            <a:r>
              <a:rPr lang="ru-RU" dirty="0"/>
              <a:t> - </a:t>
            </a:r>
            <a:r>
              <a:rPr lang="en-US" dirty="0"/>
              <a:t>Excitatory post-synaptic potential</a:t>
            </a:r>
            <a:r>
              <a:rPr lang="ru-RU" dirty="0"/>
              <a:t>):</a:t>
            </a:r>
            <a:br>
              <a:rPr lang="ru-RU" dirty="0"/>
            </a:br>
            <a:endParaRPr lang="ru-RU" dirty="0"/>
          </a:p>
          <a:p>
            <a:r>
              <a:rPr lang="ru-RU" dirty="0"/>
              <a:t>Можно зафиксировать при размещении электрода:</a:t>
            </a:r>
          </a:p>
          <a:p>
            <a:r>
              <a:rPr lang="ru-RU" dirty="0"/>
              <a:t>1. Внутри нейрона</a:t>
            </a:r>
          </a:p>
          <a:p>
            <a:r>
              <a:rPr lang="ru-RU" dirty="0"/>
              <a:t>2. Во вне нейрона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DA1479-AD55-4C9B-ACBC-7D60E71F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2386644"/>
            <a:ext cx="7287642" cy="316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12FB7-B47C-4E46-8D78-59442921F82F}"/>
              </a:ext>
            </a:extLst>
          </p:cNvPr>
          <p:cNvSpPr txBox="1"/>
          <p:nvPr/>
        </p:nvSpPr>
        <p:spPr>
          <a:xfrm>
            <a:off x="8123721" y="5419023"/>
            <a:ext cx="33110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Положительные ионы, отходящие от внеклеточного электрода, вызывают снижение напряжения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93DCE-70C0-48E7-A9A4-269AE5E2DD53}"/>
              </a:ext>
            </a:extLst>
          </p:cNvPr>
          <p:cNvSpPr txBox="1"/>
          <p:nvPr/>
        </p:nvSpPr>
        <p:spPr>
          <a:xfrm>
            <a:off x="8385173" y="1668110"/>
            <a:ext cx="35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Приток ионов вызывает повышение напряжения</a:t>
            </a:r>
          </a:p>
        </p:txBody>
      </p:sp>
    </p:spTree>
    <p:extLst>
      <p:ext uri="{BB962C8B-B14F-4D97-AF65-F5344CB8AC3E}">
        <p14:creationId xmlns:p14="http://schemas.microsoft.com/office/powerpoint/2010/main" val="73042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7" y="1068086"/>
            <a:ext cx="49329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Местный потенциал поля (LFP - </a:t>
            </a:r>
            <a:r>
              <a:rPr lang="en-US" dirty="0"/>
              <a:t>Local Field Potential</a:t>
            </a:r>
            <a:r>
              <a:rPr lang="ru-RU" dirty="0"/>
              <a:t>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Нейроны плотно упакованы и сильно взаимосвязаны.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Внеклеточный электрод не может определить, какой нейрон вызывает изменение напряжения.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Таким образом, внеклеточные записи измеряют активность локальной нейрональной среды.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DA1479-AD55-4C9B-ACBC-7D60E71F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92" y="2386644"/>
            <a:ext cx="7287642" cy="316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12FB7-B47C-4E46-8D78-59442921F82F}"/>
              </a:ext>
            </a:extLst>
          </p:cNvPr>
          <p:cNvSpPr txBox="1"/>
          <p:nvPr/>
        </p:nvSpPr>
        <p:spPr>
          <a:xfrm>
            <a:off x="8123721" y="5419023"/>
            <a:ext cx="33110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Положительные ионы, отходящие от внеклеточного электрода, вызывают снижение напряжения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1AF940-45D7-4CB4-B3BE-792614EABE2A}"/>
              </a:ext>
            </a:extLst>
          </p:cNvPr>
          <p:cNvSpPr/>
          <p:nvPr/>
        </p:nvSpPr>
        <p:spPr>
          <a:xfrm>
            <a:off x="9298004" y="2233061"/>
            <a:ext cx="596767" cy="616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A36A-F375-49E2-AE30-5D9B57F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5C049-087B-44D8-ABF8-176F4E8A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2109603"/>
            <a:ext cx="585869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A36A-F375-49E2-AE30-5D9B57F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5C049-087B-44D8-ABF8-176F4E8A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2109603"/>
            <a:ext cx="5858693" cy="26387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0173D8-5342-4A62-89A8-BB45496D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67" y="3817100"/>
            <a:ext cx="304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4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E6F3F-3375-4ADC-9B4C-A35EFB52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94436D-5E3D-4D01-96D0-C360070B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2600209"/>
            <a:ext cx="818311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8CA2B6-7D69-48EB-B577-D61EB906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39" y="696286"/>
            <a:ext cx="4829849" cy="571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Нейроны образуют фундаментальную единицу обработки ретикулярной теории мозга (Гольджи):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Нейроны образуют непрерывную ретикулярную сеть и непрерывно связаны.</a:t>
            </a:r>
          </a:p>
          <a:p>
            <a:endParaRPr lang="ru-RU" dirty="0"/>
          </a:p>
          <a:p>
            <a:r>
              <a:rPr lang="ru-RU" dirty="0"/>
              <a:t>Доктрина нейронов (</a:t>
            </a:r>
            <a:r>
              <a:rPr lang="ru-RU" dirty="0" err="1"/>
              <a:t>Кахал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Нейроны - это структурно независимые единицы, которые взаимодействуют посредством смежности, а не непрерывности.</a:t>
            </a:r>
          </a:p>
        </p:txBody>
      </p:sp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E5D946-688A-40A6-B973-3C26FBE7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161" y="576461"/>
            <a:ext cx="6058746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838199" y="1166070"/>
            <a:ext cx="6223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Нейроны: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Получают и обрабатывают информацию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Передают информацию как химически, так и электрически.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Передают информацию нижестоящим нейронам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Формируют нейронные сети, которые в совокупности поддерживают работу мозга.</a:t>
            </a:r>
          </a:p>
        </p:txBody>
      </p:sp>
    </p:spTree>
    <p:extLst>
      <p:ext uri="{BB962C8B-B14F-4D97-AF65-F5344CB8AC3E}">
        <p14:creationId xmlns:p14="http://schemas.microsoft.com/office/powerpoint/2010/main" val="192933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16746" y="1140903"/>
            <a:ext cx="3272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Три типа нейронов: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Сенсорный нейрон - преобразует внешние раздражители в электрические сигналы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Интернейрон - обрабатывает и перенаправляет информацию</a:t>
            </a:r>
            <a:br>
              <a:rPr lang="ru-RU" dirty="0"/>
            </a:b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Мотонейрон (двигательный нейрон) - преобразует электрические сигналы в движение мышц или желез.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13E25-1B16-42D0-AC7F-46494F98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61" y="916574"/>
            <a:ext cx="8087854" cy="511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409BE-41C1-4525-BFEC-D6E3533ACE98}"/>
              </a:ext>
            </a:extLst>
          </p:cNvPr>
          <p:cNvSpPr txBox="1"/>
          <p:nvPr/>
        </p:nvSpPr>
        <p:spPr>
          <a:xfrm>
            <a:off x="4915949" y="1409350"/>
            <a:ext cx="187074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1"/>
                </a:solidFill>
                <a:highlight>
                  <a:srgbClr val="FFFF00"/>
                </a:highlight>
              </a:rPr>
              <a:t>Сенсорный нейрон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8EA8DF-3A5E-4167-B4BD-D7273D1C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20" y="2871060"/>
            <a:ext cx="1333686" cy="2381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ACB4A9-A0FB-4601-82E7-EDA0A826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30" y="5553129"/>
            <a:ext cx="276264" cy="1905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8A2523F-7626-4CA6-8F5F-904B3FBD1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969" y="5507034"/>
            <a:ext cx="1247949" cy="2000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43E706-19BC-4156-9473-D55433A495E1}"/>
              </a:ext>
            </a:extLst>
          </p:cNvPr>
          <p:cNvSpPr txBox="1"/>
          <p:nvPr/>
        </p:nvSpPr>
        <p:spPr>
          <a:xfrm>
            <a:off x="3909008" y="3402400"/>
            <a:ext cx="1221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Дендриты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6E8C6-0B35-4F3B-96F6-19D2E56FEEFC}"/>
              </a:ext>
            </a:extLst>
          </p:cNvPr>
          <p:cNvSpPr txBox="1"/>
          <p:nvPr/>
        </p:nvSpPr>
        <p:spPr>
          <a:xfrm>
            <a:off x="5195507" y="2592889"/>
            <a:ext cx="18202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проводимости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D0031-5D24-4D5D-9763-28254E341D50}"/>
              </a:ext>
            </a:extLst>
          </p:cNvPr>
          <p:cNvSpPr txBox="1"/>
          <p:nvPr/>
        </p:nvSpPr>
        <p:spPr>
          <a:xfrm>
            <a:off x="7181184" y="2819425"/>
            <a:ext cx="10480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Аксон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8CAEDF-D677-4FBD-9A65-7D9F8F4BDD17}"/>
              </a:ext>
            </a:extLst>
          </p:cNvPr>
          <p:cNvSpPr txBox="1"/>
          <p:nvPr/>
        </p:nvSpPr>
        <p:spPr>
          <a:xfrm>
            <a:off x="7591295" y="1562457"/>
            <a:ext cx="18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Клеточное тело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684A6-560D-42DF-A0B2-4C4F9C79E48F}"/>
              </a:ext>
            </a:extLst>
          </p:cNvPr>
          <p:cNvSpPr txBox="1"/>
          <p:nvPr/>
        </p:nvSpPr>
        <p:spPr>
          <a:xfrm>
            <a:off x="9708705" y="1732515"/>
            <a:ext cx="1870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Клеточное тело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90B70A2-FF77-4E48-B89B-061B1A3FE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049" y="4511874"/>
            <a:ext cx="666843" cy="2476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F37ADBB-8D9F-418D-A13C-C2F641289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2377" y="3771732"/>
            <a:ext cx="666843" cy="24768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0E677A0-2B08-4998-85B6-79FBD3FAA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4458" y="5605524"/>
            <a:ext cx="1086002" cy="27626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F191901-C998-436D-95B4-4C75E5DE4B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79035" y="3884214"/>
            <a:ext cx="119079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1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32724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Ионные каналы и ионные насосы определяют разницу в концентрации натрия, калия, хлорида и кальция внутри клетки по сравнению с вне клетки.</a:t>
            </a:r>
          </a:p>
          <a:p>
            <a:endParaRPr lang="ru-RU" dirty="0"/>
          </a:p>
          <a:p>
            <a:r>
              <a:rPr lang="ru-RU" dirty="0"/>
              <a:t>Это устанавливает электрический заряд или потенциал состояния покоя в нейроне.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CFD4E-3BDE-43BF-AED5-B24A7E11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587" y="1285759"/>
            <a:ext cx="730669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45950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Аксональные нервные окончания образуют синапсы с дендритами соседних нейронов.</a:t>
            </a:r>
          </a:p>
          <a:p>
            <a:endParaRPr lang="ru-RU" dirty="0"/>
          </a:p>
          <a:p>
            <a:r>
              <a:rPr lang="ru-RU" dirty="0"/>
              <a:t>Синапс образует место, где электрический или химический сигнал передается от одного нейрона к другому.</a:t>
            </a:r>
          </a:p>
          <a:p>
            <a:endParaRPr lang="ru-RU" dirty="0"/>
          </a:p>
          <a:p>
            <a:r>
              <a:rPr lang="ru-RU" dirty="0"/>
              <a:t>Синапсы образуют первичный сайт меж нейрональных коммуникация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DA59F-D80D-4A82-BCD6-65F3B3C1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088" y="947987"/>
            <a:ext cx="6315956" cy="5830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B64CB-3156-4861-86F8-47137D8FAA42}"/>
              </a:ext>
            </a:extLst>
          </p:cNvPr>
          <p:cNvSpPr txBox="1"/>
          <p:nvPr/>
        </p:nvSpPr>
        <p:spPr>
          <a:xfrm>
            <a:off x="7267074" y="1029903"/>
            <a:ext cx="120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Синапс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77F66-9056-44D6-B985-9D5B67000AF9}"/>
              </a:ext>
            </a:extLst>
          </p:cNvPr>
          <p:cNvSpPr txBox="1"/>
          <p:nvPr/>
        </p:nvSpPr>
        <p:spPr>
          <a:xfrm>
            <a:off x="9786933" y="2622783"/>
            <a:ext cx="2405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Пресинаптический терминал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87C981-7992-4974-BA93-08864D1CA4A2}"/>
              </a:ext>
            </a:extLst>
          </p:cNvPr>
          <p:cNvSpPr txBox="1"/>
          <p:nvPr/>
        </p:nvSpPr>
        <p:spPr>
          <a:xfrm>
            <a:off x="9708326" y="4297579"/>
            <a:ext cx="2405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ru-RU" dirty="0"/>
              <a:t>инаптическая</a:t>
            </a:r>
          </a:p>
          <a:p>
            <a:r>
              <a:rPr lang="ru-RU" dirty="0"/>
              <a:t> щель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88DDA-634D-4715-B779-2094ACB853CA}"/>
              </a:ext>
            </a:extLst>
          </p:cNvPr>
          <p:cNvSpPr txBox="1"/>
          <p:nvPr/>
        </p:nvSpPr>
        <p:spPr>
          <a:xfrm>
            <a:off x="9786933" y="5537840"/>
            <a:ext cx="2405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Дендритный </a:t>
            </a:r>
          </a:p>
          <a:p>
            <a:r>
              <a:rPr lang="ru-RU" dirty="0"/>
              <a:t>шипик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B3672-1E90-42A4-A0F8-B9FC3CBB6742}"/>
              </a:ext>
            </a:extLst>
          </p:cNvPr>
          <p:cNvSpPr txBox="1"/>
          <p:nvPr/>
        </p:nvSpPr>
        <p:spPr>
          <a:xfrm>
            <a:off x="5767121" y="2302471"/>
            <a:ext cx="1597811" cy="646331"/>
          </a:xfrm>
          <a:prstGeom prst="rect">
            <a:avLst/>
          </a:prstGeom>
          <a:solidFill>
            <a:srgbClr val="FEEAA7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     Поток </a:t>
            </a:r>
          </a:p>
          <a:p>
            <a:r>
              <a:rPr lang="ru-RU" dirty="0"/>
              <a:t>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440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4595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1. Приток кальция через ионные каналы вызывает слияние доступных синаптических пузырьков с пресинаптической мембраной.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D8E61-89DD-4BCE-9D69-D68E63A63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486" y="897622"/>
            <a:ext cx="4849562" cy="57426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57718" y="2488440"/>
            <a:ext cx="4595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2. Передатчик выпущен в синаптическую щель.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1A4C27-5825-4C56-B8AD-546EBD57A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486" y="872851"/>
            <a:ext cx="4849562" cy="57097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258" y="982646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51" y="2646249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8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42637D-CC33-426C-B551-F8442B55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030" y="880794"/>
            <a:ext cx="5136344" cy="569697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br>
              <a:rPr lang="ru-RU" dirty="0"/>
            </a:br>
            <a:r>
              <a:rPr lang="ru-RU" dirty="0">
                <a:solidFill>
                  <a:srgbClr val="202124"/>
                </a:solidFill>
                <a:latin typeface="Google Sans"/>
              </a:rPr>
              <a:t>Способы коммуникации</a:t>
            </a:r>
            <a:br>
              <a:rPr lang="ru-RU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93606" y="1068087"/>
            <a:ext cx="7048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Синаптическая передача:</a:t>
            </a:r>
            <a:endParaRPr lang="en-US" dirty="0"/>
          </a:p>
          <a:p>
            <a:endParaRPr lang="en-US" dirty="0"/>
          </a:p>
          <a:p>
            <a:r>
              <a:rPr lang="ru-RU" dirty="0"/>
              <a:t>3. Передатчик связывает рецепторные молекулы на постсинаптической</a:t>
            </a:r>
          </a:p>
          <a:p>
            <a:r>
              <a:rPr lang="ru-RU" dirty="0"/>
              <a:t>мембране</a:t>
            </a:r>
            <a:br>
              <a:rPr lang="en-US" dirty="0"/>
            </a:br>
            <a:r>
              <a:rPr lang="ru-RU" dirty="0"/>
              <a:t>4. Постсинаптические каналы открываются или закрываются на основе этой привязки.</a:t>
            </a:r>
          </a:p>
          <a:p>
            <a:r>
              <a:rPr lang="ru-RU" dirty="0"/>
              <a:t>5. Открытие ионных каналов вызывает либо приток ионов в постсинаптический нейрон</a:t>
            </a:r>
            <a:br>
              <a:rPr lang="ru-RU" dirty="0"/>
            </a:br>
            <a:r>
              <a:rPr lang="ru-RU" dirty="0"/>
              <a:t>6. Изменение баланса постсинаптических ионов вызывает деполяризацию или </a:t>
            </a:r>
            <a:r>
              <a:rPr lang="ru-RU" dirty="0" err="1"/>
              <a:t>гипер</a:t>
            </a:r>
            <a:r>
              <a:rPr lang="ru-RU" dirty="0"/>
              <a:t>- поляризацию.</a:t>
            </a:r>
          </a:p>
          <a:p>
            <a:r>
              <a:rPr lang="ru-RU" dirty="0"/>
              <a:t>7. Если постсинаптические изменения напряжения достаточно велики, генерируется электрохимический импульс, называемый потенциалом действия.</a:t>
            </a:r>
          </a:p>
          <a:p>
            <a:r>
              <a:rPr lang="ru-RU" dirty="0"/>
              <a:t>8. Электрический потенциал действия быстро распространяется по аксону, где он может активировать высвобождение синаптических пузырьков в синапсах с другими нейронами.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232DE-7793-4014-A73E-4C73A16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69270"/>
            <a:ext cx="1057423" cy="33342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278E3A-A4D2-4D27-B46F-7A22DA88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27096"/>
            <a:ext cx="714475" cy="31436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DE4D81B-ECBE-4950-B5F9-0F74CEC3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3233" y="897622"/>
            <a:ext cx="590632" cy="2286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843B1B-7595-49B7-AFBE-17CEFE6E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199" y="2060086"/>
            <a:ext cx="714475" cy="3143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05EDF9-F4ED-4614-A898-0780B2C2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258" y="953771"/>
            <a:ext cx="590632" cy="22863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6A0E58-F124-4A66-8F96-5FAABC1BD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51" y="2578874"/>
            <a:ext cx="1057423" cy="3334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707466-5E07-4647-BCDA-75619E3BF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906" y="3615304"/>
            <a:ext cx="847843" cy="31436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EF5470-5A61-478A-8FF6-E3585210F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6540" y="5824784"/>
            <a:ext cx="1162212" cy="30484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F5517B5-9FC7-45E8-9031-A99650A1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4021" y="5503886"/>
            <a:ext cx="371527" cy="12384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59606A0-1A25-4E73-9AE1-E260944CD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0730" y="5105477"/>
            <a:ext cx="666504" cy="2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0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582</Words>
  <Application>Microsoft Office PowerPoint</Application>
  <PresentationFormat>Широкоэкранный</PresentationFormat>
  <Paragraphs>98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Тема Office</vt:lpstr>
      <vt:lpstr>Фундаментальная нейронаука для нейровизуализации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 Способы коммуникации </vt:lpstr>
      <vt:lpstr>Вопрос</vt:lpstr>
      <vt:lpstr>Ответ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97</cp:revision>
  <dcterms:created xsi:type="dcterms:W3CDTF">2021-08-12T17:32:45Z</dcterms:created>
  <dcterms:modified xsi:type="dcterms:W3CDTF">2021-08-20T17:25:20Z</dcterms:modified>
</cp:coreProperties>
</file>