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CC0"/>
    <a:srgbClr val="FFF8DD"/>
    <a:srgbClr val="FFFFFF"/>
    <a:srgbClr val="E2EFF1"/>
    <a:srgbClr val="FFF0B8"/>
    <a:srgbClr val="F2F0F6"/>
    <a:srgbClr val="FAF8FA"/>
    <a:srgbClr val="FDFDFD"/>
    <a:srgbClr val="302E2F"/>
    <a:srgbClr val="C6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Способы коммуникации в мозгу</a:t>
            </a:r>
          </a:p>
          <a:p>
            <a:pPr algn="ctr"/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DCB433-AB06-445B-901D-1E564439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604708"/>
            <a:ext cx="10307488" cy="3648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942256" y="538531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Несвязанный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AD04-DEFD-4905-9784-E2399640BC5E}"/>
              </a:ext>
            </a:extLst>
          </p:cNvPr>
          <p:cNvSpPr txBox="1"/>
          <p:nvPr/>
        </p:nvSpPr>
        <p:spPr>
          <a:xfrm>
            <a:off x="2695575" y="5385316"/>
            <a:ext cx="189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Агонист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B301-2B7A-4D58-80BF-C67F40477873}"/>
              </a:ext>
            </a:extLst>
          </p:cNvPr>
          <p:cNvSpPr txBox="1"/>
          <p:nvPr/>
        </p:nvSpPr>
        <p:spPr>
          <a:xfrm>
            <a:off x="4695825" y="5385316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Рецептор агонист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D788-3D94-48DB-BCC6-B317D5D6BE46}"/>
              </a:ext>
            </a:extLst>
          </p:cNvPr>
          <p:cNvSpPr txBox="1"/>
          <p:nvPr/>
        </p:nvSpPr>
        <p:spPr>
          <a:xfrm>
            <a:off x="6734175" y="538531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Соревновательный</a:t>
            </a:r>
            <a:endParaRPr lang="en-US" dirty="0"/>
          </a:p>
          <a:p>
            <a:pPr algn="ctr"/>
            <a:r>
              <a:rPr lang="ru-RU" dirty="0"/>
              <a:t> агонист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99113-5B86-40B4-A828-993A240C38AC}"/>
              </a:ext>
            </a:extLst>
          </p:cNvPr>
          <p:cNvSpPr txBox="1"/>
          <p:nvPr/>
        </p:nvSpPr>
        <p:spPr>
          <a:xfrm>
            <a:off x="8934450" y="538531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Неконкурентоспосо</a:t>
            </a:r>
            <a:r>
              <a:rPr lang="en-US" dirty="0"/>
              <a:t>-</a:t>
            </a:r>
            <a:r>
              <a:rPr lang="ru-RU" dirty="0"/>
              <a:t>бный агонист</a:t>
            </a:r>
          </a:p>
        </p:txBody>
      </p:sp>
    </p:spTree>
    <p:extLst>
      <p:ext uri="{BB962C8B-B14F-4D97-AF65-F5344CB8AC3E}">
        <p14:creationId xmlns:p14="http://schemas.microsoft.com/office/powerpoint/2010/main" val="210141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494581" y="1432441"/>
            <a:ext cx="5601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мозгом и телом: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Прямая иннервация через спинной мозг и периферическую нервную систему.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Секреция гормонов, которые диффундируют по сосудистой сети.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B7FA3E-057A-452E-9859-59FB3923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01" y="296261"/>
            <a:ext cx="3762900" cy="633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FA0C5F-B640-4D76-9E3B-91F87A81AC1D}"/>
              </a:ext>
            </a:extLst>
          </p:cNvPr>
          <p:cNvSpPr txBox="1"/>
          <p:nvPr/>
        </p:nvSpPr>
        <p:spPr>
          <a:xfrm>
            <a:off x="10248900" y="200025"/>
            <a:ext cx="18949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Центральная нервная система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658A-E6F9-4BDB-9CFD-F1B2562B9211}"/>
              </a:ext>
            </a:extLst>
          </p:cNvPr>
          <p:cNvSpPr txBox="1"/>
          <p:nvPr/>
        </p:nvSpPr>
        <p:spPr>
          <a:xfrm>
            <a:off x="10867763" y="785718"/>
            <a:ext cx="6572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Мозг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FDF9-21D7-4DAC-8A48-C1833F7CCD92}"/>
              </a:ext>
            </a:extLst>
          </p:cNvPr>
          <p:cNvSpPr txBox="1"/>
          <p:nvPr/>
        </p:nvSpPr>
        <p:spPr>
          <a:xfrm>
            <a:off x="10867762" y="1432441"/>
            <a:ext cx="9908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Спинной мозг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D6A8C-860A-4DE4-B93C-ABE3A07A4660}"/>
              </a:ext>
            </a:extLst>
          </p:cNvPr>
          <p:cNvSpPr txBox="1"/>
          <p:nvPr/>
        </p:nvSpPr>
        <p:spPr>
          <a:xfrm>
            <a:off x="6353175" y="2447448"/>
            <a:ext cx="18949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Периферическая нервная система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33C3A-DDBF-4EFA-9B49-71588040426E}"/>
              </a:ext>
            </a:extLst>
          </p:cNvPr>
          <p:cNvSpPr txBox="1"/>
          <p:nvPr/>
        </p:nvSpPr>
        <p:spPr>
          <a:xfrm>
            <a:off x="7005638" y="2970668"/>
            <a:ext cx="828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Ганглий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1674A-4F0C-407A-B9FB-C98E21F1D789}"/>
              </a:ext>
            </a:extLst>
          </p:cNvPr>
          <p:cNvSpPr txBox="1"/>
          <p:nvPr/>
        </p:nvSpPr>
        <p:spPr>
          <a:xfrm>
            <a:off x="6762750" y="3647776"/>
            <a:ext cx="8281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Нерв</a:t>
            </a:r>
          </a:p>
        </p:txBody>
      </p:sp>
    </p:spTree>
    <p:extLst>
      <p:ext uri="{BB962C8B-B14F-4D97-AF65-F5344CB8AC3E}">
        <p14:creationId xmlns:p14="http://schemas.microsoft.com/office/powerpoint/2010/main" val="15150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494582" y="1432441"/>
            <a:ext cx="263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мозгом и телом:</a:t>
            </a:r>
          </a:p>
          <a:p>
            <a:endParaRPr lang="ru-RU" dirty="0"/>
          </a:p>
          <a:p>
            <a:r>
              <a:rPr lang="ru-RU" dirty="0"/>
              <a:t>• Черепные нервы</a:t>
            </a:r>
          </a:p>
          <a:p>
            <a:endParaRPr lang="ru-RU" dirty="0"/>
          </a:p>
          <a:p>
            <a:r>
              <a:rPr lang="ru-RU" dirty="0"/>
              <a:t>• Кортикоспинальные тракты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A027E-8824-4BBD-B552-47276BE9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0" y="213864"/>
            <a:ext cx="8802328" cy="6430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19C80-0655-4D73-AC6B-ECF75DBCEBC5}"/>
              </a:ext>
            </a:extLst>
          </p:cNvPr>
          <p:cNvSpPr txBox="1"/>
          <p:nvPr/>
        </p:nvSpPr>
        <p:spPr>
          <a:xfrm>
            <a:off x="10325053" y="3343190"/>
            <a:ext cx="1704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Боковой кортикоспинальный тракт</a:t>
            </a:r>
            <a:endParaRPr lang="en-US" sz="1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FAD8B4-C95A-4123-8B04-77208774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47" y="5781650"/>
            <a:ext cx="219106" cy="49536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7EC9CD-4F8F-42F2-9591-7D859DF1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378" y="5810225"/>
            <a:ext cx="666843" cy="15242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031F10-3D86-460B-A018-38784EB29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140" y="6096611"/>
            <a:ext cx="657317" cy="171474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F729061-83FE-4D60-8FE3-33EF9BA87583}"/>
              </a:ext>
            </a:extLst>
          </p:cNvPr>
          <p:cNvSpPr/>
          <p:nvPr/>
        </p:nvSpPr>
        <p:spPr>
          <a:xfrm>
            <a:off x="6858000" y="4610100"/>
            <a:ext cx="107632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9F70-9DDC-4435-941C-39103D47738F}"/>
              </a:ext>
            </a:extLst>
          </p:cNvPr>
          <p:cNvSpPr txBox="1"/>
          <p:nvPr/>
        </p:nvSpPr>
        <p:spPr>
          <a:xfrm>
            <a:off x="10325053" y="3762973"/>
            <a:ext cx="1704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Передний кортикоспинальный тракт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BE9D6-5029-481B-99FA-E281F694E283}"/>
              </a:ext>
            </a:extLst>
          </p:cNvPr>
          <p:cNvSpPr txBox="1"/>
          <p:nvPr/>
        </p:nvSpPr>
        <p:spPr>
          <a:xfrm>
            <a:off x="10325053" y="4297048"/>
            <a:ext cx="1704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Спинной столб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32EE4C-C029-4985-B47E-6726C82B2F36}"/>
              </a:ext>
            </a:extLst>
          </p:cNvPr>
          <p:cNvSpPr txBox="1"/>
          <p:nvPr/>
        </p:nvSpPr>
        <p:spPr>
          <a:xfrm>
            <a:off x="10344103" y="4754404"/>
            <a:ext cx="17042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Спиноталамические тракты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0FC24-EFB9-4525-8FAB-F46627008D96}"/>
              </a:ext>
            </a:extLst>
          </p:cNvPr>
          <p:cNvSpPr txBox="1"/>
          <p:nvPr/>
        </p:nvSpPr>
        <p:spPr>
          <a:xfrm>
            <a:off x="3295290" y="1556877"/>
            <a:ext cx="10001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Обонятельный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5D746-E2E9-4360-A45D-DA8B74C928F2}"/>
              </a:ext>
            </a:extLst>
          </p:cNvPr>
          <p:cNvSpPr txBox="1"/>
          <p:nvPr/>
        </p:nvSpPr>
        <p:spPr>
          <a:xfrm>
            <a:off x="2900182" y="2068354"/>
            <a:ext cx="128129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Глазодвигательный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E3596-A2FF-4E53-9B37-3C1642A66CB3}"/>
              </a:ext>
            </a:extLst>
          </p:cNvPr>
          <p:cNvSpPr txBox="1"/>
          <p:nvPr/>
        </p:nvSpPr>
        <p:spPr>
          <a:xfrm>
            <a:off x="3238500" y="2411240"/>
            <a:ext cx="9239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Трохлеарный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4078A5-D089-4DE6-8D9D-2654C2DD4D18}"/>
              </a:ext>
            </a:extLst>
          </p:cNvPr>
          <p:cNvSpPr txBox="1"/>
          <p:nvPr/>
        </p:nvSpPr>
        <p:spPr>
          <a:xfrm>
            <a:off x="3152416" y="2838280"/>
            <a:ext cx="9239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Отводящий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27A21-A298-479C-AFA5-C4048B411CED}"/>
              </a:ext>
            </a:extLst>
          </p:cNvPr>
          <p:cNvSpPr txBox="1"/>
          <p:nvPr/>
        </p:nvSpPr>
        <p:spPr>
          <a:xfrm>
            <a:off x="2942864" y="3208488"/>
            <a:ext cx="142311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Вестибулокохлеарный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07FB67-6E24-4733-A97D-2F97C0388ACE}"/>
              </a:ext>
            </a:extLst>
          </p:cNvPr>
          <p:cNvSpPr txBox="1"/>
          <p:nvPr/>
        </p:nvSpPr>
        <p:spPr>
          <a:xfrm>
            <a:off x="3427589" y="3554007"/>
            <a:ext cx="952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Подъязычный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9AB61C-E9D4-4DB4-9013-9F13BEB10BEC}"/>
              </a:ext>
            </a:extLst>
          </p:cNvPr>
          <p:cNvSpPr txBox="1"/>
          <p:nvPr/>
        </p:nvSpPr>
        <p:spPr>
          <a:xfrm>
            <a:off x="3810000" y="4111926"/>
            <a:ext cx="87153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Добавочный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8AE87E-ABDB-45A7-B22F-6139F702944E}"/>
              </a:ext>
            </a:extLst>
          </p:cNvPr>
          <p:cNvSpPr txBox="1"/>
          <p:nvPr/>
        </p:nvSpPr>
        <p:spPr>
          <a:xfrm>
            <a:off x="5763061" y="1803098"/>
            <a:ext cx="8858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Зрительный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E7F89-EE3B-450C-91AC-C5383103E33C}"/>
              </a:ext>
            </a:extLst>
          </p:cNvPr>
          <p:cNvSpPr txBox="1"/>
          <p:nvPr/>
        </p:nvSpPr>
        <p:spPr>
          <a:xfrm>
            <a:off x="5943601" y="2343865"/>
            <a:ext cx="88582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Троичный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964CF-0E9E-41CE-9439-DF0663426C49}"/>
              </a:ext>
            </a:extLst>
          </p:cNvPr>
          <p:cNvSpPr txBox="1"/>
          <p:nvPr/>
        </p:nvSpPr>
        <p:spPr>
          <a:xfrm>
            <a:off x="5890341" y="3027117"/>
            <a:ext cx="758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Лицевой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1ACACB-232F-4B0F-A436-5988D3B6EAD5}"/>
              </a:ext>
            </a:extLst>
          </p:cNvPr>
          <p:cNvSpPr txBox="1"/>
          <p:nvPr/>
        </p:nvSpPr>
        <p:spPr>
          <a:xfrm>
            <a:off x="5683764" y="3331018"/>
            <a:ext cx="10924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Языкоглоточный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CDD50-D2B6-4C1A-B6E0-A9A8FF9EA6A6}"/>
              </a:ext>
            </a:extLst>
          </p:cNvPr>
          <p:cNvSpPr txBox="1"/>
          <p:nvPr/>
        </p:nvSpPr>
        <p:spPr>
          <a:xfrm>
            <a:off x="5864739" y="3759643"/>
            <a:ext cx="952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Блуждающий</a:t>
            </a:r>
          </a:p>
        </p:txBody>
      </p:sp>
    </p:spTree>
    <p:extLst>
      <p:ext uri="{BB962C8B-B14F-4D97-AF65-F5344CB8AC3E}">
        <p14:creationId xmlns:p14="http://schemas.microsoft.com/office/powerpoint/2010/main" val="18220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DB8434-F54C-40E2-AC22-BAFDE959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36" y="696286"/>
            <a:ext cx="4572638" cy="5858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99113-5B86-40B4-A828-993A240C38AC}"/>
              </a:ext>
            </a:extLst>
          </p:cNvPr>
          <p:cNvSpPr txBox="1"/>
          <p:nvPr/>
        </p:nvSpPr>
        <p:spPr>
          <a:xfrm>
            <a:off x="7935531" y="484022"/>
            <a:ext cx="26054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Основные эндокринные железы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AD788-3D94-48DB-BCC6-B317D5D6BE46}"/>
              </a:ext>
            </a:extLst>
          </p:cNvPr>
          <p:cNvSpPr txBox="1"/>
          <p:nvPr/>
        </p:nvSpPr>
        <p:spPr>
          <a:xfrm>
            <a:off x="8119405" y="1041894"/>
            <a:ext cx="2200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Муж  Жен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734175" y="1842947"/>
            <a:ext cx="1609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Гипофиз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6F5C5-1823-4B16-A8DC-F7F858630510}"/>
              </a:ext>
            </a:extLst>
          </p:cNvPr>
          <p:cNvSpPr txBox="1"/>
          <p:nvPr/>
        </p:nvSpPr>
        <p:spPr>
          <a:xfrm>
            <a:off x="6034807" y="2551255"/>
            <a:ext cx="23090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Щитовидная железа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AD04-DEFD-4905-9784-E2399640BC5E}"/>
              </a:ext>
            </a:extLst>
          </p:cNvPr>
          <p:cNvSpPr txBox="1"/>
          <p:nvPr/>
        </p:nvSpPr>
        <p:spPr>
          <a:xfrm>
            <a:off x="6439619" y="4269576"/>
            <a:ext cx="18947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Надпочечники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B301-2B7A-4D58-80BF-C67F40477873}"/>
              </a:ext>
            </a:extLst>
          </p:cNvPr>
          <p:cNvSpPr txBox="1"/>
          <p:nvPr/>
        </p:nvSpPr>
        <p:spPr>
          <a:xfrm>
            <a:off x="5795306" y="5830482"/>
            <a:ext cx="2038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Семенники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3B419-5CC6-42D4-BEF3-F38C3DB2204B}"/>
              </a:ext>
            </a:extLst>
          </p:cNvPr>
          <p:cNvSpPr txBox="1"/>
          <p:nvPr/>
        </p:nvSpPr>
        <p:spPr>
          <a:xfrm>
            <a:off x="10546291" y="5278032"/>
            <a:ext cx="1196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Яичники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5950-6B3F-4247-9D68-FD08D80EAFB4}"/>
              </a:ext>
            </a:extLst>
          </p:cNvPr>
          <p:cNvSpPr txBox="1"/>
          <p:nvPr/>
        </p:nvSpPr>
        <p:spPr>
          <a:xfrm>
            <a:off x="10454439" y="4370417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Поджелудочная железа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B2DCC-1897-40E5-9114-3F7B2E110C14}"/>
              </a:ext>
            </a:extLst>
          </p:cNvPr>
          <p:cNvSpPr txBox="1"/>
          <p:nvPr/>
        </p:nvSpPr>
        <p:spPr>
          <a:xfrm>
            <a:off x="10454439" y="2973666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Вилочковая железа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F3705-422D-46A9-9102-F4E6204A66BD}"/>
              </a:ext>
            </a:extLst>
          </p:cNvPr>
          <p:cNvSpPr txBox="1"/>
          <p:nvPr/>
        </p:nvSpPr>
        <p:spPr>
          <a:xfrm>
            <a:off x="10120726" y="1554212"/>
            <a:ext cx="17375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Шишковидная железа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CADA2-FD06-40A0-97E0-933A21FD9112}"/>
              </a:ext>
            </a:extLst>
          </p:cNvPr>
          <p:cNvSpPr txBox="1"/>
          <p:nvPr/>
        </p:nvSpPr>
        <p:spPr>
          <a:xfrm>
            <a:off x="609600" y="1041894"/>
            <a:ext cx="496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Сигнальные молекулы, вырабатываемые железами по всему телу.</a:t>
            </a:r>
          </a:p>
          <a:p>
            <a:endParaRPr lang="ru-RU" dirty="0"/>
          </a:p>
          <a:p>
            <a:r>
              <a:rPr lang="ru-RU" dirty="0"/>
              <a:t>• Система желез называется эндокринной системой.</a:t>
            </a:r>
          </a:p>
          <a:p>
            <a:endParaRPr lang="ru-RU" dirty="0"/>
          </a:p>
          <a:p>
            <a:r>
              <a:rPr lang="ru-RU" dirty="0"/>
              <a:t>• Переносится кровеносной системой к удаленным органам-мишеням.</a:t>
            </a:r>
          </a:p>
          <a:p>
            <a:endParaRPr lang="ru-RU" dirty="0"/>
          </a:p>
          <a:p>
            <a:r>
              <a:rPr lang="ru-RU" dirty="0"/>
              <a:t>• Используется для связи между органами и тканями и регулирует физиологическую и поведенческую деятельность, включая частоту сердечных сокращений, дыхание, пищеварение, метаболизм, сон, репродуктивную функцию, настроение и т. д.</a:t>
            </a:r>
          </a:p>
          <a:p>
            <a:endParaRPr lang="ru-RU" dirty="0"/>
          </a:p>
          <a:p>
            <a:r>
              <a:rPr lang="ru-RU" dirty="0"/>
              <a:t>• Примеры распространенного гормона</a:t>
            </a:r>
            <a:r>
              <a:rPr lang="en-US" dirty="0"/>
              <a:t> - </a:t>
            </a:r>
            <a:r>
              <a:rPr lang="ru-RU" dirty="0"/>
              <a:t> адреналин</a:t>
            </a:r>
          </a:p>
        </p:txBody>
      </p:sp>
    </p:spTree>
    <p:extLst>
      <p:ext uri="{BB962C8B-B14F-4D97-AF65-F5344CB8AC3E}">
        <p14:creationId xmlns:p14="http://schemas.microsoft.com/office/powerpoint/2010/main" val="236864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706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Мозг нейрохимически защищен гематоэнцефалическим барьером:</a:t>
            </a:r>
          </a:p>
          <a:p>
            <a:endParaRPr lang="ru-RU" dirty="0"/>
          </a:p>
          <a:p>
            <a:r>
              <a:rPr lang="ru-RU" dirty="0"/>
              <a:t>• Эндотелиальные клетки выстилают кровеносные сосуды.</a:t>
            </a:r>
          </a:p>
          <a:p>
            <a:endParaRPr lang="ru-RU" dirty="0"/>
          </a:p>
          <a:p>
            <a:r>
              <a:rPr lang="ru-RU" dirty="0"/>
              <a:t>• Защищает от попадания микроскопических объектов, таких как бактерии и макроскопические молекулы.</a:t>
            </a:r>
          </a:p>
          <a:p>
            <a:endParaRPr lang="ru-RU" dirty="0"/>
          </a:p>
          <a:p>
            <a:r>
              <a:rPr lang="ru-RU" dirty="0"/>
              <a:t>• Только небольшие гидрофобные молекулы, такие как кислород, могут проходить через</a:t>
            </a:r>
          </a:p>
          <a:p>
            <a:endParaRPr lang="ru-RU" dirty="0"/>
          </a:p>
          <a:p>
            <a:r>
              <a:rPr lang="ru-RU" dirty="0"/>
              <a:t>• Активно транспортирует продукты метаболизма, такие как глюкоза.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943919-0742-4C2C-A677-26536C2F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09" y="1022866"/>
            <a:ext cx="5782482" cy="51537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9FD39-D5DD-4A68-BB01-189584F2B2EE}"/>
              </a:ext>
            </a:extLst>
          </p:cNvPr>
          <p:cNvSpPr txBox="1"/>
          <p:nvPr/>
        </p:nvSpPr>
        <p:spPr>
          <a:xfrm>
            <a:off x="7029450" y="1470541"/>
            <a:ext cx="7334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Астроцит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87145-DAF6-4EA5-909F-8694F34BB865}"/>
              </a:ext>
            </a:extLst>
          </p:cNvPr>
          <p:cNvSpPr txBox="1"/>
          <p:nvPr/>
        </p:nvSpPr>
        <p:spPr>
          <a:xfrm>
            <a:off x="6096000" y="2135862"/>
            <a:ext cx="1405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Базальная мембрана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FCCFD-953F-402B-AAFF-47C17BE3B30E}"/>
              </a:ext>
            </a:extLst>
          </p:cNvPr>
          <p:cNvSpPr txBox="1"/>
          <p:nvPr/>
        </p:nvSpPr>
        <p:spPr>
          <a:xfrm>
            <a:off x="6734175" y="2678072"/>
            <a:ext cx="63341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sz="1000" dirty="0"/>
              <a:t>Нейрон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FDDAB-9F48-4020-9A61-FF5E97B96471}"/>
              </a:ext>
            </a:extLst>
          </p:cNvPr>
          <p:cNvSpPr txBox="1"/>
          <p:nvPr/>
        </p:nvSpPr>
        <p:spPr>
          <a:xfrm>
            <a:off x="4962525" y="4562475"/>
            <a:ext cx="14763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Гематоэнцефалический барьер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5CCF1-379C-459F-B444-9BE0DFFC548C}"/>
              </a:ext>
            </a:extLst>
          </p:cNvPr>
          <p:cNvSpPr txBox="1"/>
          <p:nvPr/>
        </p:nvSpPr>
        <p:spPr>
          <a:xfrm>
            <a:off x="10448925" y="4283988"/>
            <a:ext cx="885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Узкий стык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59354-6E87-4B38-B64A-0DC13BD42BF2}"/>
              </a:ext>
            </a:extLst>
          </p:cNvPr>
          <p:cNvSpPr txBox="1"/>
          <p:nvPr/>
        </p:nvSpPr>
        <p:spPr>
          <a:xfrm>
            <a:off x="10463616" y="4558784"/>
            <a:ext cx="147637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Эндотелиальная клетка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7DB44-0E4B-4D9D-ADE2-3F589D348E00}"/>
              </a:ext>
            </a:extLst>
          </p:cNvPr>
          <p:cNvSpPr txBox="1"/>
          <p:nvPr/>
        </p:nvSpPr>
        <p:spPr>
          <a:xfrm>
            <a:off x="10463617" y="4805005"/>
            <a:ext cx="139500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Базальная мембрана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57BA5-F0B7-44BF-B65F-F73648782D62}"/>
              </a:ext>
            </a:extLst>
          </p:cNvPr>
          <p:cNvSpPr txBox="1"/>
          <p:nvPr/>
        </p:nvSpPr>
        <p:spPr>
          <a:xfrm>
            <a:off x="8286750" y="1137166"/>
            <a:ext cx="19050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Просвет кровеносного сосуда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85F2C-8B05-43F3-883F-2E1A5D758B70}"/>
              </a:ext>
            </a:extLst>
          </p:cNvPr>
          <p:cNvSpPr txBox="1"/>
          <p:nvPr/>
        </p:nvSpPr>
        <p:spPr>
          <a:xfrm>
            <a:off x="9318858" y="1470540"/>
            <a:ext cx="7334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Перицит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2FC6D-A5F4-4901-84FA-0B6D01CE16C5}"/>
              </a:ext>
            </a:extLst>
          </p:cNvPr>
          <p:cNvSpPr txBox="1"/>
          <p:nvPr/>
        </p:nvSpPr>
        <p:spPr>
          <a:xfrm>
            <a:off x="9490308" y="2135862"/>
            <a:ext cx="150154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Эндотелиальная клетка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FCC73-4DED-4A74-8D70-A1CE03F5742A}"/>
              </a:ext>
            </a:extLst>
          </p:cNvPr>
          <p:cNvSpPr txBox="1"/>
          <p:nvPr/>
        </p:nvSpPr>
        <p:spPr>
          <a:xfrm>
            <a:off x="9190674" y="2694860"/>
            <a:ext cx="88582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dirty="0"/>
              <a:t>Узкий стык</a:t>
            </a:r>
          </a:p>
        </p:txBody>
      </p:sp>
    </p:spTree>
    <p:extLst>
      <p:ext uri="{BB962C8B-B14F-4D97-AF65-F5344CB8AC3E}">
        <p14:creationId xmlns:p14="http://schemas.microsoft.com/office/powerpoint/2010/main" val="23993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706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эндокринные железы в головном мозге:</a:t>
            </a:r>
          </a:p>
          <a:p>
            <a:endParaRPr lang="ru-RU" dirty="0"/>
          </a:p>
          <a:p>
            <a:r>
              <a:rPr lang="ru-RU" dirty="0"/>
              <a:t>• Гипоталамус, гипофиз и шишковидные железы.</a:t>
            </a:r>
          </a:p>
          <a:p>
            <a:endParaRPr lang="ru-RU" dirty="0"/>
          </a:p>
          <a:p>
            <a:r>
              <a:rPr lang="ru-RU" dirty="0"/>
              <a:t>• Не защищены гематоэнцефалическим барьером.</a:t>
            </a:r>
          </a:p>
          <a:p>
            <a:endParaRPr lang="ru-RU" dirty="0"/>
          </a:p>
          <a:p>
            <a:r>
              <a:rPr lang="ru-RU" dirty="0"/>
              <a:t>• Важные способы коммуникации, регулирующие регулирование температуры, жажду, голод, циркадный ритм, циклы сна и бодрствования, реакцию на стресс и т. 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DF514-AA36-4608-A084-7ACB29B8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69" y="2109577"/>
            <a:ext cx="4744112" cy="3019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204B4-5E40-4EEE-AC94-EB3B190FEF72}"/>
              </a:ext>
            </a:extLst>
          </p:cNvPr>
          <p:cNvSpPr txBox="1"/>
          <p:nvPr/>
        </p:nvSpPr>
        <p:spPr>
          <a:xfrm>
            <a:off x="10264893" y="2417207"/>
            <a:ext cx="17366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Шишковидная железа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AB5209-C97D-47F4-B646-1E2EA4AD077E}"/>
              </a:ext>
            </a:extLst>
          </p:cNvPr>
          <p:cNvSpPr txBox="1"/>
          <p:nvPr/>
        </p:nvSpPr>
        <p:spPr>
          <a:xfrm>
            <a:off x="10455392" y="3152001"/>
            <a:ext cx="17366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Мозжечок железа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E3760-4369-45CF-B79A-9566E862D544}"/>
              </a:ext>
            </a:extLst>
          </p:cNvPr>
          <p:cNvSpPr txBox="1"/>
          <p:nvPr/>
        </p:nvSpPr>
        <p:spPr>
          <a:xfrm>
            <a:off x="7077075" y="3676650"/>
            <a:ext cx="10477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Гипофиз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4E532-2A13-42DC-A2B5-E89BFD834CD3}"/>
              </a:ext>
            </a:extLst>
          </p:cNvPr>
          <p:cNvSpPr txBox="1"/>
          <p:nvPr/>
        </p:nvSpPr>
        <p:spPr>
          <a:xfrm>
            <a:off x="6819902" y="4145861"/>
            <a:ext cx="11998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Мозговой мост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9DB382-B8E6-43F0-9B78-AAC870F11441}"/>
              </a:ext>
            </a:extLst>
          </p:cNvPr>
          <p:cNvSpPr txBox="1"/>
          <p:nvPr/>
        </p:nvSpPr>
        <p:spPr>
          <a:xfrm>
            <a:off x="6952588" y="4537242"/>
            <a:ext cx="1676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1200" dirty="0"/>
              <a:t>Продолговатый мозг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C3B21-9DF6-4CAA-BADD-CEBDB3E98C3E}"/>
              </a:ext>
            </a:extLst>
          </p:cNvPr>
          <p:cNvSpPr txBox="1"/>
          <p:nvPr/>
        </p:nvSpPr>
        <p:spPr>
          <a:xfrm>
            <a:off x="10209476" y="4709162"/>
            <a:ext cx="11998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Спинной мозг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C77F-570A-436F-AA68-C0F8BCBD69BD}"/>
              </a:ext>
            </a:extLst>
          </p:cNvPr>
          <p:cNvSpPr txBox="1"/>
          <p:nvPr/>
        </p:nvSpPr>
        <p:spPr>
          <a:xfrm>
            <a:off x="6819902" y="2092158"/>
            <a:ext cx="36671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Гипофиз и шишковидная железа</a:t>
            </a:r>
          </a:p>
        </p:txBody>
      </p:sp>
    </p:spTree>
    <p:extLst>
      <p:ext uri="{BB962C8B-B14F-4D97-AF65-F5344CB8AC3E}">
        <p14:creationId xmlns:p14="http://schemas.microsoft.com/office/powerpoint/2010/main" val="397229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2" y="1022866"/>
            <a:ext cx="2848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Гормонально-мозговой обмен </a:t>
            </a:r>
            <a:r>
              <a:rPr lang="ru-RU" dirty="0" err="1"/>
              <a:t>двунаправлен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Гормоны, выделяемые в кровь, могут влиять на работу мозга.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Например, поразительные или опасные события заставляют надпочечники выделять адреналин в кровоток.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6834-9FBA-445B-94FE-C48A9755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13" y="790402"/>
            <a:ext cx="1762371" cy="2476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67D211-6580-4782-841B-E389735F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57" y="4076790"/>
            <a:ext cx="3305636" cy="25911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181C070-8E52-4EB4-BD69-CEF7ABE9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788" y="1212041"/>
            <a:ext cx="4381707" cy="4334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E1580E-2601-4B1B-B328-C98F593AD9B7}"/>
              </a:ext>
            </a:extLst>
          </p:cNvPr>
          <p:cNvSpPr txBox="1"/>
          <p:nvPr/>
        </p:nvSpPr>
        <p:spPr>
          <a:xfrm>
            <a:off x="9444598" y="728305"/>
            <a:ext cx="1447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Надпочечники</a:t>
            </a:r>
          </a:p>
          <a:p>
            <a:pPr algn="ctr"/>
            <a:endParaRPr lang="ru-R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9CF1-BF83-4594-BA4F-5BA1454C6156}"/>
              </a:ext>
            </a:extLst>
          </p:cNvPr>
          <p:cNvSpPr txBox="1"/>
          <p:nvPr/>
        </p:nvSpPr>
        <p:spPr>
          <a:xfrm>
            <a:off x="9644062" y="3066335"/>
            <a:ext cx="1190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Почки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65F39-8753-4F13-A710-DEB9C74295A9}"/>
              </a:ext>
            </a:extLst>
          </p:cNvPr>
          <p:cNvSpPr txBox="1"/>
          <p:nvPr/>
        </p:nvSpPr>
        <p:spPr>
          <a:xfrm>
            <a:off x="9618491" y="1016104"/>
            <a:ext cx="11906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Надпочечники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44E05-A68B-4808-B497-5BA8A786E5E7}"/>
              </a:ext>
            </a:extLst>
          </p:cNvPr>
          <p:cNvSpPr txBox="1"/>
          <p:nvPr/>
        </p:nvSpPr>
        <p:spPr>
          <a:xfrm>
            <a:off x="8010525" y="5451475"/>
            <a:ext cx="14573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Эндокринные клетки (специализированные ганглиозные нейроны)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06ED6-7A27-44B0-8E1A-23B631B8C56D}"/>
              </a:ext>
            </a:extLst>
          </p:cNvPr>
          <p:cNvSpPr txBox="1"/>
          <p:nvPr/>
        </p:nvSpPr>
        <p:spPr>
          <a:xfrm>
            <a:off x="8052238" y="5982126"/>
            <a:ext cx="1457325" cy="553998"/>
          </a:xfrm>
          <a:prstGeom prst="rect">
            <a:avLst/>
          </a:prstGeom>
          <a:solidFill>
            <a:srgbClr val="E2EF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Секретирует нейротрансмиттеры в общую циркуляцию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EC72539-072B-41AD-914D-37E889FA8FBF}"/>
              </a:ext>
            </a:extLst>
          </p:cNvPr>
          <p:cNvSpPr/>
          <p:nvPr/>
        </p:nvSpPr>
        <p:spPr>
          <a:xfrm>
            <a:off x="9880600" y="5927725"/>
            <a:ext cx="1041400" cy="20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5D294-58E6-4E23-AFE4-C1606E9E4FE9}"/>
              </a:ext>
            </a:extLst>
          </p:cNvPr>
          <p:cNvSpPr txBox="1"/>
          <p:nvPr/>
        </p:nvSpPr>
        <p:spPr>
          <a:xfrm>
            <a:off x="9959975" y="5556250"/>
            <a:ext cx="71754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Мозговое вещество надпочечников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C3ACC-EA45-4C88-8902-0B83706D45D4}"/>
              </a:ext>
            </a:extLst>
          </p:cNvPr>
          <p:cNvSpPr txBox="1"/>
          <p:nvPr/>
        </p:nvSpPr>
        <p:spPr>
          <a:xfrm>
            <a:off x="11249024" y="5661025"/>
            <a:ext cx="90487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Преганглио</a:t>
            </a:r>
            <a:r>
              <a:rPr lang="en-US" sz="1000" dirty="0"/>
              <a:t>-</a:t>
            </a:r>
            <a:r>
              <a:rPr lang="ru-RU" sz="1000" dirty="0"/>
              <a:t>нарные волокна</a:t>
            </a:r>
          </a:p>
        </p:txBody>
      </p:sp>
    </p:spTree>
    <p:extLst>
      <p:ext uri="{BB962C8B-B14F-4D97-AF65-F5344CB8AC3E}">
        <p14:creationId xmlns:p14="http://schemas.microsoft.com/office/powerpoint/2010/main" val="331827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5003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Гормоны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15E6-CF2F-44A7-8F0F-1B947AF82602}"/>
              </a:ext>
            </a:extLst>
          </p:cNvPr>
          <p:cNvSpPr txBox="1"/>
          <p:nvPr/>
        </p:nvSpPr>
        <p:spPr>
          <a:xfrm>
            <a:off x="666031" y="1022866"/>
            <a:ext cx="465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Через кровь активируется симпатическая нервная система.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Адреналин связывается с рецепторами блуждающего нерва, который затем высвобождает глутамат в синапсы в стволе головного мозга, облегчая кодирование события.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1A4D4-2D5F-4B8C-907C-333731DD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74" y="213864"/>
            <a:ext cx="4848902" cy="6430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AA923-6DA5-4213-863A-59366B6A3AC8}"/>
              </a:ext>
            </a:extLst>
          </p:cNvPr>
          <p:cNvSpPr txBox="1"/>
          <p:nvPr/>
        </p:nvSpPr>
        <p:spPr>
          <a:xfrm>
            <a:off x="7467600" y="219605"/>
            <a:ext cx="13106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Парасимпатический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8B6F0-282B-4ED1-9AF9-23847530E02F}"/>
              </a:ext>
            </a:extLst>
          </p:cNvPr>
          <p:cNvSpPr txBox="1"/>
          <p:nvPr/>
        </p:nvSpPr>
        <p:spPr>
          <a:xfrm>
            <a:off x="10252711" y="213864"/>
            <a:ext cx="10820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b="1" dirty="0"/>
              <a:t>Симпатический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1F3D2-B183-449C-ABC9-6A25EFBA2EA8}"/>
              </a:ext>
            </a:extLst>
          </p:cNvPr>
          <p:cNvSpPr txBox="1"/>
          <p:nvPr/>
        </p:nvSpPr>
        <p:spPr>
          <a:xfrm>
            <a:off x="6731000" y="822811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слюноотделение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52907-D4AE-431D-BF11-A376F9B561B8}"/>
              </a:ext>
            </a:extLst>
          </p:cNvPr>
          <p:cNvSpPr txBox="1"/>
          <p:nvPr/>
        </p:nvSpPr>
        <p:spPr>
          <a:xfrm>
            <a:off x="6826250" y="1244540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Замедляет сердцебиение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73801B1-8BAA-4AFC-BE25-EAFFE4C6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32" y="996310"/>
            <a:ext cx="476316" cy="10479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743A2AC-69E8-48A7-9A31-E10B1AFD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795" y="1216572"/>
            <a:ext cx="929555" cy="11429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28B0773-AE5A-4401-A55D-FEFD6FF6D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549" y="1644650"/>
            <a:ext cx="362552" cy="3783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41DFEC0-47A2-48B6-8D93-04A6B4C82AF0}"/>
              </a:ext>
            </a:extLst>
          </p:cNvPr>
          <p:cNvSpPr txBox="1"/>
          <p:nvPr/>
        </p:nvSpPr>
        <p:spPr>
          <a:xfrm>
            <a:off x="6750050" y="1833807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Сужает </a:t>
            </a:r>
            <a:endParaRPr lang="en-US" sz="1000" dirty="0"/>
          </a:p>
          <a:p>
            <a:pPr algn="ctr"/>
            <a:r>
              <a:rPr lang="ru-RU" sz="1000" dirty="0"/>
              <a:t>бронхи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EEFBC-63FB-4502-BFAD-38ED2E2BCDA3}"/>
              </a:ext>
            </a:extLst>
          </p:cNvPr>
          <p:cNvSpPr txBox="1"/>
          <p:nvPr/>
        </p:nvSpPr>
        <p:spPr>
          <a:xfrm>
            <a:off x="6832600" y="2303432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перистальтику и секрецию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C9A040-81E7-474D-BD14-2E6A8C5C5A34}"/>
              </a:ext>
            </a:extLst>
          </p:cNvPr>
          <p:cNvSpPr txBox="1"/>
          <p:nvPr/>
        </p:nvSpPr>
        <p:spPr>
          <a:xfrm>
            <a:off x="6826250" y="2882740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Стимулирует выделение желчи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269C0-75AA-4DDD-A15F-02435D749167}"/>
              </a:ext>
            </a:extLst>
          </p:cNvPr>
          <p:cNvSpPr txBox="1"/>
          <p:nvPr/>
        </p:nvSpPr>
        <p:spPr>
          <a:xfrm>
            <a:off x="6718300" y="3514061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Сокращает мочевой пузырь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CFAF27F-C62A-41AA-AEAA-CE92D296CC8F}"/>
              </a:ext>
            </a:extLst>
          </p:cNvPr>
          <p:cNvSpPr/>
          <p:nvPr/>
        </p:nvSpPr>
        <p:spPr>
          <a:xfrm>
            <a:off x="7651750" y="4055592"/>
            <a:ext cx="1885950" cy="148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599245-9AF7-4F50-AB64-8589CFB5C1A3}"/>
              </a:ext>
            </a:extLst>
          </p:cNvPr>
          <p:cNvSpPr txBox="1"/>
          <p:nvPr/>
        </p:nvSpPr>
        <p:spPr>
          <a:xfrm>
            <a:off x="9537700" y="3743464"/>
            <a:ext cx="10820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dirty="0"/>
              <a:t>Цепь симпатических ганглиев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5C9044-2EB7-4B1D-A2AF-48BCBD16BF56}"/>
              </a:ext>
            </a:extLst>
          </p:cNvPr>
          <p:cNvSpPr txBox="1"/>
          <p:nvPr/>
        </p:nvSpPr>
        <p:spPr>
          <a:xfrm>
            <a:off x="11056314" y="422701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Расширение зрачка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B50D5F-6D30-4B49-A4CA-289D0B02EBA2}"/>
              </a:ext>
            </a:extLst>
          </p:cNvPr>
          <p:cNvSpPr txBox="1"/>
          <p:nvPr/>
        </p:nvSpPr>
        <p:spPr>
          <a:xfrm>
            <a:off x="11039474" y="901045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Тормозит слюноотделение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6279-55FC-4E44-B196-E00B8EDF651F}"/>
              </a:ext>
            </a:extLst>
          </p:cNvPr>
          <p:cNvSpPr txBox="1"/>
          <p:nvPr/>
        </p:nvSpPr>
        <p:spPr>
          <a:xfrm>
            <a:off x="11056314" y="1333673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Ускоряет сердцебиение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49EEB-2A8C-4FAA-8C79-87FD96EC0986}"/>
              </a:ext>
            </a:extLst>
          </p:cNvPr>
          <p:cNvSpPr txBox="1"/>
          <p:nvPr/>
        </p:nvSpPr>
        <p:spPr>
          <a:xfrm>
            <a:off x="11110911" y="1833807"/>
            <a:ext cx="104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Расширяет </a:t>
            </a:r>
            <a:endParaRPr lang="en-US" sz="1000" dirty="0"/>
          </a:p>
          <a:p>
            <a:pPr algn="ctr"/>
            <a:r>
              <a:rPr lang="ru-RU" sz="1000" dirty="0"/>
              <a:t>бронхи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0E728F-1690-4DF0-8775-46ECB84675A4}"/>
              </a:ext>
            </a:extLst>
          </p:cNvPr>
          <p:cNvSpPr txBox="1"/>
          <p:nvPr/>
        </p:nvSpPr>
        <p:spPr>
          <a:xfrm>
            <a:off x="11056314" y="2214042"/>
            <a:ext cx="10414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Замедляет перистальтику и секрецию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7B0F39-8CB0-470D-BCBD-477C998999CE}"/>
              </a:ext>
            </a:extLst>
          </p:cNvPr>
          <p:cNvSpPr txBox="1"/>
          <p:nvPr/>
        </p:nvSpPr>
        <p:spPr>
          <a:xfrm>
            <a:off x="11061696" y="2691468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Превращение гликогена в глюкозу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9C1568-3D89-4567-9F2B-51ECF92C747A}"/>
              </a:ext>
            </a:extLst>
          </p:cNvPr>
          <p:cNvSpPr txBox="1"/>
          <p:nvPr/>
        </p:nvSpPr>
        <p:spPr>
          <a:xfrm>
            <a:off x="11049000" y="2998112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Секреция адреналина и норадреналина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6E5-FAFC-41C4-A694-20D5AE97C175}"/>
              </a:ext>
            </a:extLst>
          </p:cNvPr>
          <p:cNvSpPr txBox="1"/>
          <p:nvPr/>
        </p:nvSpPr>
        <p:spPr>
          <a:xfrm>
            <a:off x="11056314" y="3580356"/>
            <a:ext cx="1143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Подавляет сокращение мочевого пузыря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D55882E-92F8-4652-B2CD-D3ACA1D68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350" y="4538596"/>
            <a:ext cx="597863" cy="1286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923B9499-5441-444B-B6DB-F8B2C800B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952" y="4658819"/>
            <a:ext cx="304843" cy="1619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A01C822-D478-4080-AB5F-9FE7B187275E}"/>
              </a:ext>
            </a:extLst>
          </p:cNvPr>
          <p:cNvSpPr txBox="1"/>
          <p:nvPr/>
        </p:nvSpPr>
        <p:spPr>
          <a:xfrm>
            <a:off x="8594725" y="6101707"/>
            <a:ext cx="1327150" cy="400110"/>
          </a:xfrm>
          <a:prstGeom prst="rect">
            <a:avLst/>
          </a:prstGeom>
          <a:solidFill>
            <a:srgbClr val="DBCC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ru-RU" sz="1000" dirty="0"/>
              <a:t>Мозговое вещество надпочечников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41C9F5-022B-450C-B211-BDE59F7D49A9}"/>
              </a:ext>
            </a:extLst>
          </p:cNvPr>
          <p:cNvSpPr txBox="1"/>
          <p:nvPr/>
        </p:nvSpPr>
        <p:spPr>
          <a:xfrm>
            <a:off x="7277778" y="6178651"/>
            <a:ext cx="1045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Возбуждение</a:t>
            </a:r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95FAE9E3-0172-49A7-96C9-4AE9FB498E7C}"/>
              </a:ext>
            </a:extLst>
          </p:cNvPr>
          <p:cNvSpPr/>
          <p:nvPr/>
        </p:nvSpPr>
        <p:spPr>
          <a:xfrm>
            <a:off x="8210868" y="6239490"/>
            <a:ext cx="304843" cy="124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B0B3CD0-BE5F-4B19-93FC-455C92AA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1491" y="6529820"/>
            <a:ext cx="647790" cy="11431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E0788DE-88BB-4857-85AB-8167C8DADE0B}"/>
              </a:ext>
            </a:extLst>
          </p:cNvPr>
          <p:cNvSpPr txBox="1"/>
          <p:nvPr/>
        </p:nvSpPr>
        <p:spPr>
          <a:xfrm>
            <a:off x="10980113" y="5882789"/>
            <a:ext cx="11811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адренергический рецептор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BB75F8F1-D365-45CC-BA7A-3AC63C434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9049" y="5756898"/>
            <a:ext cx="1629002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FA802-A767-4908-8B8D-B9D467DA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44227-C487-4284-8564-CC586F76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2485893"/>
            <a:ext cx="565864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FA802-A767-4908-8B8D-B9D467DA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44227-C487-4284-8564-CC586F76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2485893"/>
            <a:ext cx="5658640" cy="18862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21F3C2-0A30-430E-8544-5E7861B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62" y="399803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нейронами: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Электрический - концентрация натрия и калия внутри и снаружи нейрона создает мембранный потенциал.</a:t>
            </a:r>
            <a:br>
              <a:rPr lang="en-US" dirty="0"/>
            </a:br>
            <a:endParaRPr lang="ru-RU" dirty="0"/>
          </a:p>
          <a:p>
            <a:r>
              <a:rPr lang="ru-RU" dirty="0"/>
              <a:t>• Химические - нейротрансмиттеры, выпущенные в синапс, влияют на постсинаптическую клетку.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Хотя механизмы электрической передачи очень похожи, существует большое количество нейромедиаторов, которые по-разному влияют на постсинаптическую клетку.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9F052-A181-42A0-B525-74219B7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B826D-CF8E-4918-85D0-0D3EEAD4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2681183"/>
            <a:ext cx="859274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3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2C99E54-2FE7-45B2-8A73-61FE561F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71377"/>
              </p:ext>
            </p:extLst>
          </p:nvPr>
        </p:nvGraphicFramePr>
        <p:xfrm>
          <a:off x="722502" y="1846336"/>
          <a:ext cx="9822459" cy="29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72">
                  <a:extLst>
                    <a:ext uri="{9D8B030D-6E8A-4147-A177-3AD203B41FA5}">
                      <a16:colId xmlns:a16="http://schemas.microsoft.com/office/drawing/2014/main" val="3861802644"/>
                    </a:ext>
                  </a:extLst>
                </a:gridCol>
                <a:gridCol w="4001548">
                  <a:extLst>
                    <a:ext uri="{9D8B030D-6E8A-4147-A177-3AD203B41FA5}">
                      <a16:colId xmlns:a16="http://schemas.microsoft.com/office/drawing/2014/main" val="1693026001"/>
                    </a:ext>
                  </a:extLst>
                </a:gridCol>
                <a:gridCol w="3513239">
                  <a:extLst>
                    <a:ext uri="{9D8B030D-6E8A-4147-A177-3AD203B41FA5}">
                      <a16:colId xmlns:a16="http://schemas.microsoft.com/office/drawing/2014/main" val="3687178981"/>
                    </a:ext>
                  </a:extLst>
                </a:gridCol>
              </a:tblGrid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Аминокислоты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Пептиды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Прочие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617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Глутамат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Glutamate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Соматостатин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Somatostatin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Серотонин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Serotonin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7139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Аспартат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Aspartate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Вазопрессин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Vasopressin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Норэпинефрин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Norepinephrine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2223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Глицин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Glycine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Окситоцин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Oxytocin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Гистамин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Histamine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5099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en-US" dirty="0"/>
                        <a:t>D-</a:t>
                      </a:r>
                      <a:r>
                        <a:rPr lang="ru-RU" dirty="0"/>
                        <a:t>серин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D-Serine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Опиоидные пептиды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Opioid peptides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Мелатонин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Melatonin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dirty="0"/>
                        <a:t>и др.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2C99E54-2FE7-45B2-8A73-61FE561F5702}"/>
              </a:ext>
            </a:extLst>
          </p:cNvPr>
          <p:cNvGraphicFramePr>
            <a:graphicFrameLocks noGrp="1"/>
          </p:cNvGraphicFramePr>
          <p:nvPr/>
        </p:nvGraphicFramePr>
        <p:xfrm>
          <a:off x="722502" y="1846336"/>
          <a:ext cx="9822459" cy="29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72">
                  <a:extLst>
                    <a:ext uri="{9D8B030D-6E8A-4147-A177-3AD203B41FA5}">
                      <a16:colId xmlns:a16="http://schemas.microsoft.com/office/drawing/2014/main" val="3861802644"/>
                    </a:ext>
                  </a:extLst>
                </a:gridCol>
                <a:gridCol w="4001548">
                  <a:extLst>
                    <a:ext uri="{9D8B030D-6E8A-4147-A177-3AD203B41FA5}">
                      <a16:colId xmlns:a16="http://schemas.microsoft.com/office/drawing/2014/main" val="1693026001"/>
                    </a:ext>
                  </a:extLst>
                </a:gridCol>
                <a:gridCol w="3513239">
                  <a:extLst>
                    <a:ext uri="{9D8B030D-6E8A-4147-A177-3AD203B41FA5}">
                      <a16:colId xmlns:a16="http://schemas.microsoft.com/office/drawing/2014/main" val="3687178981"/>
                    </a:ext>
                  </a:extLst>
                </a:gridCol>
              </a:tblGrid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Аминокислоты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Пептиды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Прочие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2617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Глутамат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Glutamate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Соматостатин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Somatostatin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Серотонин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Serotonin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37139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Аспартат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Aspartate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Вазопрессин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Vasopressin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Норэпинефрин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Norepinephrine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32223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ru-RU" dirty="0"/>
                        <a:t>Глицин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Glycine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Окситоцин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Oxytocin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Гистамин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Histamine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50996"/>
                  </a:ext>
                </a:extLst>
              </a:tr>
              <a:tr h="587154">
                <a:tc>
                  <a:txBody>
                    <a:bodyPr/>
                    <a:lstStyle/>
                    <a:p>
                      <a:r>
                        <a:rPr lang="en-US" dirty="0"/>
                        <a:t>D-</a:t>
                      </a:r>
                      <a:r>
                        <a:rPr lang="ru-RU" dirty="0"/>
                        <a:t>серин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D-Serine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Опиоидные пептиды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Opioid peptides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Мелатонин /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Melatonin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dirty="0"/>
                        <a:t>и др.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715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76800B-961C-4914-A41A-ED8B3163E2E0}"/>
              </a:ext>
            </a:extLst>
          </p:cNvPr>
          <p:cNvSpPr txBox="1"/>
          <p:nvPr/>
        </p:nvSpPr>
        <p:spPr>
          <a:xfrm>
            <a:off x="10972799" y="3244334"/>
            <a:ext cx="6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50+</a:t>
            </a:r>
          </a:p>
        </p:txBody>
      </p:sp>
    </p:spTree>
    <p:extLst>
      <p:ext uri="{BB962C8B-B14F-4D97-AF65-F5344CB8AC3E}">
        <p14:creationId xmlns:p14="http://schemas.microsoft.com/office/powerpoint/2010/main" val="25606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Категории нейротрансмиттеров:</a:t>
            </a:r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EDDBC-E19B-4EDE-96E8-160C75C1A21F}"/>
              </a:ext>
            </a:extLst>
          </p:cNvPr>
          <p:cNvSpPr txBox="1"/>
          <p:nvPr/>
        </p:nvSpPr>
        <p:spPr>
          <a:xfrm>
            <a:off x="662730" y="1543344"/>
            <a:ext cx="384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Возбуждающие нейротрансмиттеры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56AED-9EF2-49DD-BBD3-257CD933818B}"/>
              </a:ext>
            </a:extLst>
          </p:cNvPr>
          <p:cNvSpPr txBox="1"/>
          <p:nvPr/>
        </p:nvSpPr>
        <p:spPr>
          <a:xfrm>
            <a:off x="6446589" y="1543344"/>
            <a:ext cx="384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Тормозящие нейротрансмиттеры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ACFA5-2E32-46D9-A536-367DCE8A9504}"/>
              </a:ext>
            </a:extLst>
          </p:cNvPr>
          <p:cNvSpPr txBox="1"/>
          <p:nvPr/>
        </p:nvSpPr>
        <p:spPr>
          <a:xfrm>
            <a:off x="1199275" y="5090004"/>
            <a:ext cx="21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Двойного действия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56CC1-4666-4F6F-8AA3-8D80E6979492}"/>
              </a:ext>
            </a:extLst>
          </p:cNvPr>
          <p:cNvSpPr txBox="1"/>
          <p:nvPr/>
        </p:nvSpPr>
        <p:spPr>
          <a:xfrm>
            <a:off x="629175" y="1854663"/>
            <a:ext cx="3481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Адреналин / </a:t>
            </a:r>
            <a:r>
              <a:rPr lang="en-US" dirty="0"/>
              <a:t>Epinephrine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Норадреналин / </a:t>
            </a:r>
            <a:r>
              <a:rPr lang="en-US" sz="1800" b="0" i="0" u="none" strike="noStrike" baseline="0" dirty="0"/>
              <a:t>Norepinephrine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9262-CD4F-4FC5-BC2A-F05D75068531}"/>
              </a:ext>
            </a:extLst>
          </p:cNvPr>
          <p:cNvSpPr txBox="1"/>
          <p:nvPr/>
        </p:nvSpPr>
        <p:spPr>
          <a:xfrm>
            <a:off x="4681056" y="1853257"/>
            <a:ext cx="7373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Серотонин / </a:t>
            </a:r>
            <a:r>
              <a:rPr lang="en-US" dirty="0"/>
              <a:t>Serotonin</a:t>
            </a: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Гамма-аминомасляная кислота ГАМК / </a:t>
            </a:r>
            <a:r>
              <a:rPr lang="en-US" sz="1800" b="0" i="0" u="none" strike="noStrike" baseline="0" dirty="0"/>
              <a:t>GABA</a:t>
            </a:r>
            <a:r>
              <a:rPr lang="ru-RU" sz="1800" b="0" i="0" u="none" strike="noStrike" baseline="0" dirty="0"/>
              <a:t> </a:t>
            </a:r>
            <a:r>
              <a:rPr lang="en-US" sz="1800" b="0" i="0" u="none" strike="noStrike" baseline="0" dirty="0"/>
              <a:t>gamma-Aminobutyric acid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C0872-4153-463B-93DE-05014940DB0B}"/>
              </a:ext>
            </a:extLst>
          </p:cNvPr>
          <p:cNvSpPr txBox="1"/>
          <p:nvPr/>
        </p:nvSpPr>
        <p:spPr>
          <a:xfrm>
            <a:off x="1199275" y="5492676"/>
            <a:ext cx="234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Дофамин / </a:t>
            </a:r>
            <a:r>
              <a:rPr lang="en-US" dirty="0"/>
              <a:t>Dopamine</a:t>
            </a:r>
            <a:endParaRPr lang="ru-RU" dirty="0"/>
          </a:p>
        </p:txBody>
      </p:sp>
      <p:pic>
        <p:nvPicPr>
          <p:cNvPr id="1028" name="Picture 4" descr="Изображение химической структуры">
            <a:extLst>
              <a:ext uri="{FF2B5EF4-FFF2-40B4-BE49-F238E27FC236}">
                <a16:creationId xmlns:a16="http://schemas.microsoft.com/office/drawing/2014/main" id="{432FF02F-30E4-454B-AE39-EB5336E6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" y="2209781"/>
            <a:ext cx="1846994" cy="10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13332A-42D8-48CC-A18F-E6548ED6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" y="3747903"/>
            <a:ext cx="1845596" cy="100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B882A6-234B-4935-8F49-9C206A82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07" y="3899475"/>
            <a:ext cx="1453315" cy="11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химической структуры">
            <a:extLst>
              <a:ext uri="{FF2B5EF4-FFF2-40B4-BE49-F238E27FC236}">
                <a16:creationId xmlns:a16="http://schemas.microsoft.com/office/drawing/2014/main" id="{43BFB082-AAEC-42C8-A67E-396D0824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72" y="2373378"/>
            <a:ext cx="1428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Изображение химической структуры">
            <a:extLst>
              <a:ext uri="{FF2B5EF4-FFF2-40B4-BE49-F238E27FC236}">
                <a16:creationId xmlns:a16="http://schemas.microsoft.com/office/drawing/2014/main" id="{4F3F25F0-F06D-4010-B454-BC21CD96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7" y="5996810"/>
            <a:ext cx="1687090" cy="69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Изображение молекулярной модели">
            <a:extLst>
              <a:ext uri="{FF2B5EF4-FFF2-40B4-BE49-F238E27FC236}">
                <a16:creationId xmlns:a16="http://schemas.microsoft.com/office/drawing/2014/main" id="{5458BC8F-E9E2-44AD-946D-42043E1F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74" y="5976247"/>
            <a:ext cx="12573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Изображение химической структуры">
            <a:extLst>
              <a:ext uri="{FF2B5EF4-FFF2-40B4-BE49-F238E27FC236}">
                <a16:creationId xmlns:a16="http://schemas.microsoft.com/office/drawing/2014/main" id="{16B3A047-8A31-41C9-99D5-E9D7AA96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69" y="2171421"/>
            <a:ext cx="1649835" cy="11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Изображение молекулярной модели">
            <a:extLst>
              <a:ext uri="{FF2B5EF4-FFF2-40B4-BE49-F238E27FC236}">
                <a16:creationId xmlns:a16="http://schemas.microsoft.com/office/drawing/2014/main" id="{2E7EF6F0-EC79-4D66-8511-AB1DE6102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21" y="2373378"/>
            <a:ext cx="12573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implified structural formula">
            <a:extLst>
              <a:ext uri="{FF2B5EF4-FFF2-40B4-BE49-F238E27FC236}">
                <a16:creationId xmlns:a16="http://schemas.microsoft.com/office/drawing/2014/main" id="{944B1D6B-4F49-43D7-88D7-F40F856E7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38" y="4070317"/>
            <a:ext cx="1894779" cy="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ABA molecule">
            <a:extLst>
              <a:ext uri="{FF2B5EF4-FFF2-40B4-BE49-F238E27FC236}">
                <a16:creationId xmlns:a16="http://schemas.microsoft.com/office/drawing/2014/main" id="{9575B307-D0BF-4BA6-897E-D5AC0589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6" y="4069614"/>
            <a:ext cx="1639841" cy="8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Ацетилхолин / </a:t>
            </a:r>
            <a:r>
              <a:rPr lang="en-US" u="sng" dirty="0"/>
              <a:t>Acetylcholine</a:t>
            </a:r>
            <a:r>
              <a:rPr lang="ru-RU" u="sng" dirty="0"/>
              <a:t> </a:t>
            </a:r>
          </a:p>
          <a:p>
            <a:endParaRPr lang="ru-RU" dirty="0"/>
          </a:p>
          <a:p>
            <a:r>
              <a:rPr lang="ru-RU" dirty="0"/>
              <a:t>• Возбуждающий нейромедиатор</a:t>
            </a:r>
          </a:p>
          <a:p>
            <a:endParaRPr lang="ru-RU" dirty="0"/>
          </a:p>
          <a:p>
            <a:r>
              <a:rPr lang="ru-RU" dirty="0"/>
              <a:t>• Активирует двигательные нейроны, контролирующие скелетные мышцы.</a:t>
            </a:r>
          </a:p>
          <a:p>
            <a:endParaRPr lang="ru-RU" dirty="0"/>
          </a:p>
          <a:p>
            <a:r>
              <a:rPr lang="ru-RU" dirty="0"/>
              <a:t>• Регулирует активность мозга, связанную с вниманием, возбуждением, обучением и памятью.</a:t>
            </a:r>
          </a:p>
          <a:p>
            <a:endParaRPr lang="ru-RU" dirty="0"/>
          </a:p>
          <a:p>
            <a:r>
              <a:rPr lang="ru-RU" dirty="0"/>
              <a:t>• Аномально низкий уровень ацетилхолина у пациентов с болезнью Альцгеймера.</a:t>
            </a:r>
          </a:p>
        </p:txBody>
      </p:sp>
      <p:pic>
        <p:nvPicPr>
          <p:cNvPr id="2050" name="Picture 2" descr="Изображение химической структуры">
            <a:extLst>
              <a:ext uri="{FF2B5EF4-FFF2-40B4-BE49-F238E27FC236}">
                <a16:creationId xmlns:a16="http://schemas.microsoft.com/office/drawing/2014/main" id="{1B48A303-30CC-4C72-901D-E4B84A8E1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63" y="1743760"/>
            <a:ext cx="2376356" cy="9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зображение молекулярной модели">
            <a:extLst>
              <a:ext uri="{FF2B5EF4-FFF2-40B4-BE49-F238E27FC236}">
                <a16:creationId xmlns:a16="http://schemas.microsoft.com/office/drawing/2014/main" id="{64448866-4D1B-45A4-B315-05C1A4B1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01" y="3304750"/>
            <a:ext cx="2118308" cy="198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Дофамин / </a:t>
            </a:r>
            <a:r>
              <a:rPr lang="en-US" u="sng" dirty="0"/>
              <a:t>Dopamine</a:t>
            </a:r>
            <a:endParaRPr lang="ru-RU" u="sng" dirty="0"/>
          </a:p>
          <a:p>
            <a:endParaRPr lang="ru-RU" dirty="0"/>
          </a:p>
          <a:p>
            <a:r>
              <a:rPr lang="ru-RU" dirty="0"/>
              <a:t>Критически важен для контроля моторики и движений тела</a:t>
            </a:r>
          </a:p>
          <a:p>
            <a:endParaRPr lang="ru-RU" dirty="0"/>
          </a:p>
          <a:p>
            <a:r>
              <a:rPr lang="ru-RU" dirty="0"/>
              <a:t>• Участвует в механизмах вознаграждения и положительных эмоциях.</a:t>
            </a:r>
          </a:p>
          <a:p>
            <a:endParaRPr lang="ru-RU" dirty="0"/>
          </a:p>
          <a:p>
            <a:r>
              <a:rPr lang="ru-RU" dirty="0"/>
              <a:t>• Аномально низкий уровень дофамина, наблюдаемый у пациентов с болезнью Паркинсона.</a:t>
            </a:r>
          </a:p>
          <a:p>
            <a:endParaRPr lang="ru-RU" dirty="0"/>
          </a:p>
          <a:p>
            <a:r>
              <a:rPr lang="ru-RU" dirty="0"/>
              <a:t>• Аномально высокий уровень дофамина наблюдается в лобных областях мозга у пациентов с шизофренией.</a:t>
            </a:r>
          </a:p>
        </p:txBody>
      </p:sp>
      <p:pic>
        <p:nvPicPr>
          <p:cNvPr id="2054" name="Picture 6" descr="Изображение химической структуры">
            <a:extLst>
              <a:ext uri="{FF2B5EF4-FFF2-40B4-BE49-F238E27FC236}">
                <a16:creationId xmlns:a16="http://schemas.microsoft.com/office/drawing/2014/main" id="{FDF89508-F9A5-4FBB-94B8-117C6165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32" y="1968648"/>
            <a:ext cx="2213645" cy="9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Изображение молекулярной модели">
            <a:extLst>
              <a:ext uri="{FF2B5EF4-FFF2-40B4-BE49-F238E27FC236}">
                <a16:creationId xmlns:a16="http://schemas.microsoft.com/office/drawing/2014/main" id="{3DC34756-C127-408C-95E5-89475A5F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47" y="3419359"/>
            <a:ext cx="2015629" cy="13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0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Глутамат / </a:t>
            </a:r>
            <a:r>
              <a:rPr lang="en-US" u="sng" dirty="0"/>
              <a:t>Glutamate</a:t>
            </a:r>
            <a:endParaRPr lang="ru-RU" dirty="0"/>
          </a:p>
          <a:p>
            <a:endParaRPr lang="ru-RU" dirty="0"/>
          </a:p>
          <a:p>
            <a:r>
              <a:rPr lang="ru-RU" dirty="0"/>
              <a:t>• Нейромедиатор, который чаще всего встречается в нервной системе.</a:t>
            </a:r>
          </a:p>
          <a:p>
            <a:endParaRPr lang="ru-RU" dirty="0"/>
          </a:p>
          <a:p>
            <a:r>
              <a:rPr lang="ru-RU" dirty="0"/>
              <a:t>• В основном связано с обучением и памятью.</a:t>
            </a:r>
          </a:p>
          <a:p>
            <a:endParaRPr lang="ru-RU" dirty="0"/>
          </a:p>
          <a:p>
            <a:r>
              <a:rPr lang="ru-RU" dirty="0"/>
              <a:t>• Чрезмерное производство глутамата токсично для нейронов (БАС).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166D1D-2D33-4331-B6B8-A9271593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76" y="1562522"/>
            <a:ext cx="2095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61702B-24E2-4E6B-B556-D12B9BBB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366" y="2995789"/>
            <a:ext cx="1407429" cy="16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30852F-4416-4355-94D9-55039CE0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45" y="4983542"/>
            <a:ext cx="1407429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6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Нейротрансмиттеры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3163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Глутамат / </a:t>
            </a:r>
            <a:r>
              <a:rPr lang="en-US" u="sng" dirty="0"/>
              <a:t>Glutamate</a:t>
            </a:r>
            <a:endParaRPr lang="ru-RU" dirty="0"/>
          </a:p>
          <a:p>
            <a:endParaRPr lang="ru-RU" dirty="0"/>
          </a:p>
          <a:p>
            <a:r>
              <a:rPr lang="ru-RU" dirty="0"/>
              <a:t>• Глутамат связывается с постсинаптическим рецептором AMPA.</a:t>
            </a:r>
          </a:p>
          <a:p>
            <a:endParaRPr lang="ru-RU" dirty="0"/>
          </a:p>
          <a:p>
            <a:r>
              <a:rPr lang="ru-RU" dirty="0"/>
              <a:t>• Открывает рецепторный канал, обеспечивая приток натрия.</a:t>
            </a:r>
          </a:p>
          <a:p>
            <a:endParaRPr lang="ru-RU" dirty="0"/>
          </a:p>
          <a:p>
            <a:r>
              <a:rPr lang="ru-RU" dirty="0"/>
              <a:t>• Также связывается с рецептором NMDA, открывая рецепторный канал, обеспечивая приток кальция.</a:t>
            </a:r>
          </a:p>
          <a:p>
            <a:endParaRPr lang="ru-RU" dirty="0"/>
          </a:p>
          <a:p>
            <a:r>
              <a:rPr lang="ru-RU" dirty="0"/>
              <a:t>• Важен для обучения и памяти.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0DD09-74EB-4ED5-9BFE-0F8705D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30" y="1613851"/>
            <a:ext cx="7725853" cy="43535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735FF3-5F87-46F5-9016-18488B27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356" y="1751122"/>
            <a:ext cx="924054" cy="333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092C85-C6CC-4AF1-9E05-500C4563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92" y="1751122"/>
            <a:ext cx="1114581" cy="2762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736D8E7-33AD-431B-9C3B-367DF019A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748" y="1732069"/>
            <a:ext cx="1105054" cy="31436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9F9A97B-7E60-4D66-953F-284FA0713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19" y="5010128"/>
            <a:ext cx="800212" cy="30484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8EFFE2D-CE71-45E4-9045-5B4D5958B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424" y="5541151"/>
            <a:ext cx="905001" cy="20005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041D114-EC5B-4BD2-86DD-288E5F47C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574" y="5185226"/>
            <a:ext cx="92405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7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843</Words>
  <Application>Microsoft Office PowerPoint</Application>
  <PresentationFormat>Широкоэкранный</PresentationFormat>
  <Paragraphs>242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Способы коммуникации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Нейротрансмиттеры </vt:lpstr>
      <vt:lpstr> Гормоны </vt:lpstr>
      <vt:lpstr> Гормоны </vt:lpstr>
      <vt:lpstr> Гормоны </vt:lpstr>
      <vt:lpstr> Гормоны </vt:lpstr>
      <vt:lpstr>Вопрос</vt:lpstr>
      <vt:lpstr>Ответ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120</cp:revision>
  <dcterms:created xsi:type="dcterms:W3CDTF">2021-08-12T17:32:45Z</dcterms:created>
  <dcterms:modified xsi:type="dcterms:W3CDTF">2021-08-20T17:27:47Z</dcterms:modified>
</cp:coreProperties>
</file>