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7B1956-8677-4FD2-B8E8-D8E73A68748D}">
          <p14:sldIdLst>
            <p14:sldId id="256"/>
            <p14:sldId id="292"/>
            <p14:sldId id="293"/>
          </p14:sldIdLst>
        </p14:section>
        <p14:section name="Раздел без заголовка" id="{8BA2951F-39D7-4157-8B20-A57A6CB981F2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CEF"/>
    <a:srgbClr val="D6D7FF"/>
    <a:srgbClr val="00D2A9"/>
    <a:srgbClr val="352588"/>
    <a:srgbClr val="000000"/>
    <a:srgbClr val="FC6500"/>
    <a:srgbClr val="E56300"/>
    <a:srgbClr val="FF5800"/>
    <a:srgbClr val="A50021"/>
    <a:srgbClr val="9D3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Пространственное и временное разрешение BOLD фМРТ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Причины и пределы разрешения</a:t>
            </a:r>
            <a:endParaRPr lang="ru-RU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EA568-10EF-4DE0-8AB6-695D5481C455}"/>
              </a:ext>
            </a:extLst>
          </p:cNvPr>
          <p:cNvSpPr txBox="1"/>
          <p:nvPr/>
        </p:nvSpPr>
        <p:spPr>
          <a:xfrm>
            <a:off x="1695450" y="1485900"/>
            <a:ext cx="8362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Преимущество фМРТ: крупномасштабные - можно измерять весь мозг каждые 1-2 секунды.</a:t>
            </a:r>
          </a:p>
          <a:p>
            <a:endParaRPr lang="ru-RU" dirty="0"/>
          </a:p>
          <a:p>
            <a:r>
              <a:rPr lang="ru-RU" dirty="0"/>
              <a:t>• Но насколько он может быть мелкозернистым?</a:t>
            </a:r>
          </a:p>
          <a:p>
            <a:endParaRPr lang="ru-RU" dirty="0"/>
          </a:p>
          <a:p>
            <a:r>
              <a:rPr lang="ru-RU" dirty="0"/>
              <a:t>• Какую информацию мы получаем, улучшая разрешение (или теряем, не делая этого?)</a:t>
            </a:r>
          </a:p>
        </p:txBody>
      </p:sp>
    </p:spTree>
    <p:extLst>
      <p:ext uri="{BB962C8B-B14F-4D97-AF65-F5344CB8AC3E}">
        <p14:creationId xmlns:p14="http://schemas.microsoft.com/office/powerpoint/2010/main" val="145958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Пространственное разрешение</a:t>
            </a:r>
            <a:endParaRPr lang="ru-RU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EA568-10EF-4DE0-8AB6-695D5481C455}"/>
              </a:ext>
            </a:extLst>
          </p:cNvPr>
          <p:cNvSpPr txBox="1"/>
          <p:nvPr/>
        </p:nvSpPr>
        <p:spPr>
          <a:xfrm>
            <a:off x="1695450" y="1485900"/>
            <a:ext cx="8362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Пространственное разрешение в принципе может быть относительно хорошим.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- Ограничено </a:t>
            </a:r>
            <a:r>
              <a:rPr lang="en-US" dirty="0"/>
              <a:t>BOLD </a:t>
            </a:r>
            <a:r>
              <a:rPr lang="ru-RU" dirty="0"/>
              <a:t>разброс точек и соотношением сигнал-шум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- Это зависит от напряженности поля, расстояния катушки от ткани и сосудистой сети.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- Верхний предел: изображение с высоким полем и высоким разрешением с имплантированными катушками (~ 400 </a:t>
            </a:r>
            <a:r>
              <a:rPr lang="ru-RU" dirty="0" err="1"/>
              <a:t>мкМ</a:t>
            </a:r>
            <a:r>
              <a:rPr lang="ru-RU" dirty="0"/>
              <a:t> - например, </a:t>
            </a:r>
            <a:r>
              <a:rPr lang="ru-RU" dirty="0" err="1"/>
              <a:t>Logothetis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85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Пример: визуализация коры головного мозга при 7Т.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A518E-0657-410A-9C48-F36F4B2A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32401"/>
            <a:ext cx="8511247" cy="5425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0EF95-6F49-42DB-A71A-7D710099DACD}"/>
              </a:ext>
            </a:extLst>
          </p:cNvPr>
          <p:cNvSpPr txBox="1"/>
          <p:nvPr/>
        </p:nvSpPr>
        <p:spPr>
          <a:xfrm>
            <a:off x="10025722" y="6536393"/>
            <a:ext cx="2080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0" u="none" strike="noStrike" baseline="0" dirty="0" err="1">
                <a:latin typeface="TimesNewRomanPS-BoldMT"/>
              </a:rPr>
              <a:t>Polimeni</a:t>
            </a:r>
            <a:r>
              <a:rPr lang="en-US" sz="1000" b="1" i="0" u="none" strike="noStrike" baseline="0" dirty="0">
                <a:latin typeface="TimesNewRomanPS-BoldMT"/>
              </a:rPr>
              <a:t> et al. 2010</a:t>
            </a:r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210E4-0135-4B27-824F-63F62FF04FBA}"/>
              </a:ext>
            </a:extLst>
          </p:cNvPr>
          <p:cNvSpPr txBox="1"/>
          <p:nvPr/>
        </p:nvSpPr>
        <p:spPr>
          <a:xfrm>
            <a:off x="1504950" y="6285052"/>
            <a:ext cx="190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Глубокие слои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196A7-4BCA-4D21-9B06-6D7A8DBC4F6B}"/>
              </a:ext>
            </a:extLst>
          </p:cNvPr>
          <p:cNvSpPr txBox="1"/>
          <p:nvPr/>
        </p:nvSpPr>
        <p:spPr>
          <a:xfrm>
            <a:off x="7077075" y="6305550"/>
            <a:ext cx="24955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Поверхностные слои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09BE-11BF-4137-B946-A2B0AC86F83C}"/>
              </a:ext>
            </a:extLst>
          </p:cNvPr>
          <p:cNvSpPr txBox="1"/>
          <p:nvPr/>
        </p:nvSpPr>
        <p:spPr>
          <a:xfrm>
            <a:off x="4591050" y="1432401"/>
            <a:ext cx="4286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Область 17: Первичная зрительная кора</a:t>
            </a:r>
          </a:p>
        </p:txBody>
      </p:sp>
    </p:spTree>
    <p:extLst>
      <p:ext uri="{BB962C8B-B14F-4D97-AF65-F5344CB8AC3E}">
        <p14:creationId xmlns:p14="http://schemas.microsoft.com/office/powerpoint/2010/main" val="180677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Эффективное разрешение при групповом анализе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996D2-8386-4332-981D-A4C4249AE324}"/>
              </a:ext>
            </a:extLst>
          </p:cNvPr>
          <p:cNvSpPr txBox="1"/>
          <p:nvPr/>
        </p:nvSpPr>
        <p:spPr>
          <a:xfrm>
            <a:off x="1257299" y="2095500"/>
            <a:ext cx="8905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Типичное эффективное пространственное разрешение при групповом анализе намного ниже: 10-15 мм.</a:t>
            </a:r>
          </a:p>
          <a:p>
            <a:endParaRPr lang="ru-RU" dirty="0"/>
          </a:p>
          <a:p>
            <a:r>
              <a:rPr lang="ru-RU" dirty="0"/>
              <a:t>• Почему?</a:t>
            </a:r>
          </a:p>
          <a:p>
            <a:r>
              <a:rPr lang="ru-RU" dirty="0"/>
              <a:t>- Артефакты</a:t>
            </a:r>
          </a:p>
          <a:p>
            <a:r>
              <a:rPr lang="ru-RU" dirty="0"/>
              <a:t>- Межпредметная нормализация</a:t>
            </a:r>
          </a:p>
          <a:p>
            <a:r>
              <a:rPr lang="ru-RU" dirty="0"/>
              <a:t>- Индивидуальные различия в функциональной анатомии (например, </a:t>
            </a:r>
            <a:r>
              <a:rPr lang="ru-RU" dirty="0" err="1"/>
              <a:t>Truet</a:t>
            </a:r>
            <a:r>
              <a:rPr lang="ru-RU" dirty="0"/>
              <a:t> </a:t>
            </a:r>
            <a:r>
              <a:rPr lang="ru-RU" dirty="0" err="1"/>
              <a:t>Allison</a:t>
            </a:r>
            <a:r>
              <a:rPr lang="ru-RU" dirty="0"/>
              <a:t>)</a:t>
            </a:r>
          </a:p>
          <a:p>
            <a:r>
              <a:rPr lang="ru-RU" dirty="0"/>
              <a:t>- Диффузные модулирующие эффекты (например, степень кластера </a:t>
            </a:r>
            <a:r>
              <a:rPr lang="en-US" sz="1800" b="0" i="0" u="none" strike="noStrike" baseline="0" dirty="0">
                <a:latin typeface="HelveticaNeue-Light"/>
              </a:rPr>
              <a:t>Woo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4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Дополнительные вопросы: пространственное выравнивание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996D2-8386-4332-981D-A4C4249AE324}"/>
              </a:ext>
            </a:extLst>
          </p:cNvPr>
          <p:cNvSpPr txBox="1"/>
          <p:nvPr/>
        </p:nvSpPr>
        <p:spPr>
          <a:xfrm>
            <a:off x="1257299" y="2095500"/>
            <a:ext cx="8905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Множество источников несоответствия:</a:t>
            </a:r>
          </a:p>
          <a:p>
            <a:pPr lvl="1"/>
            <a:r>
              <a:rPr lang="ru-RU" dirty="0"/>
              <a:t>- Совпадение функционалов и структурных изображений неточно!</a:t>
            </a:r>
          </a:p>
          <a:p>
            <a:pPr lvl="1"/>
            <a:r>
              <a:rPr lang="ru-RU" dirty="0"/>
              <a:t>Искажение функциональных (например, EPI) изображений.</a:t>
            </a:r>
          </a:p>
          <a:p>
            <a:pPr lvl="1"/>
            <a:r>
              <a:rPr lang="ru-RU" dirty="0"/>
              <a:t>- Пространственное рассогласование между конструкциями и эталонным (эталонным) изображением</a:t>
            </a:r>
          </a:p>
          <a:p>
            <a:pPr lvl="1"/>
            <a:r>
              <a:rPr lang="ru-RU" dirty="0"/>
              <a:t>- Пространственное несоответствие между результатами и атласами, используемыми для локализации</a:t>
            </a:r>
          </a:p>
          <a:p>
            <a:pPr lvl="1"/>
            <a:r>
              <a:rPr lang="ru-RU" dirty="0"/>
              <a:t>- Атласы могут быть приблизительными (например, </a:t>
            </a:r>
            <a:r>
              <a:rPr lang="en-US" dirty="0" err="1"/>
              <a:t>Talairach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• Что это значит:</a:t>
            </a:r>
          </a:p>
          <a:p>
            <a:pPr lvl="1"/>
            <a:r>
              <a:rPr lang="ru-RU" dirty="0"/>
              <a:t>- Создание среднего анатомического изображения и использование его в качестве основы для функциональных результатов</a:t>
            </a:r>
          </a:p>
          <a:p>
            <a:pPr lvl="1"/>
            <a:r>
              <a:rPr lang="ru-RU" dirty="0"/>
              <a:t>- Также простой способ увидеть некоторые проблемы с выравниванием предметов</a:t>
            </a:r>
          </a:p>
          <a:p>
            <a:pPr lvl="1"/>
            <a:r>
              <a:rPr lang="ru-RU" dirty="0"/>
              <a:t>- С осторожностью интерпретируйте анатомические местоположения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89113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Новые решения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996D2-8386-4332-981D-A4C4249AE324}"/>
              </a:ext>
            </a:extLst>
          </p:cNvPr>
          <p:cNvSpPr txBox="1"/>
          <p:nvPr/>
        </p:nvSpPr>
        <p:spPr>
          <a:xfrm>
            <a:off x="1257299" y="2095500"/>
            <a:ext cx="8905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• Гиперактивность</a:t>
            </a:r>
          </a:p>
          <a:p>
            <a:r>
              <a:rPr lang="ru-RU" dirty="0"/>
              <a:t>- Схема активности вокселей может содержать больше информации, чем любой один воксель (например, </a:t>
            </a:r>
            <a:r>
              <a:rPr lang="ru-RU" dirty="0" err="1"/>
              <a:t>Kamitani</a:t>
            </a:r>
            <a:r>
              <a:rPr lang="ru-RU" dirty="0"/>
              <a:t> &amp; </a:t>
            </a:r>
            <a:r>
              <a:rPr lang="ru-RU" dirty="0" err="1"/>
              <a:t>Tong</a:t>
            </a:r>
            <a:r>
              <a:rPr lang="ru-RU" dirty="0"/>
              <a:t> 2005; </a:t>
            </a:r>
            <a:r>
              <a:rPr lang="ru-RU" dirty="0" err="1"/>
              <a:t>Chaimow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al.2011)</a:t>
            </a:r>
          </a:p>
          <a:p>
            <a:r>
              <a:rPr lang="ru-RU" dirty="0"/>
              <a:t>- Иногда может обнаруживать функциональную топографию, даже если воксели недостаточно малы, чтобы поместиться в одной функциональной области</a:t>
            </a:r>
          </a:p>
          <a:p>
            <a:endParaRPr lang="ru-RU" dirty="0"/>
          </a:p>
          <a:p>
            <a:r>
              <a:rPr lang="ru-RU" b="1" dirty="0"/>
              <a:t>• </a:t>
            </a:r>
            <a:r>
              <a:rPr lang="ru-RU" b="1" dirty="0" err="1"/>
              <a:t>Гиперцентрирование</a:t>
            </a:r>
            <a:endParaRPr lang="ru-RU" b="1" dirty="0"/>
          </a:p>
          <a:p>
            <a:r>
              <a:rPr lang="ru-RU" dirty="0"/>
              <a:t>- Прямое </a:t>
            </a:r>
            <a:r>
              <a:rPr lang="ru-RU" dirty="0" err="1"/>
              <a:t>межсубъектное</a:t>
            </a:r>
            <a:r>
              <a:rPr lang="ru-RU" dirty="0"/>
              <a:t> выравнивание мозга в функциональном пространстве (например, определяется активностью во время просмотра фильма; например, </a:t>
            </a:r>
            <a:r>
              <a:rPr lang="ru-RU" dirty="0" err="1"/>
              <a:t>Haxby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al.2011)</a:t>
            </a:r>
          </a:p>
          <a:p>
            <a:r>
              <a:rPr lang="ru-RU" dirty="0"/>
              <a:t>- Обойти необходимость привести мозг в соответствие с атласом или определить индивидуальные ROI, но все же разрешить групповой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624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5973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Гиперактивность: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Классификация, когда нейроны перемешаны случайным образом?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0F46-CFB4-4E21-AA7D-B4D1E58B7CCD}"/>
              </a:ext>
            </a:extLst>
          </p:cNvPr>
          <p:cNvSpPr txBox="1"/>
          <p:nvPr/>
        </p:nvSpPr>
        <p:spPr>
          <a:xfrm>
            <a:off x="685799" y="1762158"/>
            <a:ext cx="7591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 головном мозге нейроны часто не перемешиваются случайным образом.</a:t>
            </a:r>
          </a:p>
          <a:p>
            <a:r>
              <a:rPr lang="ru-RU" dirty="0"/>
              <a:t>• Организация в нескольких пространственных масштабах</a:t>
            </a:r>
          </a:p>
          <a:p>
            <a:r>
              <a:rPr lang="ru-RU" dirty="0"/>
              <a:t>• Даже если они случайны, информация может быть!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E3731C-110D-40B0-A035-42322296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82" y="3290731"/>
            <a:ext cx="8859486" cy="2238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06E50-7E9A-486E-A809-E6C3488FF8E4}"/>
              </a:ext>
            </a:extLst>
          </p:cNvPr>
          <p:cNvSpPr txBox="1"/>
          <p:nvPr/>
        </p:nvSpPr>
        <p:spPr>
          <a:xfrm>
            <a:off x="3381993" y="2941943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 типа смоделированных случайных распределений нейронов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8B11-1019-4A27-80C3-347DA7531334}"/>
              </a:ext>
            </a:extLst>
          </p:cNvPr>
          <p:cNvSpPr txBox="1"/>
          <p:nvPr/>
        </p:nvSpPr>
        <p:spPr>
          <a:xfrm>
            <a:off x="1504332" y="4019506"/>
            <a:ext cx="1657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Тип события 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30F4E1-191E-4F38-BD21-DA2C4110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50" y="4029030"/>
            <a:ext cx="409632" cy="628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98B90C-0222-4D0F-935E-5B8F70C295BD}"/>
              </a:ext>
            </a:extLst>
          </p:cNvPr>
          <p:cNvSpPr txBox="1"/>
          <p:nvPr/>
        </p:nvSpPr>
        <p:spPr>
          <a:xfrm>
            <a:off x="1504332" y="4333875"/>
            <a:ext cx="1657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Тип события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AAD98-F4E3-440C-B4FC-79E128806E44}"/>
              </a:ext>
            </a:extLst>
          </p:cNvPr>
          <p:cNvSpPr txBox="1"/>
          <p:nvPr/>
        </p:nvSpPr>
        <p:spPr>
          <a:xfrm>
            <a:off x="3161682" y="5369657"/>
            <a:ext cx="175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Однородный</a:t>
            </a:r>
          </a:p>
          <a:p>
            <a:pPr algn="ctr"/>
            <a:r>
              <a:rPr lang="ru-RU" sz="1200" dirty="0"/>
              <a:t>Пуассоновский процесс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F6C0C-C504-4447-9037-C1BE22745C80}"/>
              </a:ext>
            </a:extLst>
          </p:cNvPr>
          <p:cNvSpPr txBox="1"/>
          <p:nvPr/>
        </p:nvSpPr>
        <p:spPr>
          <a:xfrm>
            <a:off x="5676591" y="5325702"/>
            <a:ext cx="175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Независимый Пуассон</a:t>
            </a:r>
          </a:p>
          <a:p>
            <a:pPr algn="ctr"/>
            <a:r>
              <a:rPr lang="ru-RU" sz="1200" dirty="0"/>
              <a:t>случайные поля</a:t>
            </a:r>
          </a:p>
          <a:p>
            <a:pPr algn="ctr"/>
            <a:r>
              <a:rPr lang="ru-RU" sz="1200" dirty="0"/>
              <a:t>(низкая дисперсия)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DBB25-EF4D-44E5-93ED-2CC488C99811}"/>
              </a:ext>
            </a:extLst>
          </p:cNvPr>
          <p:cNvSpPr txBox="1"/>
          <p:nvPr/>
        </p:nvSpPr>
        <p:spPr>
          <a:xfrm>
            <a:off x="8154018" y="5287602"/>
            <a:ext cx="187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0" i="0" u="none" strike="noStrike" baseline="0" dirty="0"/>
              <a:t>Независимый Пуассон</a:t>
            </a:r>
          </a:p>
          <a:p>
            <a:pPr algn="ctr"/>
            <a:r>
              <a:rPr lang="ru-RU" sz="1200" b="0" i="0" u="none" strike="noStrike" baseline="0" dirty="0"/>
              <a:t>случайные поля</a:t>
            </a:r>
          </a:p>
          <a:p>
            <a:pPr algn="ctr"/>
            <a:r>
              <a:rPr lang="ru-RU" sz="1200" b="0" i="0" u="none" strike="noStrike" baseline="0" dirty="0"/>
              <a:t>(высокая дисперсия)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91C74-F84A-4A41-9341-82EF7208DC96}"/>
              </a:ext>
            </a:extLst>
          </p:cNvPr>
          <p:cNvSpPr txBox="1"/>
          <p:nvPr/>
        </p:nvSpPr>
        <p:spPr>
          <a:xfrm>
            <a:off x="685799" y="5933933"/>
            <a:ext cx="1098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Случайность не означает единообразие!</a:t>
            </a:r>
          </a:p>
          <a:p>
            <a:r>
              <a:rPr lang="ru-RU" dirty="0"/>
              <a:t>• Различия в нейронной активности на уровне воксельного паттерна фМРТ могут быть обнаружены для всех 3-х типов.</a:t>
            </a:r>
          </a:p>
        </p:txBody>
      </p:sp>
    </p:spTree>
    <p:extLst>
      <p:ext uri="{BB962C8B-B14F-4D97-AF65-F5344CB8AC3E}">
        <p14:creationId xmlns:p14="http://schemas.microsoft.com/office/powerpoint/2010/main" val="117046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5973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Гиперактивность: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Классификация, когда нейроны перемешаны случайным образом?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0F46-CFB4-4E21-AA7D-B4D1E58B7CCD}"/>
              </a:ext>
            </a:extLst>
          </p:cNvPr>
          <p:cNvSpPr txBox="1"/>
          <p:nvPr/>
        </p:nvSpPr>
        <p:spPr>
          <a:xfrm>
            <a:off x="685799" y="1762158"/>
            <a:ext cx="7591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Даже если нейроны перемешаны случайным образом, MVPA все равно может идентифицировать паттерны, дифференциально связанные с каждым из них.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C95643-309C-4E95-AFB4-B7BECCF6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457878"/>
            <a:ext cx="9035224" cy="430487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54D3F1-780C-4A2B-B9EC-F1687412071D}"/>
              </a:ext>
            </a:extLst>
          </p:cNvPr>
          <p:cNvSpPr/>
          <p:nvPr/>
        </p:nvSpPr>
        <p:spPr>
          <a:xfrm>
            <a:off x="2162175" y="6210300"/>
            <a:ext cx="1504950" cy="552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2DB84D7-825E-4FB5-9F45-96E0FDD1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23" y="2957969"/>
            <a:ext cx="1524128" cy="6271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A69DB8-4051-4762-9B3F-8139DD73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87" y="2675963"/>
            <a:ext cx="1257475" cy="25721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5BBB8E-1176-4B08-B7F9-50355C01B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588" y="2662658"/>
            <a:ext cx="1257475" cy="25721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BF5E23-EB99-4A5B-9D2E-214828414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686" y="4309554"/>
            <a:ext cx="1267002" cy="20005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FE15B35-2EE1-455C-9D9F-4EDEB854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049" y="4309554"/>
            <a:ext cx="1267002" cy="2000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7EF64C-5AA2-4D0B-A083-09123AE3C7A7}"/>
              </a:ext>
            </a:extLst>
          </p:cNvPr>
          <p:cNvSpPr txBox="1"/>
          <p:nvPr/>
        </p:nvSpPr>
        <p:spPr>
          <a:xfrm>
            <a:off x="4090924" y="5563969"/>
            <a:ext cx="21431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Нейроны (смоделированные)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3DB8FDA-98C0-414C-BF1E-B5DEB1B2C085}"/>
              </a:ext>
            </a:extLst>
          </p:cNvPr>
          <p:cNvSpPr/>
          <p:nvPr/>
        </p:nvSpPr>
        <p:spPr>
          <a:xfrm>
            <a:off x="7305675" y="5757651"/>
            <a:ext cx="852425" cy="20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FEA7F64-7C25-471B-B148-394131731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990" y="5687815"/>
            <a:ext cx="2572109" cy="20957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011C856-C6B2-493E-A119-09DB0A3B6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0049" y="5753765"/>
            <a:ext cx="2105319" cy="2667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CF9178B-5C55-4FBC-A4D3-230D2FC10442}"/>
              </a:ext>
            </a:extLst>
          </p:cNvPr>
          <p:cNvSpPr/>
          <p:nvPr/>
        </p:nvSpPr>
        <p:spPr>
          <a:xfrm>
            <a:off x="2914650" y="3502358"/>
            <a:ext cx="1285747" cy="670155"/>
          </a:xfrm>
          <a:prstGeom prst="rect">
            <a:avLst/>
          </a:prstGeom>
          <a:solidFill>
            <a:srgbClr val="BCC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8FCEF-5A80-42B4-9421-7663AB8CE3E3}"/>
              </a:ext>
            </a:extLst>
          </p:cNvPr>
          <p:cNvSpPr txBox="1"/>
          <p:nvPr/>
        </p:nvSpPr>
        <p:spPr>
          <a:xfrm>
            <a:off x="2805048" y="3606602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Два смешанных типа нейронов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9979701-21D6-48D0-BF62-7D032C681348}"/>
              </a:ext>
            </a:extLst>
          </p:cNvPr>
          <p:cNvSpPr/>
          <p:nvPr/>
        </p:nvSpPr>
        <p:spPr>
          <a:xfrm>
            <a:off x="2914650" y="4409580"/>
            <a:ext cx="1267002" cy="1044692"/>
          </a:xfrm>
          <a:prstGeom prst="rect">
            <a:avLst/>
          </a:prstGeom>
          <a:solidFill>
            <a:srgbClr val="BCC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51E580-A621-445E-935E-D89BC045AC5F}"/>
              </a:ext>
            </a:extLst>
          </p:cNvPr>
          <p:cNvSpPr txBox="1"/>
          <p:nvPr/>
        </p:nvSpPr>
        <p:spPr>
          <a:xfrm>
            <a:off x="2843300" y="4420224"/>
            <a:ext cx="1409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Однородный Пуассон</a:t>
            </a:r>
          </a:p>
          <a:p>
            <a:pPr algn="ctr"/>
            <a:r>
              <a:rPr lang="ru-RU" sz="1200" dirty="0"/>
              <a:t>процесс: Случайный = комковатый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81C925-8021-4072-9D34-2AD34DE84900}"/>
              </a:ext>
            </a:extLst>
          </p:cNvPr>
          <p:cNvSpPr txBox="1"/>
          <p:nvPr/>
        </p:nvSpPr>
        <p:spPr>
          <a:xfrm>
            <a:off x="10075460" y="2902188"/>
            <a:ext cx="1409701" cy="1938992"/>
          </a:xfrm>
          <a:prstGeom prst="rect">
            <a:avLst/>
          </a:prstGeom>
          <a:solidFill>
            <a:srgbClr val="BCCCEF"/>
          </a:solidFill>
        </p:spPr>
        <p:txBody>
          <a:bodyPr wrap="square" rtlCol="0">
            <a:spAutoFit/>
          </a:bodyPr>
          <a:lstStyle/>
          <a:p>
            <a:r>
              <a:rPr lang="ru-RU" sz="1200" b="1" dirty="0"/>
              <a:t>Выборка с низким разрешением</a:t>
            </a:r>
          </a:p>
          <a:p>
            <a:r>
              <a:rPr lang="ru-RU" sz="1200" dirty="0"/>
              <a:t>Воксельные паттерны для двух типов событий все еще в значительной степени не коррелированы! </a:t>
            </a:r>
            <a:endParaRPr lang="en-US" sz="1200" dirty="0"/>
          </a:p>
          <a:p>
            <a:r>
              <a:rPr lang="ru-RU" sz="1200" dirty="0"/>
              <a:t>(г =0,15)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EF9F4F2-3E19-4E1B-ADA4-6BBA7CADF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5460" y="5058343"/>
            <a:ext cx="143847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4754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Временное разрешение</a:t>
            </a:r>
            <a:endParaRPr lang="ru-RU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D348B0-DCA7-42D9-A04C-1543E4D65134}"/>
              </a:ext>
            </a:extLst>
          </p:cNvPr>
          <p:cNvSpPr txBox="1"/>
          <p:nvPr/>
        </p:nvSpPr>
        <p:spPr>
          <a:xfrm>
            <a:off x="304800" y="118306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ЭЭГ, МЭГ, оптические методы имеют гораздо большее временное разрешение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Разрешение фМРТ ограничено функцией медленного гемодинамического ответа (HRF)</a:t>
            </a:r>
          </a:p>
          <a:p>
            <a:pPr lvl="1"/>
            <a:r>
              <a:rPr lang="ru-RU" dirty="0"/>
              <a:t>- Начало реакции определяется через 2-3 секунды</a:t>
            </a:r>
          </a:p>
          <a:p>
            <a:pPr lvl="1"/>
            <a:r>
              <a:rPr lang="ru-RU" dirty="0"/>
              <a:t>- Пики на 5-6 сек.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Временная «гиперактивность»</a:t>
            </a:r>
          </a:p>
          <a:p>
            <a:pPr lvl="1"/>
            <a:r>
              <a:rPr lang="ru-RU" dirty="0"/>
              <a:t>- Если события усреднены, можно обнаружить различия в задержке ответа ~ 100-200 </a:t>
            </a:r>
            <a:r>
              <a:rPr lang="ru-RU" dirty="0" err="1"/>
              <a:t>мсек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- Помогают новые методы быстрого отбора проб !!</a:t>
            </a:r>
          </a:p>
          <a:p>
            <a:endParaRPr lang="en-US" dirty="0"/>
          </a:p>
          <a:p>
            <a:r>
              <a:rPr lang="ru-RU" dirty="0"/>
              <a:t>Весь мозг за 100-200 </a:t>
            </a:r>
            <a:r>
              <a:rPr lang="ru-RU" dirty="0" err="1"/>
              <a:t>мсек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15A029-F127-4ACC-815F-E8587E43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84" y="999786"/>
            <a:ext cx="3267531" cy="2429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4A474-1DDF-4287-9484-35B3068CD506}"/>
              </a:ext>
            </a:extLst>
          </p:cNvPr>
          <p:cNvSpPr txBox="1"/>
          <p:nvPr/>
        </p:nvSpPr>
        <p:spPr>
          <a:xfrm>
            <a:off x="9305925" y="3614534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u="none" strike="noStrike" baseline="0" dirty="0"/>
              <a:t>Lindquist et al., 2008</a:t>
            </a:r>
          </a:p>
          <a:p>
            <a:pPr algn="r"/>
            <a:r>
              <a:rPr lang="en-US" sz="1000" b="0" i="1" u="none" strike="noStrike" baseline="0" dirty="0"/>
              <a:t>Menon et al., 1998</a:t>
            </a:r>
            <a:endParaRPr lang="ru-RU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66F62-E105-424E-968F-E41ADBD225FA}"/>
              </a:ext>
            </a:extLst>
          </p:cNvPr>
          <p:cNvSpPr txBox="1"/>
          <p:nvPr/>
        </p:nvSpPr>
        <p:spPr>
          <a:xfrm>
            <a:off x="8176984" y="4114800"/>
            <a:ext cx="3267531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Надежная разница в латентности зрительных и моторных ответов с интервалом 100 </a:t>
            </a:r>
            <a:r>
              <a:rPr lang="ru-RU" dirty="0" err="1"/>
              <a:t>мсек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56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55729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Нейровизуализация человека: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Расширяя границы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3869A8-3F0F-49A7-A565-4175D4F9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014038"/>
            <a:ext cx="9640645" cy="536332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F18446D-2AEC-4410-8BB1-4AFDC23C5D47}"/>
              </a:ext>
            </a:extLst>
          </p:cNvPr>
          <p:cNvSpPr/>
          <p:nvPr/>
        </p:nvSpPr>
        <p:spPr>
          <a:xfrm>
            <a:off x="6981825" y="1200150"/>
            <a:ext cx="321945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3CD13-525F-4E7B-A631-98D02DD5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7" y="1304479"/>
            <a:ext cx="3248478" cy="495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77E0C-D7EA-4D0E-952D-32D2C75F0DF8}"/>
              </a:ext>
            </a:extLst>
          </p:cNvPr>
          <p:cNvSpPr txBox="1"/>
          <p:nvPr/>
        </p:nvSpPr>
        <p:spPr>
          <a:xfrm>
            <a:off x="6867524" y="2819400"/>
            <a:ext cx="393449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Оптимальный вариант 3Т фМРТ:</a:t>
            </a:r>
          </a:p>
          <a:p>
            <a:r>
              <a:rPr lang="ru-RU" dirty="0"/>
              <a:t>Декодирование одного объекта с высоким пространственным или временным разрешением, пробное усреднение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9866C-8AAF-422D-9B39-1C9C9D0D0C1B}"/>
              </a:ext>
            </a:extLst>
          </p:cNvPr>
          <p:cNvSpPr txBox="1"/>
          <p:nvPr/>
        </p:nvSpPr>
        <p:spPr>
          <a:xfrm>
            <a:off x="4791075" y="4505325"/>
            <a:ext cx="295275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Лучший вариант фМРТ:</a:t>
            </a:r>
          </a:p>
          <a:p>
            <a:r>
              <a:rPr lang="ru-RU" dirty="0"/>
              <a:t>Высокое поле 7T, декодирование одного объекта, быстрая выборка, пробное усреднение</a:t>
            </a:r>
          </a:p>
        </p:txBody>
      </p:sp>
    </p:spTree>
    <p:extLst>
      <p:ext uri="{BB962C8B-B14F-4D97-AF65-F5344CB8AC3E}">
        <p14:creationId xmlns:p14="http://schemas.microsoft.com/office/powerpoint/2010/main" val="22246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Нейровизуализация человека: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Пространственное и временное разрешение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241430-9634-402F-926D-28185910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57452"/>
            <a:ext cx="7896798" cy="49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Нейровизуализация человека: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Пространственное и временное разрешение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2C4DE-D387-4E4B-9E5C-4A6A1A3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41" y="1735148"/>
            <a:ext cx="5144218" cy="462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7CF9D-5FB4-4994-AE38-E7B627691BDB}"/>
              </a:ext>
            </a:extLst>
          </p:cNvPr>
          <p:cNvSpPr txBox="1"/>
          <p:nvPr/>
        </p:nvSpPr>
        <p:spPr>
          <a:xfrm>
            <a:off x="504825" y="2478167"/>
            <a:ext cx="5876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Оптическое отображение собственных сигналов (OIS), потенциал-чувствительный краситель (VSD), ЭЭГ, электроэнцефалография; ESM - картирование электростимуляции; фМРТ, функциональная магнитно-резонансная томография; МЭГ, </a:t>
            </a:r>
            <a:r>
              <a:rPr lang="ru-RU" dirty="0" err="1"/>
              <a:t>магнитоэнцефалография</a:t>
            </a:r>
            <a:r>
              <a:rPr lang="ru-RU" dirty="0"/>
              <a:t>; NIRS, ближняя инфракрасная спектроскопия; ОТ, оптическая томография; ПЭТ, позитронно-эмиссионная томография; ОФЭКТ, однофотонная эмиссионная компьютерная томография; ССВП, соматосенсорные вызванные потенциалы.</a:t>
            </a:r>
          </a:p>
        </p:txBody>
      </p:sp>
    </p:spTree>
    <p:extLst>
      <p:ext uri="{BB962C8B-B14F-4D97-AF65-F5344CB8AC3E}">
        <p14:creationId xmlns:p14="http://schemas.microsoft.com/office/powerpoint/2010/main" val="55525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Информация в нескольких пространственных масштабах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B52AF-3D1B-4C7F-9F80-ED8F7FD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1900373"/>
            <a:ext cx="7025757" cy="4279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D299-1A7A-4DAE-803B-4EC815DF42D7}"/>
              </a:ext>
            </a:extLst>
          </p:cNvPr>
          <p:cNvSpPr txBox="1"/>
          <p:nvPr/>
        </p:nvSpPr>
        <p:spPr>
          <a:xfrm>
            <a:off x="44196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Крупномасштабные сети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6716-CD75-4174-8171-557E2E844C3E}"/>
              </a:ext>
            </a:extLst>
          </p:cNvPr>
          <p:cNvSpPr txBox="1"/>
          <p:nvPr/>
        </p:nvSpPr>
        <p:spPr>
          <a:xfrm>
            <a:off x="56388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карты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C76-0687-47D4-AEF2-FA4A27FE2AE0}"/>
              </a:ext>
            </a:extLst>
          </p:cNvPr>
          <p:cNvSpPr txBox="1"/>
          <p:nvPr/>
        </p:nvSpPr>
        <p:spPr>
          <a:xfrm>
            <a:off x="7143750" y="1371600"/>
            <a:ext cx="12858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колонки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4B8F-9419-4AE9-8E91-902BBA84DF21}"/>
              </a:ext>
            </a:extLst>
          </p:cNvPr>
          <p:cNvSpPr txBox="1"/>
          <p:nvPr/>
        </p:nvSpPr>
        <p:spPr>
          <a:xfrm>
            <a:off x="8734425" y="1647825"/>
            <a:ext cx="12858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Сотовые сборки</a:t>
            </a:r>
          </a:p>
        </p:txBody>
      </p:sp>
    </p:spTree>
    <p:extLst>
      <p:ext uri="{BB962C8B-B14F-4D97-AF65-F5344CB8AC3E}">
        <p14:creationId xmlns:p14="http://schemas.microsoft.com/office/powerpoint/2010/main" val="164390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Информация в нескольких пространственных масштабах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B52AF-3D1B-4C7F-9F80-ED8F7FD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1900373"/>
            <a:ext cx="7025757" cy="4279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D299-1A7A-4DAE-803B-4EC815DF42D7}"/>
              </a:ext>
            </a:extLst>
          </p:cNvPr>
          <p:cNvSpPr txBox="1"/>
          <p:nvPr/>
        </p:nvSpPr>
        <p:spPr>
          <a:xfrm>
            <a:off x="44196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Крупномасштабные сети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6716-CD75-4174-8171-557E2E844C3E}"/>
              </a:ext>
            </a:extLst>
          </p:cNvPr>
          <p:cNvSpPr txBox="1"/>
          <p:nvPr/>
        </p:nvSpPr>
        <p:spPr>
          <a:xfrm>
            <a:off x="56388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карты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C76-0687-47D4-AEF2-FA4A27FE2AE0}"/>
              </a:ext>
            </a:extLst>
          </p:cNvPr>
          <p:cNvSpPr txBox="1"/>
          <p:nvPr/>
        </p:nvSpPr>
        <p:spPr>
          <a:xfrm>
            <a:off x="7143750" y="1371600"/>
            <a:ext cx="12858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колонки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4B8F-9419-4AE9-8E91-902BBA84DF21}"/>
              </a:ext>
            </a:extLst>
          </p:cNvPr>
          <p:cNvSpPr txBox="1"/>
          <p:nvPr/>
        </p:nvSpPr>
        <p:spPr>
          <a:xfrm>
            <a:off x="8734425" y="1647825"/>
            <a:ext cx="12858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Сотовые сборки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55A0E-6BA8-4FFA-A4CD-138BC3E52E60}"/>
              </a:ext>
            </a:extLst>
          </p:cNvPr>
          <p:cNvSpPr/>
          <p:nvPr/>
        </p:nvSpPr>
        <p:spPr>
          <a:xfrm>
            <a:off x="4505325" y="5391150"/>
            <a:ext cx="539115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784CA0-1635-495D-A171-29F449EF6CAA}"/>
              </a:ext>
            </a:extLst>
          </p:cNvPr>
          <p:cNvSpPr/>
          <p:nvPr/>
        </p:nvSpPr>
        <p:spPr>
          <a:xfrm>
            <a:off x="4406899" y="4927600"/>
            <a:ext cx="4162426" cy="3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23BF4C-852E-4C20-B054-F96548F6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6" y="1766249"/>
            <a:ext cx="2848373" cy="201005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D3EBA1-AA40-42A6-860A-DDC8453E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2" y="3996305"/>
            <a:ext cx="2568575" cy="25796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01166C-2002-4BDC-A384-5F63216F8365}"/>
              </a:ext>
            </a:extLst>
          </p:cNvPr>
          <p:cNvSpPr txBox="1"/>
          <p:nvPr/>
        </p:nvSpPr>
        <p:spPr>
          <a:xfrm>
            <a:off x="345004" y="899918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Соматосенсорные карты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2B41CA1-3978-4458-82BD-85F75DFE3C35}"/>
              </a:ext>
            </a:extLst>
          </p:cNvPr>
          <p:cNvSpPr/>
          <p:nvPr/>
        </p:nvSpPr>
        <p:spPr>
          <a:xfrm>
            <a:off x="6413500" y="4697571"/>
            <a:ext cx="914400" cy="13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34949EF-FF84-4254-8E2D-A95F9687BAEC}"/>
              </a:ext>
            </a:extLst>
          </p:cNvPr>
          <p:cNvSpPr/>
          <p:nvPr/>
        </p:nvSpPr>
        <p:spPr>
          <a:xfrm>
            <a:off x="4295775" y="6072760"/>
            <a:ext cx="419100" cy="36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4E6214-8CB7-4CD7-81CC-72EA8DD749E0}"/>
              </a:ext>
            </a:extLst>
          </p:cNvPr>
          <p:cNvSpPr/>
          <p:nvPr/>
        </p:nvSpPr>
        <p:spPr>
          <a:xfrm>
            <a:off x="4537075" y="4612560"/>
            <a:ext cx="327025" cy="17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4A6C46-323C-457A-864E-C9BBF5886759}"/>
              </a:ext>
            </a:extLst>
          </p:cNvPr>
          <p:cNvSpPr/>
          <p:nvPr/>
        </p:nvSpPr>
        <p:spPr>
          <a:xfrm rot="6616897">
            <a:off x="5719545" y="6201835"/>
            <a:ext cx="355601" cy="282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4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Информация в нескольких пространственных масштабах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B52AF-3D1B-4C7F-9F80-ED8F7FD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1900373"/>
            <a:ext cx="7025757" cy="4279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D299-1A7A-4DAE-803B-4EC815DF42D7}"/>
              </a:ext>
            </a:extLst>
          </p:cNvPr>
          <p:cNvSpPr txBox="1"/>
          <p:nvPr/>
        </p:nvSpPr>
        <p:spPr>
          <a:xfrm>
            <a:off x="44196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Крупномасштабные сети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6716-CD75-4174-8171-557E2E844C3E}"/>
              </a:ext>
            </a:extLst>
          </p:cNvPr>
          <p:cNvSpPr txBox="1"/>
          <p:nvPr/>
        </p:nvSpPr>
        <p:spPr>
          <a:xfrm>
            <a:off x="56388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карты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C76-0687-47D4-AEF2-FA4A27FE2AE0}"/>
              </a:ext>
            </a:extLst>
          </p:cNvPr>
          <p:cNvSpPr txBox="1"/>
          <p:nvPr/>
        </p:nvSpPr>
        <p:spPr>
          <a:xfrm>
            <a:off x="7143750" y="1371600"/>
            <a:ext cx="12858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колонки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4B8F-9419-4AE9-8E91-902BBA84DF21}"/>
              </a:ext>
            </a:extLst>
          </p:cNvPr>
          <p:cNvSpPr txBox="1"/>
          <p:nvPr/>
        </p:nvSpPr>
        <p:spPr>
          <a:xfrm>
            <a:off x="8734425" y="1647825"/>
            <a:ext cx="12858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Сотовые сборки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55A0E-6BA8-4FFA-A4CD-138BC3E52E60}"/>
              </a:ext>
            </a:extLst>
          </p:cNvPr>
          <p:cNvSpPr/>
          <p:nvPr/>
        </p:nvSpPr>
        <p:spPr>
          <a:xfrm>
            <a:off x="4505325" y="5391150"/>
            <a:ext cx="539115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784CA0-1635-495D-A171-29F449EF6CAA}"/>
              </a:ext>
            </a:extLst>
          </p:cNvPr>
          <p:cNvSpPr/>
          <p:nvPr/>
        </p:nvSpPr>
        <p:spPr>
          <a:xfrm>
            <a:off x="4406899" y="4927600"/>
            <a:ext cx="4162426" cy="3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2B41CA1-3978-4458-82BD-85F75DFE3C35}"/>
              </a:ext>
            </a:extLst>
          </p:cNvPr>
          <p:cNvSpPr/>
          <p:nvPr/>
        </p:nvSpPr>
        <p:spPr>
          <a:xfrm>
            <a:off x="6413500" y="4697571"/>
            <a:ext cx="914400" cy="13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34949EF-FF84-4254-8E2D-A95F9687BAEC}"/>
              </a:ext>
            </a:extLst>
          </p:cNvPr>
          <p:cNvSpPr/>
          <p:nvPr/>
        </p:nvSpPr>
        <p:spPr>
          <a:xfrm>
            <a:off x="4295775" y="6072760"/>
            <a:ext cx="419100" cy="36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4E6214-8CB7-4CD7-81CC-72EA8DD749E0}"/>
              </a:ext>
            </a:extLst>
          </p:cNvPr>
          <p:cNvSpPr/>
          <p:nvPr/>
        </p:nvSpPr>
        <p:spPr>
          <a:xfrm>
            <a:off x="4537075" y="4612560"/>
            <a:ext cx="327025" cy="17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4A6C46-323C-457A-864E-C9BBF5886759}"/>
              </a:ext>
            </a:extLst>
          </p:cNvPr>
          <p:cNvSpPr/>
          <p:nvPr/>
        </p:nvSpPr>
        <p:spPr>
          <a:xfrm rot="6616897">
            <a:off x="5719545" y="6201835"/>
            <a:ext cx="355601" cy="282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71D6D0-CF87-4911-A12D-F87FEE36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8" y="3043636"/>
            <a:ext cx="790685" cy="35152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D5B3E1-95E4-48E1-A68B-A548FF78A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519" y="4367796"/>
            <a:ext cx="1343212" cy="2191056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D6CDFDE-3382-4A53-84CE-2C9CD73A4CE7}"/>
              </a:ext>
            </a:extLst>
          </p:cNvPr>
          <p:cNvCxnSpPr/>
          <p:nvPr/>
        </p:nvCxnSpPr>
        <p:spPr>
          <a:xfrm flipV="1">
            <a:off x="2814731" y="4040364"/>
            <a:ext cx="3433669" cy="4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2EBE0B-433D-4072-A034-47DD1034913C}"/>
              </a:ext>
            </a:extLst>
          </p:cNvPr>
          <p:cNvSpPr txBox="1"/>
          <p:nvPr/>
        </p:nvSpPr>
        <p:spPr>
          <a:xfrm>
            <a:off x="390525" y="2294156"/>
            <a:ext cx="246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 ориентации головы, </a:t>
            </a:r>
            <a:r>
              <a:rPr lang="en-US" dirty="0"/>
              <a:t>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Информация в нескольких пространственных масштабах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B52AF-3D1B-4C7F-9F80-ED8F7FD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1900373"/>
            <a:ext cx="7025757" cy="4279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D299-1A7A-4DAE-803B-4EC815DF42D7}"/>
              </a:ext>
            </a:extLst>
          </p:cNvPr>
          <p:cNvSpPr txBox="1"/>
          <p:nvPr/>
        </p:nvSpPr>
        <p:spPr>
          <a:xfrm>
            <a:off x="44196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Крупномасштабные сети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6716-CD75-4174-8171-557E2E844C3E}"/>
              </a:ext>
            </a:extLst>
          </p:cNvPr>
          <p:cNvSpPr txBox="1"/>
          <p:nvPr/>
        </p:nvSpPr>
        <p:spPr>
          <a:xfrm>
            <a:off x="56388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карты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C76-0687-47D4-AEF2-FA4A27FE2AE0}"/>
              </a:ext>
            </a:extLst>
          </p:cNvPr>
          <p:cNvSpPr txBox="1"/>
          <p:nvPr/>
        </p:nvSpPr>
        <p:spPr>
          <a:xfrm>
            <a:off x="7143750" y="1371600"/>
            <a:ext cx="12858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колонки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4B8F-9419-4AE9-8E91-902BBA84DF21}"/>
              </a:ext>
            </a:extLst>
          </p:cNvPr>
          <p:cNvSpPr txBox="1"/>
          <p:nvPr/>
        </p:nvSpPr>
        <p:spPr>
          <a:xfrm>
            <a:off x="8734425" y="1647825"/>
            <a:ext cx="12858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Сотовые сборки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55A0E-6BA8-4FFA-A4CD-138BC3E52E60}"/>
              </a:ext>
            </a:extLst>
          </p:cNvPr>
          <p:cNvSpPr/>
          <p:nvPr/>
        </p:nvSpPr>
        <p:spPr>
          <a:xfrm>
            <a:off x="4505325" y="5391150"/>
            <a:ext cx="539115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784CA0-1635-495D-A171-29F449EF6CAA}"/>
              </a:ext>
            </a:extLst>
          </p:cNvPr>
          <p:cNvSpPr/>
          <p:nvPr/>
        </p:nvSpPr>
        <p:spPr>
          <a:xfrm>
            <a:off x="4406899" y="4927600"/>
            <a:ext cx="4162426" cy="3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2B41CA1-3978-4458-82BD-85F75DFE3C35}"/>
              </a:ext>
            </a:extLst>
          </p:cNvPr>
          <p:cNvSpPr/>
          <p:nvPr/>
        </p:nvSpPr>
        <p:spPr>
          <a:xfrm>
            <a:off x="6413500" y="4697571"/>
            <a:ext cx="914400" cy="13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4E6214-8CB7-4CD7-81CC-72EA8DD749E0}"/>
              </a:ext>
            </a:extLst>
          </p:cNvPr>
          <p:cNvSpPr/>
          <p:nvPr/>
        </p:nvSpPr>
        <p:spPr>
          <a:xfrm>
            <a:off x="4537075" y="4612560"/>
            <a:ext cx="327025" cy="17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D6CDFDE-3382-4A53-84CE-2C9CD73A4CE7}"/>
              </a:ext>
            </a:extLst>
          </p:cNvPr>
          <p:cNvCxnSpPr>
            <a:cxnSpLocks/>
          </p:cNvCxnSpPr>
          <p:nvPr/>
        </p:nvCxnSpPr>
        <p:spPr>
          <a:xfrm flipV="1">
            <a:off x="2375148" y="3981450"/>
            <a:ext cx="4602009" cy="127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BE9B91-C149-4CFC-9801-253B9213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3" y="4482112"/>
            <a:ext cx="2219635" cy="2076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591FA6-F070-4963-9B98-DD29A836BF3B}"/>
              </a:ext>
            </a:extLst>
          </p:cNvPr>
          <p:cNvSpPr txBox="1"/>
          <p:nvPr/>
        </p:nvSpPr>
        <p:spPr>
          <a:xfrm>
            <a:off x="142875" y="3219450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фМРТ: </a:t>
            </a:r>
            <a:r>
              <a:rPr lang="ru-RU" dirty="0" err="1"/>
              <a:t>периакведуктальные</a:t>
            </a:r>
            <a:r>
              <a:rPr lang="ru-RU" dirty="0"/>
              <a:t> серые столбцы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DBBF1-02D4-4C9F-A583-9621A834BF5A}"/>
              </a:ext>
            </a:extLst>
          </p:cNvPr>
          <p:cNvSpPr txBox="1"/>
          <p:nvPr/>
        </p:nvSpPr>
        <p:spPr>
          <a:xfrm>
            <a:off x="1576032" y="6426379"/>
            <a:ext cx="2219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u="none" strike="noStrike" baseline="0" dirty="0" err="1">
                <a:latin typeface="HelveticaNeue-LightItalic"/>
              </a:rPr>
              <a:t>Satpute</a:t>
            </a:r>
            <a:r>
              <a:rPr lang="en-US" sz="1000" b="0" i="1" u="none" strike="noStrike" baseline="0" dirty="0">
                <a:latin typeface="HelveticaNeue-LightItalic"/>
              </a:rPr>
              <a:t> et al. 2013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986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Информация в нескольких пространственных масштабах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B52AF-3D1B-4C7F-9F80-ED8F7FD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1900373"/>
            <a:ext cx="7025757" cy="4279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D299-1A7A-4DAE-803B-4EC815DF42D7}"/>
              </a:ext>
            </a:extLst>
          </p:cNvPr>
          <p:cNvSpPr txBox="1"/>
          <p:nvPr/>
        </p:nvSpPr>
        <p:spPr>
          <a:xfrm>
            <a:off x="44196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Крупномасштабные сети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6716-CD75-4174-8171-557E2E844C3E}"/>
              </a:ext>
            </a:extLst>
          </p:cNvPr>
          <p:cNvSpPr txBox="1"/>
          <p:nvPr/>
        </p:nvSpPr>
        <p:spPr>
          <a:xfrm>
            <a:off x="56388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карты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C76-0687-47D4-AEF2-FA4A27FE2AE0}"/>
              </a:ext>
            </a:extLst>
          </p:cNvPr>
          <p:cNvSpPr txBox="1"/>
          <p:nvPr/>
        </p:nvSpPr>
        <p:spPr>
          <a:xfrm>
            <a:off x="7143750" y="1371600"/>
            <a:ext cx="12858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колонки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4B8F-9419-4AE9-8E91-902BBA84DF21}"/>
              </a:ext>
            </a:extLst>
          </p:cNvPr>
          <p:cNvSpPr txBox="1"/>
          <p:nvPr/>
        </p:nvSpPr>
        <p:spPr>
          <a:xfrm>
            <a:off x="8734425" y="1647825"/>
            <a:ext cx="12858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Сотовые сборки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55A0E-6BA8-4FFA-A4CD-138BC3E52E60}"/>
              </a:ext>
            </a:extLst>
          </p:cNvPr>
          <p:cNvSpPr/>
          <p:nvPr/>
        </p:nvSpPr>
        <p:spPr>
          <a:xfrm>
            <a:off x="4505325" y="5391150"/>
            <a:ext cx="539115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784CA0-1635-495D-A171-29F449EF6CAA}"/>
              </a:ext>
            </a:extLst>
          </p:cNvPr>
          <p:cNvSpPr/>
          <p:nvPr/>
        </p:nvSpPr>
        <p:spPr>
          <a:xfrm>
            <a:off x="4406899" y="4927600"/>
            <a:ext cx="4162426" cy="3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2B41CA1-3978-4458-82BD-85F75DFE3C35}"/>
              </a:ext>
            </a:extLst>
          </p:cNvPr>
          <p:cNvSpPr/>
          <p:nvPr/>
        </p:nvSpPr>
        <p:spPr>
          <a:xfrm>
            <a:off x="6413500" y="4697571"/>
            <a:ext cx="914400" cy="13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4E6214-8CB7-4CD7-81CC-72EA8DD749E0}"/>
              </a:ext>
            </a:extLst>
          </p:cNvPr>
          <p:cNvSpPr/>
          <p:nvPr/>
        </p:nvSpPr>
        <p:spPr>
          <a:xfrm>
            <a:off x="4537075" y="4612560"/>
            <a:ext cx="327025" cy="17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D6CDFDE-3382-4A53-84CE-2C9CD73A4CE7}"/>
              </a:ext>
            </a:extLst>
          </p:cNvPr>
          <p:cNvCxnSpPr>
            <a:cxnSpLocks/>
          </p:cNvCxnSpPr>
          <p:nvPr/>
        </p:nvCxnSpPr>
        <p:spPr>
          <a:xfrm>
            <a:off x="2190998" y="3324225"/>
            <a:ext cx="5257552" cy="75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8DBBF1-02D4-4C9F-A583-9621A834BF5A}"/>
              </a:ext>
            </a:extLst>
          </p:cNvPr>
          <p:cNvSpPr txBox="1"/>
          <p:nvPr/>
        </p:nvSpPr>
        <p:spPr>
          <a:xfrm>
            <a:off x="2421552" y="6201163"/>
            <a:ext cx="1443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1" u="none" strike="noStrike" baseline="0" dirty="0" err="1">
                <a:latin typeface="HelveticaNeue-LightItalic"/>
              </a:rPr>
              <a:t>Kamitani</a:t>
            </a:r>
            <a:r>
              <a:rPr lang="en-US" sz="1000" b="0" i="1" u="none" strike="noStrike" baseline="0" dirty="0">
                <a:latin typeface="HelveticaNeue-LightItalic"/>
              </a:rPr>
              <a:t> &amp; Tong 2005</a:t>
            </a:r>
          </a:p>
          <a:p>
            <a:pPr algn="l"/>
            <a:r>
              <a:rPr lang="en-US" sz="1000" b="0" i="1" u="none" strike="noStrike" baseline="0" dirty="0">
                <a:latin typeface="HelveticaNeue-LightItalic"/>
              </a:rPr>
              <a:t>Yacoub et al. 2008;</a:t>
            </a:r>
          </a:p>
          <a:p>
            <a:pPr algn="l"/>
            <a:r>
              <a:rPr lang="en-US" sz="1000" b="0" i="1" u="none" strike="noStrike" baseline="0" dirty="0">
                <a:latin typeface="HelveticaNeue-LightItalic"/>
              </a:rPr>
              <a:t>Shmuel et al. 2007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EABE5-FFCF-41DF-BCFB-99AD6FA6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19" y="2557341"/>
            <a:ext cx="1867161" cy="174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2CB46-EC2B-40D8-AF7A-6F6989D6A916}"/>
              </a:ext>
            </a:extLst>
          </p:cNvPr>
          <p:cNvSpPr txBox="1"/>
          <p:nvPr/>
        </p:nvSpPr>
        <p:spPr>
          <a:xfrm>
            <a:off x="333375" y="1752600"/>
            <a:ext cx="204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фМРТ: Столбцы окулярного доминирования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D52806D-4769-45E4-9974-2ACA2616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82" y="4291133"/>
            <a:ext cx="1676634" cy="1724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FE6EF6-603E-4A83-AFC5-F759AB605CA0}"/>
              </a:ext>
            </a:extLst>
          </p:cNvPr>
          <p:cNvSpPr txBox="1"/>
          <p:nvPr/>
        </p:nvSpPr>
        <p:spPr>
          <a:xfrm>
            <a:off x="401719" y="6180356"/>
            <a:ext cx="174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фМРТ: Столбцы ориентации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0287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8828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Информация в нескольких пространственных масштабах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BB52AF-3D1B-4C7F-9F80-ED8F7FDC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1900373"/>
            <a:ext cx="7025757" cy="4279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D299-1A7A-4DAE-803B-4EC815DF42D7}"/>
              </a:ext>
            </a:extLst>
          </p:cNvPr>
          <p:cNvSpPr txBox="1"/>
          <p:nvPr/>
        </p:nvSpPr>
        <p:spPr>
          <a:xfrm>
            <a:off x="44196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Крупномасштабные сети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C6716-CD75-4174-8171-557E2E844C3E}"/>
              </a:ext>
            </a:extLst>
          </p:cNvPr>
          <p:cNvSpPr txBox="1"/>
          <p:nvPr/>
        </p:nvSpPr>
        <p:spPr>
          <a:xfrm>
            <a:off x="5638800" y="1371600"/>
            <a:ext cx="1219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карты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C76-0687-47D4-AEF2-FA4A27FE2AE0}"/>
              </a:ext>
            </a:extLst>
          </p:cNvPr>
          <p:cNvSpPr txBox="1"/>
          <p:nvPr/>
        </p:nvSpPr>
        <p:spPr>
          <a:xfrm>
            <a:off x="7143750" y="1371600"/>
            <a:ext cx="12858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колонки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4B8F-9419-4AE9-8E91-902BBA84DF21}"/>
              </a:ext>
            </a:extLst>
          </p:cNvPr>
          <p:cNvSpPr txBox="1"/>
          <p:nvPr/>
        </p:nvSpPr>
        <p:spPr>
          <a:xfrm>
            <a:off x="8734425" y="1647825"/>
            <a:ext cx="12858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Сотовые сборки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55A0E-6BA8-4FFA-A4CD-138BC3E52E60}"/>
              </a:ext>
            </a:extLst>
          </p:cNvPr>
          <p:cNvSpPr/>
          <p:nvPr/>
        </p:nvSpPr>
        <p:spPr>
          <a:xfrm>
            <a:off x="4505325" y="5391150"/>
            <a:ext cx="539115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784CA0-1635-495D-A171-29F449EF6CAA}"/>
              </a:ext>
            </a:extLst>
          </p:cNvPr>
          <p:cNvSpPr/>
          <p:nvPr/>
        </p:nvSpPr>
        <p:spPr>
          <a:xfrm>
            <a:off x="4406899" y="4927600"/>
            <a:ext cx="4162426" cy="3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2B41CA1-3978-4458-82BD-85F75DFE3C35}"/>
              </a:ext>
            </a:extLst>
          </p:cNvPr>
          <p:cNvSpPr/>
          <p:nvPr/>
        </p:nvSpPr>
        <p:spPr>
          <a:xfrm>
            <a:off x="6413500" y="4697571"/>
            <a:ext cx="914400" cy="13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4E6214-8CB7-4CD7-81CC-72EA8DD749E0}"/>
              </a:ext>
            </a:extLst>
          </p:cNvPr>
          <p:cNvSpPr/>
          <p:nvPr/>
        </p:nvSpPr>
        <p:spPr>
          <a:xfrm>
            <a:off x="4537075" y="4612560"/>
            <a:ext cx="327025" cy="17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D6CDFDE-3382-4A53-84CE-2C9CD73A4CE7}"/>
              </a:ext>
            </a:extLst>
          </p:cNvPr>
          <p:cNvCxnSpPr>
            <a:cxnSpLocks/>
          </p:cNvCxnSpPr>
          <p:nvPr/>
        </p:nvCxnSpPr>
        <p:spPr>
          <a:xfrm>
            <a:off x="2421552" y="4563071"/>
            <a:ext cx="6770073" cy="44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8DBBF1-02D4-4C9F-A583-9621A834BF5A}"/>
              </a:ext>
            </a:extLst>
          </p:cNvPr>
          <p:cNvSpPr txBox="1"/>
          <p:nvPr/>
        </p:nvSpPr>
        <p:spPr>
          <a:xfrm>
            <a:off x="2421552" y="6201163"/>
            <a:ext cx="144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b="0" i="1" u="none" strike="noStrike" baseline="0" dirty="0" err="1">
                <a:latin typeface="HelveticaNeue-LightItalic"/>
              </a:rPr>
              <a:t>Ohki</a:t>
            </a:r>
            <a:r>
              <a:rPr lang="fr-FR" sz="1000" b="0" i="1" u="none" strike="noStrike" baseline="0" dirty="0">
                <a:latin typeface="HelveticaNeue-LightItalic"/>
              </a:rPr>
              <a:t> et al. 2005</a:t>
            </a:r>
          </a:p>
          <a:p>
            <a:pPr algn="l"/>
            <a:r>
              <a:rPr lang="fr-FR" sz="1000" b="0" i="1" u="none" strike="noStrike" baseline="0" dirty="0">
                <a:latin typeface="HelveticaNeue-LightItalic"/>
              </a:rPr>
              <a:t>2-photon </a:t>
            </a:r>
            <a:r>
              <a:rPr lang="fr-FR" sz="1000" b="0" i="1" u="none" strike="noStrike" baseline="0" dirty="0" err="1">
                <a:latin typeface="HelveticaNeue-LightItalic"/>
              </a:rPr>
              <a:t>imaging</a:t>
            </a:r>
            <a:r>
              <a:rPr lang="fr-FR" sz="1000" b="0" i="1" u="none" strike="noStrike" baseline="0" dirty="0">
                <a:latin typeface="HelveticaNeue-LightItalic"/>
              </a:rPr>
              <a:t>, rat</a:t>
            </a:r>
            <a:endParaRPr lang="ru-RU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E6EF6-603E-4A83-AFC5-F759AB605CA0}"/>
              </a:ext>
            </a:extLst>
          </p:cNvPr>
          <p:cNvSpPr txBox="1"/>
          <p:nvPr/>
        </p:nvSpPr>
        <p:spPr>
          <a:xfrm>
            <a:off x="378976" y="5933301"/>
            <a:ext cx="1747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Ячейки смешанной ориентации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8E2545-D7AD-4299-ADBF-75408106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" y="3559174"/>
            <a:ext cx="1848108" cy="2276793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3041CF9-542E-4D9E-9EEF-563834AFEABC}"/>
              </a:ext>
            </a:extLst>
          </p:cNvPr>
          <p:cNvSpPr/>
          <p:nvPr/>
        </p:nvSpPr>
        <p:spPr>
          <a:xfrm>
            <a:off x="142875" y="3559174"/>
            <a:ext cx="504825" cy="317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67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878</Words>
  <Application>Microsoft Office PowerPoint</Application>
  <PresentationFormat>Широкоэкранный</PresentationFormat>
  <Paragraphs>140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HelveticaNeue-Light</vt:lpstr>
      <vt:lpstr>HelveticaNeue-LightItalic</vt:lpstr>
      <vt:lpstr>TimesNewRomanPS-BoldMT</vt:lpstr>
      <vt:lpstr>Тема Office</vt:lpstr>
      <vt:lpstr>Принципы фМРТ</vt:lpstr>
      <vt:lpstr>Нейровизуализация человека:  Пространственное и временное разрешение</vt:lpstr>
      <vt:lpstr>Нейровизуализация человека:  Пространственное и временное разрешение</vt:lpstr>
      <vt:lpstr>Информация в нескольких пространственных масштабах</vt:lpstr>
      <vt:lpstr>Информация в нескольких пространственных масштабах</vt:lpstr>
      <vt:lpstr>Информация в нескольких пространственных масштабах</vt:lpstr>
      <vt:lpstr>Информация в нескольких пространственных масштабах</vt:lpstr>
      <vt:lpstr>Информация в нескольких пространственных масштабах</vt:lpstr>
      <vt:lpstr>Информация в нескольких пространственных масштабах</vt:lpstr>
      <vt:lpstr>Причины и пределы разрешения</vt:lpstr>
      <vt:lpstr>Пространственное разрешение</vt:lpstr>
      <vt:lpstr>Пример: визуализация коры головного мозга при 7Т.</vt:lpstr>
      <vt:lpstr>Эффективное разрешение при групповом анализе</vt:lpstr>
      <vt:lpstr>Дополнительные вопросы: пространственное выравнивание</vt:lpstr>
      <vt:lpstr>Новые решения</vt:lpstr>
      <vt:lpstr>Гиперактивность:  Классификация, когда нейроны перемешаны случайным образом?</vt:lpstr>
      <vt:lpstr>Гиперактивность:  Классификация, когда нейроны перемешаны случайным образом?</vt:lpstr>
      <vt:lpstr>Временное разрешение</vt:lpstr>
      <vt:lpstr>Нейровизуализация человека: Расширяя границы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368</cp:revision>
  <dcterms:created xsi:type="dcterms:W3CDTF">2021-08-12T17:32:45Z</dcterms:created>
  <dcterms:modified xsi:type="dcterms:W3CDTF">2021-08-18T18:04:12Z</dcterms:modified>
</cp:coreProperties>
</file>