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7B1956-8677-4FD2-B8E8-D8E73A68748D}">
          <p14:sldIdLst>
            <p14:sldId id="256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6F7"/>
    <a:srgbClr val="FFFFFF"/>
    <a:srgbClr val="CFCFCF"/>
    <a:srgbClr val="BCCCEF"/>
    <a:srgbClr val="D6D7FF"/>
    <a:srgbClr val="00D2A9"/>
    <a:srgbClr val="352588"/>
    <a:srgbClr val="000000"/>
    <a:srgbClr val="FC6500"/>
    <a:srgbClr val="E5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Дизайн экспериментов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Время на задачу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F4395-D368-451B-A38B-F2ED2662011D}"/>
              </a:ext>
            </a:extLst>
          </p:cNvPr>
          <p:cNvSpPr txBox="1"/>
          <p:nvPr/>
        </p:nvSpPr>
        <p:spPr>
          <a:xfrm>
            <a:off x="2895600" y="194738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Вы можете только представить, что делают испытуемые, поэтому они должны делать то, что вы хотите, как можно больше времени.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Пример: известное распознавание лиц.</a:t>
            </a:r>
          </a:p>
          <a:p>
            <a:endParaRPr lang="en-US" dirty="0"/>
          </a:p>
          <a:p>
            <a:r>
              <a:rPr lang="ru-RU" dirty="0"/>
              <a:t>• Быстрый, возможно автоматический процесс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9EA8F1-9586-46FC-AA7C-A95C3A44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4200432"/>
            <a:ext cx="8021169" cy="1333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6DAD19-6FB4-497B-BB5D-B534E4F6BE27}"/>
              </a:ext>
            </a:extLst>
          </p:cNvPr>
          <p:cNvSpPr txBox="1"/>
          <p:nvPr/>
        </p:nvSpPr>
        <p:spPr>
          <a:xfrm>
            <a:off x="2895600" y="5571173"/>
            <a:ext cx="63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Экспериментальная (А)               -                          Контрольная (В)</a:t>
            </a:r>
          </a:p>
        </p:txBody>
      </p:sp>
    </p:spTree>
    <p:extLst>
      <p:ext uri="{BB962C8B-B14F-4D97-AF65-F5344CB8AC3E}">
        <p14:creationId xmlns:p14="http://schemas.microsoft.com/office/powerpoint/2010/main" val="388856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Время на задачу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F4395-D368-451B-A38B-F2ED2662011D}"/>
              </a:ext>
            </a:extLst>
          </p:cNvPr>
          <p:cNvSpPr txBox="1"/>
          <p:nvPr/>
        </p:nvSpPr>
        <p:spPr>
          <a:xfrm>
            <a:off x="2895600" y="194738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Вы можете только представить, что делают испытуемые, поэтому они должны делать то, что вы хотите, как можно больше времени.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Пример: известное распознавание лиц.</a:t>
            </a:r>
          </a:p>
          <a:p>
            <a:endParaRPr lang="en-US" dirty="0"/>
          </a:p>
          <a:p>
            <a:r>
              <a:rPr lang="ru-RU" dirty="0"/>
              <a:t>• Быстрый, возможно автоматический процесс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E4EF8B-CE98-47EF-B051-CF6A8D6D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01" y="4114755"/>
            <a:ext cx="9659698" cy="2353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F87AD4-C0AB-41AE-9DDB-EAED1F8C666A}"/>
              </a:ext>
            </a:extLst>
          </p:cNvPr>
          <p:cNvSpPr txBox="1"/>
          <p:nvPr/>
        </p:nvSpPr>
        <p:spPr>
          <a:xfrm>
            <a:off x="5553075" y="6096000"/>
            <a:ext cx="1019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E05BB-84CB-4148-82B0-DBC03E29C4A3}"/>
              </a:ext>
            </a:extLst>
          </p:cNvPr>
          <p:cNvSpPr txBox="1"/>
          <p:nvPr/>
        </p:nvSpPr>
        <p:spPr>
          <a:xfrm>
            <a:off x="1600200" y="4114755"/>
            <a:ext cx="23336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Последовательность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08CDC-4583-44A7-98F2-EECBD48E064B}"/>
              </a:ext>
            </a:extLst>
          </p:cNvPr>
          <p:cNvSpPr txBox="1"/>
          <p:nvPr/>
        </p:nvSpPr>
        <p:spPr>
          <a:xfrm>
            <a:off x="1533525" y="6096000"/>
            <a:ext cx="1628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3 секунды</a:t>
            </a:r>
          </a:p>
        </p:txBody>
      </p:sp>
    </p:spTree>
    <p:extLst>
      <p:ext uri="{BB962C8B-B14F-4D97-AF65-F5344CB8AC3E}">
        <p14:creationId xmlns:p14="http://schemas.microsoft.com/office/powerpoint/2010/main" val="9357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Время на задачу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5AEA39-1FCF-4001-8F8A-29C8675A7E43}"/>
              </a:ext>
            </a:extLst>
          </p:cNvPr>
          <p:cNvSpPr txBox="1"/>
          <p:nvPr/>
        </p:nvSpPr>
        <p:spPr>
          <a:xfrm>
            <a:off x="1143000" y="1482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Просмотр изображения 3 секунды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9D1479-67C2-4075-A0E2-8D0B9D35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72" y="1995217"/>
            <a:ext cx="9897856" cy="3877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D637EF-8992-4D8A-B05B-7CBB902088C4}"/>
              </a:ext>
            </a:extLst>
          </p:cNvPr>
          <p:cNvSpPr txBox="1"/>
          <p:nvPr/>
        </p:nvSpPr>
        <p:spPr>
          <a:xfrm>
            <a:off x="1261372" y="2090956"/>
            <a:ext cx="2781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Распознавание: 250 мс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C9B268-63FF-487B-9A92-D8A4854EE3DA}"/>
              </a:ext>
            </a:extLst>
          </p:cNvPr>
          <p:cNvSpPr txBox="1"/>
          <p:nvPr/>
        </p:nvSpPr>
        <p:spPr>
          <a:xfrm>
            <a:off x="2619375" y="2546502"/>
            <a:ext cx="2305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 чем он был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ED5289-F1B5-4333-8DA7-A5172BDB48E3}"/>
              </a:ext>
            </a:extLst>
          </p:cNvPr>
          <p:cNvSpPr txBox="1"/>
          <p:nvPr/>
        </p:nvSpPr>
        <p:spPr>
          <a:xfrm>
            <a:off x="3067050" y="4152900"/>
            <a:ext cx="2781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Какое крутое кино!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6A7DFC-C830-47B0-ACC0-4F66FE48EA29}"/>
              </a:ext>
            </a:extLst>
          </p:cNvPr>
          <p:cNvSpPr txBox="1"/>
          <p:nvPr/>
        </p:nvSpPr>
        <p:spPr>
          <a:xfrm>
            <a:off x="1371600" y="4617971"/>
            <a:ext cx="5057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Время на процесс, о котором мы заботимся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27054-9CAD-49DA-9B9F-125B2155D06A}"/>
              </a:ext>
            </a:extLst>
          </p:cNvPr>
          <p:cNvSpPr txBox="1"/>
          <p:nvPr/>
        </p:nvSpPr>
        <p:spPr>
          <a:xfrm>
            <a:off x="2371724" y="5169256"/>
            <a:ext cx="6124575" cy="369332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Время на процесс, о котором мы не заботимся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BB206B6-F306-4476-828F-C8182E09A14F}"/>
              </a:ext>
            </a:extLst>
          </p:cNvPr>
          <p:cNvSpPr/>
          <p:nvPr/>
        </p:nvSpPr>
        <p:spPr>
          <a:xfrm>
            <a:off x="8410575" y="2090956"/>
            <a:ext cx="2390774" cy="2896347"/>
          </a:xfrm>
          <a:prstGeom prst="round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A8D1D4-6A52-4AEB-BD72-DEC27AAD4C9F}"/>
              </a:ext>
            </a:extLst>
          </p:cNvPr>
          <p:cNvSpPr txBox="1"/>
          <p:nvPr/>
        </p:nvSpPr>
        <p:spPr>
          <a:xfrm>
            <a:off x="8653462" y="2517828"/>
            <a:ext cx="1905000" cy="2031325"/>
          </a:xfrm>
          <a:prstGeom prst="rect">
            <a:avLst/>
          </a:prstGeom>
          <a:solidFill>
            <a:srgbClr val="DFE6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Стандартный дизайн, связанный с событиями: множество посторонних процессов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7A21D4C-D06F-40C4-AC16-24C34DD5F7F4}"/>
              </a:ext>
            </a:extLst>
          </p:cNvPr>
          <p:cNvSpPr/>
          <p:nvPr/>
        </p:nvSpPr>
        <p:spPr>
          <a:xfrm rot="18062516">
            <a:off x="7207433" y="1935855"/>
            <a:ext cx="1212711" cy="760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75A549A-D387-4980-A950-F3FD208F0BE5}"/>
              </a:ext>
            </a:extLst>
          </p:cNvPr>
          <p:cNvSpPr/>
          <p:nvPr/>
        </p:nvSpPr>
        <p:spPr>
          <a:xfrm rot="17166671">
            <a:off x="7300848" y="1809894"/>
            <a:ext cx="1212711" cy="760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BF39AE-F364-481F-8E87-0291658D438F}"/>
              </a:ext>
            </a:extLst>
          </p:cNvPr>
          <p:cNvSpPr txBox="1"/>
          <p:nvPr/>
        </p:nvSpPr>
        <p:spPr>
          <a:xfrm>
            <a:off x="5848350" y="2104562"/>
            <a:ext cx="20383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Раньше я носил</a:t>
            </a:r>
            <a:r>
              <a:rPr lang="en-US" dirty="0"/>
              <a:t> </a:t>
            </a:r>
            <a:r>
              <a:rPr lang="ru-RU" dirty="0"/>
              <a:t>костюм Бэтмена</a:t>
            </a:r>
            <a:r>
              <a:rPr lang="en-US" dirty="0"/>
              <a:t>...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EACC85E-5083-4955-9FF8-AD6D61C2B76B}"/>
              </a:ext>
            </a:extLst>
          </p:cNvPr>
          <p:cNvSpPr/>
          <p:nvPr/>
        </p:nvSpPr>
        <p:spPr>
          <a:xfrm>
            <a:off x="7410449" y="4617971"/>
            <a:ext cx="8239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D144C26-5323-4401-B40B-7AFBAFB0E9C7}"/>
              </a:ext>
            </a:extLst>
          </p:cNvPr>
          <p:cNvSpPr/>
          <p:nvPr/>
        </p:nvSpPr>
        <p:spPr>
          <a:xfrm rot="2573642">
            <a:off x="7736931" y="4753730"/>
            <a:ext cx="823913" cy="99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AC8CDA0-9674-4BB5-B2D4-C8BD3494A588}"/>
              </a:ext>
            </a:extLst>
          </p:cNvPr>
          <p:cNvSpPr/>
          <p:nvPr/>
        </p:nvSpPr>
        <p:spPr>
          <a:xfrm rot="2916984">
            <a:off x="7805788" y="4726517"/>
            <a:ext cx="700534" cy="12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FA8B2E1-CB37-4247-B7FA-F867D53F6E93}"/>
              </a:ext>
            </a:extLst>
          </p:cNvPr>
          <p:cNvSpPr/>
          <p:nvPr/>
        </p:nvSpPr>
        <p:spPr>
          <a:xfrm rot="3297808">
            <a:off x="7761712" y="4627231"/>
            <a:ext cx="700534" cy="12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B3DABD7-D7D8-4C7A-8154-A564AF8EEB86}"/>
              </a:ext>
            </a:extLst>
          </p:cNvPr>
          <p:cNvSpPr/>
          <p:nvPr/>
        </p:nvSpPr>
        <p:spPr>
          <a:xfrm rot="3945262">
            <a:off x="7805787" y="4627653"/>
            <a:ext cx="700534" cy="12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82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Психологические соображения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6EC95-AAF3-4A0A-9E89-AF15BD68207C}"/>
              </a:ext>
            </a:extLst>
          </p:cNvPr>
          <p:cNvSpPr txBox="1"/>
          <p:nvPr/>
        </p:nvSpPr>
        <p:spPr>
          <a:xfrm>
            <a:off x="1905000" y="2305050"/>
            <a:ext cx="58737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• Побуждает ли испытуемого думать так, как вы хотите?</a:t>
            </a:r>
          </a:p>
          <a:p>
            <a:pPr lvl="1"/>
            <a:r>
              <a:rPr lang="ru-RU" dirty="0"/>
              <a:t>- Предсказуемость стимулов</a:t>
            </a:r>
          </a:p>
          <a:p>
            <a:pPr lvl="1"/>
            <a:r>
              <a:rPr lang="ru-RU" dirty="0"/>
              <a:t>- Время на задачу</a:t>
            </a:r>
          </a:p>
          <a:p>
            <a:pPr lvl="1"/>
            <a:r>
              <a:rPr lang="ru-RU" b="1" dirty="0"/>
              <a:t>- Стратегия участника</a:t>
            </a:r>
          </a:p>
          <a:p>
            <a:pPr lvl="1"/>
            <a:r>
              <a:rPr lang="ru-RU" dirty="0"/>
              <a:t>- Временная точность психологических манипуляций</a:t>
            </a:r>
          </a:p>
          <a:p>
            <a:pPr lvl="1"/>
            <a:r>
              <a:rPr lang="ru-RU" dirty="0"/>
              <a:t>- Непреднамеренная психологическая 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277735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Стратегия участника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E6531-7B32-459F-BA1A-C27ACDADB339}"/>
              </a:ext>
            </a:extLst>
          </p:cNvPr>
          <p:cNvSpPr txBox="1"/>
          <p:nvPr/>
        </p:nvSpPr>
        <p:spPr>
          <a:xfrm>
            <a:off x="971549" y="1500485"/>
            <a:ext cx="8620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Другой </a:t>
            </a:r>
            <a:r>
              <a:rPr lang="ru-RU" dirty="0" err="1"/>
              <a:t>стим</a:t>
            </a:r>
            <a:r>
              <a:rPr lang="ru-RU" dirty="0"/>
              <a:t>. конфигурации позволяют использовать разные стратегии</a:t>
            </a:r>
          </a:p>
          <a:p>
            <a:r>
              <a:rPr lang="ru-RU" dirty="0"/>
              <a:t>• Пример: задача </a:t>
            </a:r>
            <a:r>
              <a:rPr lang="ru-RU" dirty="0" err="1"/>
              <a:t>Stroop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4DFF2-2452-4531-89DF-A37DD697B074}"/>
              </a:ext>
            </a:extLst>
          </p:cNvPr>
          <p:cNvSpPr txBox="1"/>
          <p:nvPr/>
        </p:nvSpPr>
        <p:spPr>
          <a:xfrm>
            <a:off x="1095373" y="5637937"/>
            <a:ext cx="8372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Если совместимые стимулы предсказуемы, то задача другая:</a:t>
            </a:r>
          </a:p>
          <a:p>
            <a:r>
              <a:rPr lang="ru-RU" dirty="0"/>
              <a:t>• Предсказуемые совместимые стимулы побуждают ЧТЕНИЕ</a:t>
            </a:r>
          </a:p>
          <a:p>
            <a:r>
              <a:rPr lang="ru-RU" dirty="0"/>
              <a:t>• Непредсказуемые совместимые стимулы вызывают НАЗВАНИЕ ЦВЕТА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3A21B-0DB8-4764-A71F-1F7F0E56249F}"/>
              </a:ext>
            </a:extLst>
          </p:cNvPr>
          <p:cNvSpPr txBox="1"/>
          <p:nvPr/>
        </p:nvSpPr>
        <p:spPr>
          <a:xfrm>
            <a:off x="1095373" y="2385457"/>
            <a:ext cx="9182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Участие аудитории: как можно быстрее назовите ЦВЕТ, которым будет напечатано слово!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3423F-D639-4523-B727-059B7E656B85}"/>
              </a:ext>
            </a:extLst>
          </p:cNvPr>
          <p:cNvSpPr txBox="1"/>
          <p:nvPr/>
        </p:nvSpPr>
        <p:spPr>
          <a:xfrm>
            <a:off x="1733550" y="2757884"/>
            <a:ext cx="661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синий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желтый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синий</a:t>
            </a:r>
            <a:r>
              <a:rPr lang="ru-RU" dirty="0"/>
              <a:t> </a:t>
            </a:r>
            <a:r>
              <a:rPr lang="ru-RU" dirty="0">
                <a:solidFill>
                  <a:schemeClr val="accent4"/>
                </a:solidFill>
              </a:rPr>
              <a:t>желтый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красный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ABDDB-CEB9-4288-B2B8-F8EE24651B07}"/>
              </a:ext>
            </a:extLst>
          </p:cNvPr>
          <p:cNvSpPr txBox="1"/>
          <p:nvPr/>
        </p:nvSpPr>
        <p:spPr>
          <a:xfrm>
            <a:off x="1095373" y="31250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Хорошо, теперь сделай это снова!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CA1D5-9610-427D-84B8-6761F9F4F775}"/>
              </a:ext>
            </a:extLst>
          </p:cNvPr>
          <p:cNvSpPr txBox="1"/>
          <p:nvPr/>
        </p:nvSpPr>
        <p:spPr>
          <a:xfrm>
            <a:off x="1733550" y="3438525"/>
            <a:ext cx="77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4"/>
                </a:solidFill>
              </a:rPr>
              <a:t>красный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синий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красный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синий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красный</a:t>
            </a:r>
            <a:r>
              <a:rPr lang="ru-RU" dirty="0"/>
              <a:t> </a:t>
            </a:r>
            <a:r>
              <a:rPr lang="ru-RU" dirty="0">
                <a:solidFill>
                  <a:schemeClr val="accent4"/>
                </a:solidFill>
              </a:rPr>
              <a:t>зеленый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синий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желтый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желтый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2CF15-D508-4C25-9588-D972278F0B50}"/>
              </a:ext>
            </a:extLst>
          </p:cNvPr>
          <p:cNvSpPr txBox="1"/>
          <p:nvPr/>
        </p:nvSpPr>
        <p:spPr>
          <a:xfrm>
            <a:off x="1733550" y="4124146"/>
            <a:ext cx="684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Совместимые:</a:t>
            </a:r>
          </a:p>
          <a:p>
            <a:r>
              <a:rPr lang="ru-RU" dirty="0"/>
              <a:t>Несовместимые:</a:t>
            </a:r>
          </a:p>
          <a:p>
            <a:r>
              <a:rPr lang="ru-RU" dirty="0"/>
              <a:t>Когнитивный контроль [Несовместимо - Совместимо]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CA346-7393-44CF-B991-94EE15BBBDD3}"/>
              </a:ext>
            </a:extLst>
          </p:cNvPr>
          <p:cNvSpPr txBox="1"/>
          <p:nvPr/>
        </p:nvSpPr>
        <p:spPr>
          <a:xfrm>
            <a:off x="3267075" y="4119166"/>
            <a:ext cx="337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синий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желтый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40BE7-0741-4057-ACFB-FD04F9B92B3D}"/>
              </a:ext>
            </a:extLst>
          </p:cNvPr>
          <p:cNvSpPr txBox="1"/>
          <p:nvPr/>
        </p:nvSpPr>
        <p:spPr>
          <a:xfrm>
            <a:off x="3476625" y="4395996"/>
            <a:ext cx="371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4"/>
                </a:solidFill>
              </a:rPr>
              <a:t>красный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синий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красный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красный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6DB1697-904E-46ED-8C5A-419AEA4F3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847" y="2737277"/>
            <a:ext cx="2886478" cy="33913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7F196F-FB0A-4FB3-BDD3-CB6187F2DD92}"/>
              </a:ext>
            </a:extLst>
          </p:cNvPr>
          <p:cNvSpPr txBox="1"/>
          <p:nvPr/>
        </p:nvSpPr>
        <p:spPr>
          <a:xfrm>
            <a:off x="9500987" y="2929748"/>
            <a:ext cx="2329063" cy="1200329"/>
          </a:xfrm>
          <a:prstGeom prst="rect">
            <a:avLst/>
          </a:prstGeom>
          <a:solidFill>
            <a:srgbClr val="DFE6F7"/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ru-RU" u="sng" dirty="0"/>
              <a:t>Блочная конструкция:</a:t>
            </a:r>
          </a:p>
          <a:p>
            <a:pPr algn="ctr"/>
            <a:r>
              <a:rPr lang="ru-RU" dirty="0"/>
              <a:t>Активация по неправильным причинам!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FEAEE81-5303-495E-B078-2BE147C7074C}"/>
              </a:ext>
            </a:extLst>
          </p:cNvPr>
          <p:cNvSpPr/>
          <p:nvPr/>
        </p:nvSpPr>
        <p:spPr>
          <a:xfrm rot="2603534">
            <a:off x="8738988" y="5623278"/>
            <a:ext cx="943178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DCB797E-A207-49AD-9348-B2D1164DB5E0}"/>
              </a:ext>
            </a:extLst>
          </p:cNvPr>
          <p:cNvSpPr/>
          <p:nvPr/>
        </p:nvSpPr>
        <p:spPr>
          <a:xfrm>
            <a:off x="9500987" y="4119166"/>
            <a:ext cx="2329063" cy="1542709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EC1CF4A-26AE-47BC-85CF-D8A3CF8CDEC1}"/>
              </a:ext>
            </a:extLst>
          </p:cNvPr>
          <p:cNvSpPr/>
          <p:nvPr/>
        </p:nvSpPr>
        <p:spPr>
          <a:xfrm>
            <a:off x="9963150" y="5438775"/>
            <a:ext cx="419100" cy="3429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98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Психологические соображения</a:t>
            </a:r>
            <a:endParaRPr lang="ru-RU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1E3DB-F14C-4324-849E-6E5B725592ED}"/>
              </a:ext>
            </a:extLst>
          </p:cNvPr>
          <p:cNvSpPr txBox="1"/>
          <p:nvPr/>
        </p:nvSpPr>
        <p:spPr>
          <a:xfrm>
            <a:off x="1905000" y="2305050"/>
            <a:ext cx="6009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• Побуждает ли испытуемого думать так, как вы хотите?</a:t>
            </a:r>
          </a:p>
          <a:p>
            <a:pPr lvl="1"/>
            <a:r>
              <a:rPr lang="ru-RU" dirty="0"/>
              <a:t>- Предсказуемость стимулов</a:t>
            </a:r>
          </a:p>
          <a:p>
            <a:pPr lvl="1"/>
            <a:r>
              <a:rPr lang="ru-RU" dirty="0"/>
              <a:t>- Время на задачу</a:t>
            </a:r>
          </a:p>
          <a:p>
            <a:pPr lvl="1"/>
            <a:r>
              <a:rPr lang="ru-RU" dirty="0"/>
              <a:t>- Стратегия участника</a:t>
            </a:r>
          </a:p>
          <a:p>
            <a:pPr lvl="1"/>
            <a:r>
              <a:rPr lang="ru-RU" b="1" dirty="0"/>
              <a:t>- Временная точность психологических манипуляций</a:t>
            </a:r>
          </a:p>
          <a:p>
            <a:pPr lvl="1"/>
            <a:r>
              <a:rPr lang="ru-RU" dirty="0"/>
              <a:t>- Непреднамеренная психологическая 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13207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Точность психологической манипуляции</a:t>
            </a:r>
            <a:endParaRPr lang="ru-RU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3F89C-3A2B-4C95-A245-BB990E60CC3B}"/>
              </a:ext>
            </a:extLst>
          </p:cNvPr>
          <p:cNvSpPr txBox="1"/>
          <p:nvPr/>
        </p:nvSpPr>
        <p:spPr>
          <a:xfrm>
            <a:off x="1447800" y="1562100"/>
            <a:ext cx="925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Принцип: то, что вы ожидаете от предметов, должно соответствовать их способностям.</a:t>
            </a:r>
          </a:p>
          <a:p>
            <a:endParaRPr lang="ru-RU" dirty="0"/>
          </a:p>
          <a:p>
            <a:r>
              <a:rPr lang="ru-RU" dirty="0"/>
              <a:t>• Пример: вспомните печальные и счастливые воспоминания.</a:t>
            </a:r>
          </a:p>
          <a:p>
            <a:endParaRPr lang="ru-RU" dirty="0"/>
          </a:p>
          <a:p>
            <a:r>
              <a:rPr lang="ru-RU" dirty="0"/>
              <a:t>• Типичная конструкция блока фМРТ не работает: испытуемые не могут переключаться между эмоциями.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A3B22-53F0-4EBA-9F44-0B45830437A1}"/>
              </a:ext>
            </a:extLst>
          </p:cNvPr>
          <p:cNvSpPr txBox="1"/>
          <p:nvPr/>
        </p:nvSpPr>
        <p:spPr>
          <a:xfrm>
            <a:off x="3181350" y="3343432"/>
            <a:ext cx="58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Статистически неоптимальная, но психологически возможная альтернатива: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1B7B89-1C0F-4D5D-8190-F79027B3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02" y="5138705"/>
            <a:ext cx="10364646" cy="466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39737-2F7C-4AFF-B37A-B72B2DD97EBB}"/>
              </a:ext>
            </a:extLst>
          </p:cNvPr>
          <p:cNvSpPr txBox="1"/>
          <p:nvPr/>
        </p:nvSpPr>
        <p:spPr>
          <a:xfrm>
            <a:off x="1257299" y="4824023"/>
            <a:ext cx="26289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Базовый уровень фиксации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A9D17-C623-46A1-A32F-C93F412488AD}"/>
              </a:ext>
            </a:extLst>
          </p:cNvPr>
          <p:cNvSpPr txBox="1"/>
          <p:nvPr/>
        </p:nvSpPr>
        <p:spPr>
          <a:xfrm>
            <a:off x="3886200" y="4396218"/>
            <a:ext cx="18473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30A62-7C2C-4D2C-9505-4D65A9B32585}"/>
              </a:ext>
            </a:extLst>
          </p:cNvPr>
          <p:cNvSpPr txBox="1"/>
          <p:nvPr/>
        </p:nvSpPr>
        <p:spPr>
          <a:xfrm>
            <a:off x="2143125" y="4398884"/>
            <a:ext cx="11620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/>
              <a:t>Индукция эмоций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9F893A9-7D6D-486F-9CC6-E982A0FDE9BA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3305175" y="4521995"/>
            <a:ext cx="581025" cy="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02010-DF6B-42BA-8739-5ABCCBB1527E}"/>
              </a:ext>
            </a:extLst>
          </p:cNvPr>
          <p:cNvSpPr txBox="1"/>
          <p:nvPr/>
        </p:nvSpPr>
        <p:spPr>
          <a:xfrm>
            <a:off x="4070932" y="4114800"/>
            <a:ext cx="27833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Эмоциональное состояние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7CB8F-4E05-499D-9F5F-CDE017C62E01}"/>
              </a:ext>
            </a:extLst>
          </p:cNvPr>
          <p:cNvSpPr txBox="1"/>
          <p:nvPr/>
        </p:nvSpPr>
        <p:spPr>
          <a:xfrm>
            <a:off x="6873296" y="4385823"/>
            <a:ext cx="18473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113E0C-DC12-4901-9760-3CE417C3D1A0}"/>
              </a:ext>
            </a:extLst>
          </p:cNvPr>
          <p:cNvSpPr txBox="1"/>
          <p:nvPr/>
        </p:nvSpPr>
        <p:spPr>
          <a:xfrm>
            <a:off x="7577139" y="4114800"/>
            <a:ext cx="190976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000" dirty="0"/>
              <a:t>«Восстановительная» индукция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26AAA53-D33E-4A2F-A583-1D932AECB8CD}"/>
              </a:ext>
            </a:extLst>
          </p:cNvPr>
          <p:cNvCxnSpPr/>
          <p:nvPr/>
        </p:nvCxnSpPr>
        <p:spPr>
          <a:xfrm flipH="1">
            <a:off x="7153275" y="4361021"/>
            <a:ext cx="352425" cy="16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5E251D-986C-4373-A756-50B4BFF0453C}"/>
              </a:ext>
            </a:extLst>
          </p:cNvPr>
          <p:cNvSpPr txBox="1"/>
          <p:nvPr/>
        </p:nvSpPr>
        <p:spPr>
          <a:xfrm>
            <a:off x="7058027" y="4795181"/>
            <a:ext cx="26289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Базовый уровень фиксации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D333F-E228-4AE6-A2FE-072AF4557F84}"/>
              </a:ext>
            </a:extLst>
          </p:cNvPr>
          <p:cNvSpPr txBox="1"/>
          <p:nvPr/>
        </p:nvSpPr>
        <p:spPr>
          <a:xfrm>
            <a:off x="1372979" y="5889383"/>
            <a:ext cx="502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• Также работает для дизайна инфузии лекарств.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3B2DB3-1CD7-4378-8C51-881E5EC7CE51}"/>
              </a:ext>
            </a:extLst>
          </p:cNvPr>
          <p:cNvSpPr txBox="1"/>
          <p:nvPr/>
        </p:nvSpPr>
        <p:spPr>
          <a:xfrm>
            <a:off x="10883044" y="6432233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1" u="none" strike="noStrike" baseline="0" dirty="0"/>
              <a:t>Wager et al. 2009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18670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Психологические соображения</a:t>
            </a:r>
            <a:endParaRPr lang="ru-RU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1E3DB-F14C-4324-849E-6E5B725592ED}"/>
              </a:ext>
            </a:extLst>
          </p:cNvPr>
          <p:cNvSpPr txBox="1"/>
          <p:nvPr/>
        </p:nvSpPr>
        <p:spPr>
          <a:xfrm>
            <a:off x="1905000" y="2305050"/>
            <a:ext cx="6009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• Побуждает ли испытуемого думать так, как вы хотите?</a:t>
            </a:r>
          </a:p>
          <a:p>
            <a:pPr lvl="1"/>
            <a:r>
              <a:rPr lang="ru-RU" dirty="0"/>
              <a:t>- Предсказуемость стимулов</a:t>
            </a:r>
          </a:p>
          <a:p>
            <a:pPr lvl="1"/>
            <a:r>
              <a:rPr lang="ru-RU" dirty="0"/>
              <a:t>- Время на задачу</a:t>
            </a:r>
          </a:p>
          <a:p>
            <a:pPr lvl="1"/>
            <a:r>
              <a:rPr lang="ru-RU" dirty="0"/>
              <a:t>- Стратегия участника</a:t>
            </a:r>
          </a:p>
          <a:p>
            <a:pPr lvl="1"/>
            <a:r>
              <a:rPr lang="ru-RU" dirty="0"/>
              <a:t>- Временная точность психологических манипуляций</a:t>
            </a:r>
          </a:p>
          <a:p>
            <a:pPr lvl="1"/>
            <a:r>
              <a:rPr lang="ru-RU" b="1" dirty="0"/>
              <a:t>- Непреднамеренная психологическая 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54507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Непреднамеренная психологическая активность</a:t>
            </a:r>
            <a:endParaRPr lang="ru-RU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78E32-8E7D-48D3-B0C8-8087606366B7}"/>
              </a:ext>
            </a:extLst>
          </p:cNvPr>
          <p:cNvSpPr txBox="1"/>
          <p:nvPr/>
        </p:nvSpPr>
        <p:spPr>
          <a:xfrm>
            <a:off x="469092" y="1733673"/>
            <a:ext cx="8072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• Принцип: визуализация может фиксировать все виды психических процессов.</a:t>
            </a:r>
          </a:p>
          <a:p>
            <a:r>
              <a:rPr lang="ru-RU" dirty="0"/>
              <a:t>• Включая спонтанную активность между испытаниями</a:t>
            </a:r>
          </a:p>
          <a:p>
            <a:r>
              <a:rPr lang="ru-RU" dirty="0"/>
              <a:t>• В отличие от времени реакции и других традиционных мер</a:t>
            </a:r>
          </a:p>
          <a:p>
            <a:r>
              <a:rPr lang="ru-RU" dirty="0"/>
              <a:t>• Пример: пространственное смещение внимания.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EF5A8-CBE5-4324-967E-069813D5DCBC}"/>
              </a:ext>
            </a:extLst>
          </p:cNvPr>
          <p:cNvSpPr txBox="1"/>
          <p:nvPr/>
        </p:nvSpPr>
        <p:spPr>
          <a:xfrm>
            <a:off x="1166812" y="4238536"/>
            <a:ext cx="9424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Сравните: переключение или остановка</a:t>
            </a:r>
          </a:p>
          <a:p>
            <a:r>
              <a:rPr lang="ru-RU" dirty="0"/>
              <a:t>• Последовательность: </a:t>
            </a:r>
          </a:p>
          <a:p>
            <a:r>
              <a:rPr lang="ru-RU" dirty="0"/>
              <a:t>Жди  -  Жди  -   Включи - Жди  -  Жди     - Включи  - Жди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C48297F-D0FB-4BA0-9B95-A97A83A4CB5C}"/>
              </a:ext>
            </a:extLst>
          </p:cNvPr>
          <p:cNvSpPr/>
          <p:nvPr/>
        </p:nvSpPr>
        <p:spPr>
          <a:xfrm>
            <a:off x="4314825" y="3562350"/>
            <a:ext cx="381000" cy="39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2EB10A2-FF44-48E5-87AE-AD66088A46BF}"/>
              </a:ext>
            </a:extLst>
          </p:cNvPr>
          <p:cNvSpPr/>
          <p:nvPr/>
        </p:nvSpPr>
        <p:spPr>
          <a:xfrm>
            <a:off x="5498305" y="3580958"/>
            <a:ext cx="381000" cy="39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F1A13-185F-4241-AB6F-E20B0C34B3E0}"/>
              </a:ext>
            </a:extLst>
          </p:cNvPr>
          <p:cNvSpPr txBox="1"/>
          <p:nvPr/>
        </p:nvSpPr>
        <p:spPr>
          <a:xfrm>
            <a:off x="4931583" y="3580958"/>
            <a:ext cx="381000" cy="37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+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89FD86-B834-42C1-9DA4-DEF596A95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75" y="3153036"/>
            <a:ext cx="2648320" cy="16385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4DFF5E-6711-49F0-93FE-CF3F6DDF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5118227"/>
            <a:ext cx="5306165" cy="34294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7FFEF0C-F7B2-4BA3-8F45-EE0D25C2C29C}"/>
              </a:ext>
            </a:extLst>
          </p:cNvPr>
          <p:cNvSpPr/>
          <p:nvPr/>
        </p:nvSpPr>
        <p:spPr>
          <a:xfrm>
            <a:off x="4695825" y="5081717"/>
            <a:ext cx="235758" cy="17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C3C75DF-1880-4F86-979C-DBB19874EEBA}"/>
              </a:ext>
            </a:extLst>
          </p:cNvPr>
          <p:cNvSpPr/>
          <p:nvPr/>
        </p:nvSpPr>
        <p:spPr>
          <a:xfrm>
            <a:off x="3931272" y="5091242"/>
            <a:ext cx="235758" cy="17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E692B2-6C6A-4273-BC46-C1ACC52A01C9}"/>
              </a:ext>
            </a:extLst>
          </p:cNvPr>
          <p:cNvSpPr/>
          <p:nvPr/>
        </p:nvSpPr>
        <p:spPr>
          <a:xfrm>
            <a:off x="1931008" y="5073928"/>
            <a:ext cx="235758" cy="17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B3E5772-4F00-492E-97E4-64A75204257A}"/>
              </a:ext>
            </a:extLst>
          </p:cNvPr>
          <p:cNvSpPr/>
          <p:nvPr/>
        </p:nvSpPr>
        <p:spPr>
          <a:xfrm>
            <a:off x="1154563" y="5081717"/>
            <a:ext cx="235758" cy="17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FE9F4-2DD2-4613-991C-0030E66F894D}"/>
              </a:ext>
            </a:extLst>
          </p:cNvPr>
          <p:cNvSpPr txBox="1"/>
          <p:nvPr/>
        </p:nvSpPr>
        <p:spPr>
          <a:xfrm>
            <a:off x="6662609" y="3307831"/>
            <a:ext cx="2197851" cy="1200329"/>
          </a:xfrm>
          <a:prstGeom prst="rect">
            <a:avLst/>
          </a:prstGeom>
          <a:solidFill>
            <a:srgbClr val="DFE6F7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Ваш анализ основан на этой последовательности</a:t>
            </a:r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85F17-7FBC-4623-8CC2-113398C80743}"/>
              </a:ext>
            </a:extLst>
          </p:cNvPr>
          <p:cNvSpPr txBox="1"/>
          <p:nvPr/>
        </p:nvSpPr>
        <p:spPr>
          <a:xfrm>
            <a:off x="1166812" y="5536592"/>
            <a:ext cx="858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 испытуемые спонтанно переключают внимание на закономерность/ повторение!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8293CF-2C25-4F74-813B-80AFC3F200E8}"/>
              </a:ext>
            </a:extLst>
          </p:cNvPr>
          <p:cNvSpPr txBox="1"/>
          <p:nvPr/>
        </p:nvSpPr>
        <p:spPr>
          <a:xfrm>
            <a:off x="1166812" y="5905924"/>
            <a:ext cx="397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Вероятно верная последовательность: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197832D-7D65-4449-8726-D0F82F63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13" y="5883602"/>
            <a:ext cx="5287113" cy="4572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E3F315-18B8-4AB2-A4CB-28CC6EEB6B24}"/>
              </a:ext>
            </a:extLst>
          </p:cNvPr>
          <p:cNvSpPr txBox="1"/>
          <p:nvPr/>
        </p:nvSpPr>
        <p:spPr>
          <a:xfrm>
            <a:off x="400051" y="6399766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Неправильное моделирование реакции в тех самых областях мозга, которые представляют наибольший интерес!</a:t>
            </a:r>
          </a:p>
        </p:txBody>
      </p:sp>
    </p:spTree>
    <p:extLst>
      <p:ext uri="{BB962C8B-B14F-4D97-AF65-F5344CB8AC3E}">
        <p14:creationId xmlns:p14="http://schemas.microsoft.com/office/powerpoint/2010/main" val="191138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Психологические соображения</a:t>
            </a:r>
            <a:endParaRPr lang="ru-RU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1E3DB-F14C-4324-849E-6E5B725592ED}"/>
              </a:ext>
            </a:extLst>
          </p:cNvPr>
          <p:cNvSpPr txBox="1"/>
          <p:nvPr/>
        </p:nvSpPr>
        <p:spPr>
          <a:xfrm>
            <a:off x="1905000" y="2305050"/>
            <a:ext cx="6009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• Побуждает ли испытуемого думать так, как вы хотите?</a:t>
            </a:r>
          </a:p>
          <a:p>
            <a:pPr lvl="1"/>
            <a:r>
              <a:rPr lang="ru-RU" dirty="0"/>
              <a:t>- Предсказуемость стимулов</a:t>
            </a:r>
          </a:p>
          <a:p>
            <a:pPr lvl="1"/>
            <a:r>
              <a:rPr lang="ru-RU" dirty="0"/>
              <a:t>- Время на задачу</a:t>
            </a:r>
          </a:p>
          <a:p>
            <a:pPr lvl="1"/>
            <a:r>
              <a:rPr lang="ru-RU" dirty="0"/>
              <a:t>- Стратегия участника</a:t>
            </a:r>
          </a:p>
          <a:p>
            <a:pPr lvl="1"/>
            <a:r>
              <a:rPr lang="ru-RU" dirty="0"/>
              <a:t>- Временная точность психологических манипуляций</a:t>
            </a:r>
          </a:p>
          <a:p>
            <a:pPr lvl="1"/>
            <a:r>
              <a:rPr lang="ru-RU" b="1" dirty="0"/>
              <a:t>- Непреднамеренная психологическая активность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508B8-EC95-419F-A563-6F95DF51FBF8}"/>
              </a:ext>
            </a:extLst>
          </p:cNvPr>
          <p:cNvSpPr txBox="1"/>
          <p:nvPr/>
        </p:nvSpPr>
        <p:spPr>
          <a:xfrm>
            <a:off x="5448300" y="5129788"/>
            <a:ext cx="563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• Никаких фиксированных правил, но есть принципы.</a:t>
            </a:r>
          </a:p>
          <a:p>
            <a:r>
              <a:rPr lang="ru-RU" b="1" dirty="0"/>
              <a:t>• Вы должны понимать область своей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43245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С высоты птичьего полета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829CE-7B5C-4602-B00D-E82665485506}"/>
              </a:ext>
            </a:extLst>
          </p:cNvPr>
          <p:cNvSpPr txBox="1"/>
          <p:nvPr/>
        </p:nvSpPr>
        <p:spPr>
          <a:xfrm>
            <a:off x="1419225" y="1609725"/>
            <a:ext cx="6677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Цель</a:t>
            </a:r>
          </a:p>
          <a:p>
            <a:pPr lvl="1"/>
            <a:r>
              <a:rPr lang="ru-RU" dirty="0"/>
              <a:t>- Побуждайте человека к совершению или переживанию психологических состояний, которые вы изучаете.</a:t>
            </a:r>
          </a:p>
          <a:p>
            <a:pPr lvl="1"/>
            <a:r>
              <a:rPr lang="ru-RU" dirty="0"/>
              <a:t>- Эффективно обнаруживать сигналы мозга, связанные с этими психологическими состояниями</a:t>
            </a:r>
          </a:p>
          <a:p>
            <a:endParaRPr lang="ru-RU" dirty="0"/>
          </a:p>
          <a:p>
            <a:r>
              <a:rPr lang="ru-RU" dirty="0"/>
              <a:t>• Метод проектирования</a:t>
            </a:r>
          </a:p>
          <a:p>
            <a:pPr lvl="1"/>
            <a:r>
              <a:rPr lang="ru-RU" dirty="0"/>
              <a:t>- Вы контролируете, что и когда подавать</a:t>
            </a:r>
          </a:p>
          <a:p>
            <a:pPr lvl="1"/>
            <a:r>
              <a:rPr lang="ru-RU" dirty="0"/>
              <a:t>- Два типа соображений: психологические и статистические.</a:t>
            </a:r>
          </a:p>
        </p:txBody>
      </p:sp>
    </p:spTree>
    <p:extLst>
      <p:ext uri="{BB962C8B-B14F-4D97-AF65-F5344CB8AC3E}">
        <p14:creationId xmlns:p14="http://schemas.microsoft.com/office/powerpoint/2010/main" val="340484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Типы дизайнов: Заблокированные и событийные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348DB3-D533-4F1D-BF28-F77E9859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42" y="1261844"/>
            <a:ext cx="9431066" cy="4706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2829CE-7B5C-4602-B00D-E82665485506}"/>
              </a:ext>
            </a:extLst>
          </p:cNvPr>
          <p:cNvSpPr txBox="1"/>
          <p:nvPr/>
        </p:nvSpPr>
        <p:spPr>
          <a:xfrm>
            <a:off x="1961492" y="1278631"/>
            <a:ext cx="66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Блочная конструкция: сгруппированы похожие события.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39BD445-5F78-4A93-BD8E-CE33DFC042FC}"/>
              </a:ext>
            </a:extLst>
          </p:cNvPr>
          <p:cNvSpPr/>
          <p:nvPr/>
        </p:nvSpPr>
        <p:spPr>
          <a:xfrm>
            <a:off x="1961492" y="3876675"/>
            <a:ext cx="7239658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BBB76-42FE-4FEB-908B-4CDDE9318738}"/>
              </a:ext>
            </a:extLst>
          </p:cNvPr>
          <p:cNvSpPr txBox="1"/>
          <p:nvPr/>
        </p:nvSpPr>
        <p:spPr>
          <a:xfrm>
            <a:off x="1961492" y="3876675"/>
            <a:ext cx="62103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• Дизайн, связанный с событиями: события смешанные.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25259-6371-406A-9AFC-9300B7F40449}"/>
              </a:ext>
            </a:extLst>
          </p:cNvPr>
          <p:cNvSpPr txBox="1"/>
          <p:nvPr/>
        </p:nvSpPr>
        <p:spPr>
          <a:xfrm>
            <a:off x="1961492" y="6081357"/>
            <a:ext cx="881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Практическое правило: конструкции блоков с двумя условиями с блоками по 16-20 секунд максимизируют мощность (подробнее об этом позже)</a:t>
            </a:r>
          </a:p>
        </p:txBody>
      </p:sp>
    </p:spTree>
    <p:extLst>
      <p:ext uri="{BB962C8B-B14F-4D97-AF65-F5344CB8AC3E}">
        <p14:creationId xmlns:p14="http://schemas.microsoft.com/office/powerpoint/2010/main" val="93058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Типы конструкций: Смешанный блок / ER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EB110D-8A07-40BD-8126-4B4B1334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795400"/>
            <a:ext cx="8526065" cy="885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F9ED90-8BFD-4E8E-BD32-0E7E116C70E2}"/>
              </a:ext>
            </a:extLst>
          </p:cNvPr>
          <p:cNvSpPr txBox="1"/>
          <p:nvPr/>
        </p:nvSpPr>
        <p:spPr>
          <a:xfrm>
            <a:off x="3352800" y="39919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Фазовые эффекты при просмотре известных лиц</a:t>
            </a:r>
          </a:p>
        </p:txBody>
      </p:sp>
    </p:spTree>
    <p:extLst>
      <p:ext uri="{BB962C8B-B14F-4D97-AF65-F5344CB8AC3E}">
        <p14:creationId xmlns:p14="http://schemas.microsoft.com/office/powerpoint/2010/main" val="355593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С высоты птичьего полета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829CE-7B5C-4602-B00D-E82665485506}"/>
              </a:ext>
            </a:extLst>
          </p:cNvPr>
          <p:cNvSpPr txBox="1"/>
          <p:nvPr/>
        </p:nvSpPr>
        <p:spPr>
          <a:xfrm>
            <a:off x="1419225" y="1609725"/>
            <a:ext cx="6677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Цель</a:t>
            </a:r>
          </a:p>
          <a:p>
            <a:pPr lvl="1"/>
            <a:r>
              <a:rPr lang="ru-RU" b="1" dirty="0"/>
              <a:t>- Побуждайте человека к совершению или переживанию психологических состояний, которые вы изучаете.</a:t>
            </a:r>
          </a:p>
          <a:p>
            <a:pPr lvl="1"/>
            <a:r>
              <a:rPr lang="ru-RU" dirty="0"/>
              <a:t>- Эффективно обнаруживать сигналы мозга, связанные с этими психологическими состояниями</a:t>
            </a:r>
          </a:p>
          <a:p>
            <a:endParaRPr lang="ru-RU" dirty="0"/>
          </a:p>
          <a:p>
            <a:r>
              <a:rPr lang="ru-RU" dirty="0"/>
              <a:t>• Метод проектирования</a:t>
            </a:r>
          </a:p>
          <a:p>
            <a:pPr lvl="1"/>
            <a:r>
              <a:rPr lang="ru-RU" dirty="0"/>
              <a:t>- Вы контролируете, что и когда подавать</a:t>
            </a:r>
          </a:p>
          <a:p>
            <a:pPr lvl="1"/>
            <a:r>
              <a:rPr lang="ru-RU" dirty="0"/>
              <a:t>- Два типа соображений: </a:t>
            </a:r>
            <a:r>
              <a:rPr lang="ru-RU" b="1" dirty="0"/>
              <a:t>психологические </a:t>
            </a:r>
            <a:r>
              <a:rPr lang="ru-RU" dirty="0"/>
              <a:t>и статистические.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3DB80-762E-4FEC-85AB-2BFDB108D59A}"/>
              </a:ext>
            </a:extLst>
          </p:cNvPr>
          <p:cNvSpPr txBox="1"/>
          <p:nvPr/>
        </p:nvSpPr>
        <p:spPr>
          <a:xfrm>
            <a:off x="3762376" y="48768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• Никаких фиксированных правил, но принципы.</a:t>
            </a:r>
          </a:p>
          <a:p>
            <a:r>
              <a:rPr lang="ru-RU" b="1" dirty="0"/>
              <a:t>• Вы должны понимать область своей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407477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Психологические соображения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63769-5A44-40F1-B9FE-00AFC60EC8A4}"/>
              </a:ext>
            </a:extLst>
          </p:cNvPr>
          <p:cNvSpPr txBox="1"/>
          <p:nvPr/>
        </p:nvSpPr>
        <p:spPr>
          <a:xfrm>
            <a:off x="1352550" y="185651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Побуждает ли испытуемого думать так, как вы хотите?</a:t>
            </a:r>
          </a:p>
          <a:p>
            <a:pPr lvl="1"/>
            <a:r>
              <a:rPr lang="ru-RU" b="1" dirty="0"/>
              <a:t>- Предсказуемость стимулов</a:t>
            </a:r>
          </a:p>
          <a:p>
            <a:pPr lvl="1"/>
            <a:r>
              <a:rPr lang="ru-RU" dirty="0"/>
              <a:t>- Время на задачу</a:t>
            </a:r>
          </a:p>
          <a:p>
            <a:pPr lvl="1"/>
            <a:r>
              <a:rPr lang="ru-RU" dirty="0"/>
              <a:t>- Стратегия участника</a:t>
            </a:r>
          </a:p>
          <a:p>
            <a:pPr lvl="1"/>
            <a:r>
              <a:rPr lang="ru-RU" dirty="0"/>
              <a:t>- Временная точность психологических манипуляций</a:t>
            </a:r>
          </a:p>
          <a:p>
            <a:pPr lvl="1"/>
            <a:r>
              <a:rPr lang="ru-RU" dirty="0"/>
              <a:t>- Непреднамеренная психологическая 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63502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Предсказуемость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CA4F2-525F-4012-AD22-41B5E274A202}"/>
              </a:ext>
            </a:extLst>
          </p:cNvPr>
          <p:cNvSpPr txBox="1"/>
          <p:nvPr/>
        </p:nvSpPr>
        <p:spPr>
          <a:xfrm>
            <a:off x="1057275" y="18719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/>
              <a:t>• Предсказуемость влияет на психологическое состояние</a:t>
            </a:r>
          </a:p>
          <a:p>
            <a:r>
              <a:rPr lang="ru-RU"/>
              <a:t>• Пример: непроходимая задача.</a:t>
            </a:r>
          </a:p>
          <a:p>
            <a:r>
              <a:rPr lang="ru-RU"/>
              <a:t>• «нажимайте быстро, но удерживайте, если X»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5096E-2EA3-4F72-842C-F81CD55C31EC}"/>
              </a:ext>
            </a:extLst>
          </p:cNvPr>
          <p:cNvSpPr txBox="1"/>
          <p:nvPr/>
        </p:nvSpPr>
        <p:spPr>
          <a:xfrm>
            <a:off x="1057275" y="5315635"/>
            <a:ext cx="941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Предсказуемость запретного стимула определяет, насколько сложно не отреагировать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821AD1-99CF-464E-A582-F6213322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92" y="3155224"/>
            <a:ext cx="3515216" cy="180047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F5E2949-3010-4347-9A35-2731B3FB4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626" y="2678907"/>
            <a:ext cx="3934374" cy="2753109"/>
          </a:xfrm>
          <a:prstGeom prst="rect">
            <a:avLst/>
          </a:prstGeom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175183B-C6E5-4611-8E86-9A78D2389E13}"/>
              </a:ext>
            </a:extLst>
          </p:cNvPr>
          <p:cNvSpPr/>
          <p:nvPr/>
        </p:nvSpPr>
        <p:spPr>
          <a:xfrm>
            <a:off x="9000850" y="3668657"/>
            <a:ext cx="2457175" cy="314325"/>
          </a:xfrm>
          <a:prstGeom prst="round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1746E-4257-4A91-8C2B-67561109DE23}"/>
              </a:ext>
            </a:extLst>
          </p:cNvPr>
          <p:cNvSpPr txBox="1"/>
          <p:nvPr/>
        </p:nvSpPr>
        <p:spPr>
          <a:xfrm>
            <a:off x="9010100" y="2954041"/>
            <a:ext cx="2447925" cy="923330"/>
          </a:xfrm>
          <a:prstGeom prst="rect">
            <a:avLst/>
          </a:prstGeom>
          <a:solidFill>
            <a:srgbClr val="DFE6F7"/>
          </a:solidFill>
        </p:spPr>
        <p:txBody>
          <a:bodyPr wrap="square" rtlCol="0">
            <a:spAutoFit/>
          </a:bodyPr>
          <a:lstStyle/>
          <a:p>
            <a:r>
              <a:rPr lang="ru-RU" u="sng" dirty="0"/>
              <a:t>Блоки:</a:t>
            </a:r>
          </a:p>
          <a:p>
            <a:r>
              <a:rPr lang="ru-RU" dirty="0"/>
              <a:t>Психологическая / нервная подготовка</a:t>
            </a:r>
            <a:endParaRPr lang="en-US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71DB6B3-1C3B-4BC6-876F-3BB9973B5ACE}"/>
              </a:ext>
            </a:extLst>
          </p:cNvPr>
          <p:cNvSpPr/>
          <p:nvPr/>
        </p:nvSpPr>
        <p:spPr>
          <a:xfrm>
            <a:off x="8996225" y="4883982"/>
            <a:ext cx="2457175" cy="314325"/>
          </a:xfrm>
          <a:prstGeom prst="round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EDD04-F50D-43C6-9130-26EF65B8ABC2}"/>
              </a:ext>
            </a:extLst>
          </p:cNvPr>
          <p:cNvSpPr txBox="1"/>
          <p:nvPr/>
        </p:nvSpPr>
        <p:spPr>
          <a:xfrm>
            <a:off x="8925603" y="4187643"/>
            <a:ext cx="2598420" cy="923330"/>
          </a:xfrm>
          <a:prstGeom prst="rect">
            <a:avLst/>
          </a:prstGeom>
          <a:solidFill>
            <a:srgbClr val="DFE6F7"/>
          </a:solidFill>
        </p:spPr>
        <p:txBody>
          <a:bodyPr wrap="square" rtlCol="0">
            <a:spAutoFit/>
          </a:bodyPr>
          <a:lstStyle/>
          <a:p>
            <a:r>
              <a:rPr lang="ru-RU" u="sng" dirty="0"/>
              <a:t>События:</a:t>
            </a:r>
            <a:r>
              <a:rPr lang="ru-RU" dirty="0"/>
              <a:t> более равный тормозной спрос на каждое испытание «X»</a:t>
            </a:r>
          </a:p>
        </p:txBody>
      </p:sp>
    </p:spTree>
    <p:extLst>
      <p:ext uri="{BB962C8B-B14F-4D97-AF65-F5344CB8AC3E}">
        <p14:creationId xmlns:p14="http://schemas.microsoft.com/office/powerpoint/2010/main" val="425415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Психологические соображения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EDCF1-E25B-4BDD-AAC7-AC234AC06F31}"/>
              </a:ext>
            </a:extLst>
          </p:cNvPr>
          <p:cNvSpPr txBox="1"/>
          <p:nvPr/>
        </p:nvSpPr>
        <p:spPr>
          <a:xfrm>
            <a:off x="2228850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Побуждает ли испытуемого думать так, как вы хотите?</a:t>
            </a:r>
          </a:p>
          <a:p>
            <a:pPr lvl="1"/>
            <a:r>
              <a:rPr lang="ru-RU" dirty="0"/>
              <a:t>- Предсказуемость стимулов</a:t>
            </a:r>
          </a:p>
          <a:p>
            <a:pPr lvl="1"/>
            <a:r>
              <a:rPr lang="ru-RU" b="1" dirty="0"/>
              <a:t>- Время на задачу</a:t>
            </a:r>
          </a:p>
          <a:p>
            <a:pPr lvl="1"/>
            <a:r>
              <a:rPr lang="ru-RU" dirty="0"/>
              <a:t>- Стратегия участника</a:t>
            </a:r>
          </a:p>
          <a:p>
            <a:pPr lvl="1"/>
            <a:r>
              <a:rPr lang="ru-RU" dirty="0"/>
              <a:t>- Временная точность психологических манипуляций</a:t>
            </a:r>
          </a:p>
          <a:p>
            <a:pPr lvl="1"/>
            <a:r>
              <a:rPr lang="ru-RU" dirty="0"/>
              <a:t>- Непреднамеренная психологическая 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229929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Время на задачу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F4395-D368-451B-A38B-F2ED2662011D}"/>
              </a:ext>
            </a:extLst>
          </p:cNvPr>
          <p:cNvSpPr txBox="1"/>
          <p:nvPr/>
        </p:nvSpPr>
        <p:spPr>
          <a:xfrm>
            <a:off x="2895600" y="194738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Вы можете только представить, что делают испытуемые, поэтому они должны делать то, что вы хотите, как можно больше времени.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Пример: известное распознавание лиц.</a:t>
            </a:r>
          </a:p>
          <a:p>
            <a:endParaRPr lang="en-US" dirty="0"/>
          </a:p>
          <a:p>
            <a:r>
              <a:rPr lang="ru-RU" dirty="0"/>
              <a:t>• Быстрый, возможно автоматический процесс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1DC093-33D3-49E3-B806-7F8B3811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867" y="4294136"/>
            <a:ext cx="1724266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5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6384</TotalTime>
  <Words>909</Words>
  <Application>Microsoft Office PowerPoint</Application>
  <PresentationFormat>Широкоэкранный</PresentationFormat>
  <Paragraphs>153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Принципы фМРТ</vt:lpstr>
      <vt:lpstr>С высоты птичьего полета</vt:lpstr>
      <vt:lpstr>Типы дизайнов: Заблокированные и событийные</vt:lpstr>
      <vt:lpstr>Типы конструкций: Смешанный блок / ER</vt:lpstr>
      <vt:lpstr>С высоты птичьего полета</vt:lpstr>
      <vt:lpstr>Психологические соображения</vt:lpstr>
      <vt:lpstr>Предсказуемость</vt:lpstr>
      <vt:lpstr>Психологические соображения</vt:lpstr>
      <vt:lpstr>Время на задачу</vt:lpstr>
      <vt:lpstr>Время на задачу</vt:lpstr>
      <vt:lpstr>Время на задачу</vt:lpstr>
      <vt:lpstr>Время на задачу</vt:lpstr>
      <vt:lpstr>Психологические соображения</vt:lpstr>
      <vt:lpstr>Стратегия участника</vt:lpstr>
      <vt:lpstr>Психологические соображения</vt:lpstr>
      <vt:lpstr>Точность психологической манипуляции</vt:lpstr>
      <vt:lpstr>Психологические соображения</vt:lpstr>
      <vt:lpstr>Непреднамеренная психологическая активность</vt:lpstr>
      <vt:lpstr>Психологические соображения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392</cp:revision>
  <dcterms:created xsi:type="dcterms:W3CDTF">2021-08-12T17:32:45Z</dcterms:created>
  <dcterms:modified xsi:type="dcterms:W3CDTF">2021-08-18T19:33:02Z</dcterms:modified>
</cp:coreProperties>
</file>