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7B1956-8677-4FD2-B8E8-D8E73A68748D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5F2"/>
    <a:srgbClr val="DFE6F7"/>
    <a:srgbClr val="FFFFFF"/>
    <a:srgbClr val="CFCFCF"/>
    <a:srgbClr val="BCCCEF"/>
    <a:srgbClr val="D6D7FF"/>
    <a:srgbClr val="00D2A9"/>
    <a:srgbClr val="352588"/>
    <a:srgbClr val="000000"/>
    <a:srgbClr val="F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Дизайн эксперимента. Виды дизайнов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Корреляции с индивидуальными особенностями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1F13F-E907-4026-AA8C-7BC2775E854C}"/>
              </a:ext>
            </a:extLst>
          </p:cNvPr>
          <p:cNvSpPr txBox="1"/>
          <p:nvPr/>
        </p:nvSpPr>
        <p:spPr>
          <a:xfrm>
            <a:off x="514350" y="1221938"/>
            <a:ext cx="770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Может повысить специфичность вывода</a:t>
            </a:r>
          </a:p>
          <a:p>
            <a:r>
              <a:rPr lang="ru-RU" dirty="0"/>
              <a:t>• Предикторы производительности, группа пациентов и т. д., Представляющие непосредственный интерес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0EE461-FCB3-4D32-A269-4277B7AF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5" y="974281"/>
            <a:ext cx="5448296" cy="56107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ADD1EE-B25C-4DC6-BB5E-210A6F12697C}"/>
              </a:ext>
            </a:extLst>
          </p:cNvPr>
          <p:cNvSpPr txBox="1"/>
          <p:nvPr/>
        </p:nvSpPr>
        <p:spPr>
          <a:xfrm>
            <a:off x="719140" y="2597230"/>
            <a:ext cx="42052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Мозг: переоценить - посмотреть</a:t>
            </a:r>
          </a:p>
          <a:p>
            <a:r>
              <a:rPr lang="ru-RU" dirty="0"/>
              <a:t>Значения контрастности</a:t>
            </a:r>
          </a:p>
          <a:p>
            <a:endParaRPr lang="ru-RU" dirty="0"/>
          </a:p>
          <a:p>
            <a:r>
              <a:rPr lang="ru-RU" dirty="0"/>
              <a:t>Поведение: переоценить - посмотреть</a:t>
            </a:r>
          </a:p>
          <a:p>
            <a:r>
              <a:rPr lang="ru-RU" dirty="0"/>
              <a:t>Отчеты об эмоциях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08E616B-4549-4F66-8F0E-963F87755E1A}"/>
              </a:ext>
            </a:extLst>
          </p:cNvPr>
          <p:cNvCxnSpPr>
            <a:cxnSpLocks/>
          </p:cNvCxnSpPr>
          <p:nvPr/>
        </p:nvCxnSpPr>
        <p:spPr>
          <a:xfrm>
            <a:off x="2743200" y="3231119"/>
            <a:ext cx="0" cy="295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u="none" strike="noStrike" baseline="0" dirty="0">
                <a:latin typeface="HelveticaNeue-LightItalic"/>
              </a:rPr>
              <a:t>Wager et al. 2008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504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Множественные планы вычитания</a:t>
            </a:r>
            <a:endParaRPr lang="ru-RU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latin typeface="HelveticaNeue-Light"/>
              </a:rPr>
              <a:t>Kanwisher, 1997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C6D52-E5C5-42D5-BA88-34C9FBAD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80" y="904539"/>
            <a:ext cx="9230720" cy="5715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B9401-6EBA-4318-BEEE-A4FE3C0754CC}"/>
              </a:ext>
            </a:extLst>
          </p:cNvPr>
          <p:cNvSpPr txBox="1"/>
          <p:nvPr/>
        </p:nvSpPr>
        <p:spPr>
          <a:xfrm>
            <a:off x="114300" y="1200150"/>
            <a:ext cx="2838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A&gt; B, A&gt; C, A&gt; D и т. д.</a:t>
            </a:r>
          </a:p>
          <a:p>
            <a:endParaRPr lang="ru-RU" dirty="0"/>
          </a:p>
          <a:p>
            <a:r>
              <a:rPr lang="ru-RU" dirty="0"/>
              <a:t>• Может использоваться для создания аргументов в пользу специфики</a:t>
            </a:r>
          </a:p>
          <a:p>
            <a:endParaRPr lang="ru-RU" dirty="0"/>
          </a:p>
          <a:p>
            <a:r>
              <a:rPr lang="ru-RU" dirty="0"/>
              <a:t>• Практический пример: веретенообразная область лица</a:t>
            </a:r>
          </a:p>
        </p:txBody>
      </p:sp>
    </p:spTree>
    <p:extLst>
      <p:ext uri="{BB962C8B-B14F-4D97-AF65-F5344CB8AC3E}">
        <p14:creationId xmlns:p14="http://schemas.microsoft.com/office/powerpoint/2010/main" val="261211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Перекрытие / диссоциация процессов</a:t>
            </a:r>
            <a:endParaRPr lang="ru-RU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latin typeface="HelveticaNeue-Light"/>
              </a:rPr>
              <a:t>Kanwisher, 1997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A8159-8A5D-4EE7-9A0C-4F93B7F3D234}"/>
              </a:ext>
            </a:extLst>
          </p:cNvPr>
          <p:cNvSpPr txBox="1"/>
          <p:nvPr/>
        </p:nvSpPr>
        <p:spPr>
          <a:xfrm>
            <a:off x="762000" y="1447800"/>
            <a:ext cx="838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Двойная диссоциация:</a:t>
            </a:r>
          </a:p>
          <a:p>
            <a:pPr lvl="1"/>
            <a:r>
              <a:rPr lang="ru-RU" dirty="0"/>
              <a:t>- A&gt; B в одной области, B&gt; A в другой</a:t>
            </a:r>
          </a:p>
          <a:p>
            <a:pPr lvl="1"/>
            <a:r>
              <a:rPr lang="ru-RU" dirty="0"/>
              <a:t>- Подразумевает отдельные процессы в A и B</a:t>
            </a:r>
          </a:p>
          <a:p>
            <a:pPr lvl="1"/>
            <a:r>
              <a:rPr lang="ru-RU" dirty="0"/>
              <a:t>- Не веские доказательства; Нелинейные эффекты могут вызывать (</a:t>
            </a:r>
            <a:r>
              <a:rPr lang="ru-RU" dirty="0" err="1"/>
              <a:t>Sternberg</a:t>
            </a:r>
            <a:r>
              <a:rPr lang="ru-RU" dirty="0"/>
              <a:t>, 2001), а диссоциация может происходить по тривиальным причинам.</a:t>
            </a:r>
          </a:p>
          <a:p>
            <a:endParaRPr lang="ru-RU" dirty="0"/>
          </a:p>
          <a:p>
            <a:r>
              <a:rPr lang="ru-RU" dirty="0"/>
              <a:t>• Возможность отдельной модификации</a:t>
            </a:r>
          </a:p>
          <a:p>
            <a:pPr lvl="1"/>
            <a:r>
              <a:rPr lang="ru-RU" dirty="0"/>
              <a:t>- A, но не B в одной области, B, но не A в другой</a:t>
            </a:r>
          </a:p>
          <a:p>
            <a:pPr lvl="1"/>
            <a:r>
              <a:rPr lang="ru-RU" dirty="0"/>
              <a:t>- Подразумевает действительно отдельные процессы в A и B (</a:t>
            </a:r>
            <a:r>
              <a:rPr lang="ru-RU" dirty="0" err="1"/>
              <a:t>Sternberg</a:t>
            </a:r>
            <a:r>
              <a:rPr lang="ru-RU" dirty="0"/>
              <a:t> 2001)</a:t>
            </a:r>
          </a:p>
        </p:txBody>
      </p:sp>
    </p:spTree>
    <p:extLst>
      <p:ext uri="{BB962C8B-B14F-4D97-AF65-F5344CB8AC3E}">
        <p14:creationId xmlns:p14="http://schemas.microsoft.com/office/powerpoint/2010/main" val="10665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Перекрытие / диссоциация процессов</a:t>
            </a:r>
            <a:endParaRPr lang="ru-RU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latin typeface="HelveticaNeue-Light"/>
              </a:rPr>
              <a:t>Kanwisher, 1997</a:t>
            </a:r>
            <a:endParaRPr lang="ru-R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81057-E920-426F-8A31-5FBD0327F3D5}"/>
              </a:ext>
            </a:extLst>
          </p:cNvPr>
          <p:cNvSpPr txBox="1"/>
          <p:nvPr/>
        </p:nvSpPr>
        <p:spPr>
          <a:xfrm>
            <a:off x="609600" y="981520"/>
            <a:ext cx="10344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Есть ли общие представления в мозгу о физической боли и романтическом неприятии?</a:t>
            </a:r>
          </a:p>
          <a:p>
            <a:r>
              <a:rPr lang="ru-RU" dirty="0"/>
              <a:t>Сравнение моделей, прогнозирующих тепловую боль, с просмотром фотографий бывшего партнера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8021A-1A8F-4B0A-A523-1D55B4777B1B}"/>
              </a:ext>
            </a:extLst>
          </p:cNvPr>
          <p:cNvSpPr txBox="1"/>
          <p:nvPr/>
        </p:nvSpPr>
        <p:spPr>
          <a:xfrm>
            <a:off x="781050" y="6123535"/>
            <a:ext cx="844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Раздельная модифицируемость: представления в </a:t>
            </a:r>
            <a:r>
              <a:rPr lang="ru-RU" dirty="0" err="1"/>
              <a:t>dACC</a:t>
            </a:r>
            <a:r>
              <a:rPr lang="ru-RU" dirty="0"/>
              <a:t> не используются совместно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F1AB00-FCAA-4305-B202-5B240480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900740"/>
            <a:ext cx="7006240" cy="3707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AFC3EE-5DA7-48A2-801C-EBB02411BEA2}"/>
              </a:ext>
            </a:extLst>
          </p:cNvPr>
          <p:cNvSpPr txBox="1"/>
          <p:nvPr/>
        </p:nvSpPr>
        <p:spPr>
          <a:xfrm>
            <a:off x="2266950" y="5166411"/>
            <a:ext cx="2343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dACC</a:t>
            </a:r>
            <a:r>
              <a:rPr lang="en-US" dirty="0"/>
              <a:t> </a:t>
            </a:r>
            <a:r>
              <a:rPr lang="ru-RU" dirty="0"/>
              <a:t>Паттерн боли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754E6-27F1-4E44-80A5-37E138B30704}"/>
              </a:ext>
            </a:extLst>
          </p:cNvPr>
          <p:cNvSpPr txBox="1"/>
          <p:nvPr/>
        </p:nvSpPr>
        <p:spPr>
          <a:xfrm>
            <a:off x="4781550" y="5180192"/>
            <a:ext cx="29908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Схема отклонения </a:t>
            </a:r>
            <a:r>
              <a:rPr lang="ru-RU" dirty="0" err="1"/>
              <a:t>dACC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65D68-12D4-4D2A-A4E9-BDB0F91E1649}"/>
              </a:ext>
            </a:extLst>
          </p:cNvPr>
          <p:cNvSpPr txBox="1"/>
          <p:nvPr/>
        </p:nvSpPr>
        <p:spPr>
          <a:xfrm rot="16200000">
            <a:off x="2019300" y="2595404"/>
            <a:ext cx="17240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Точность классификации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9E252-7ACC-4B78-AFD8-5F4E900562F4}"/>
              </a:ext>
            </a:extLst>
          </p:cNvPr>
          <p:cNvSpPr txBox="1"/>
          <p:nvPr/>
        </p:nvSpPr>
        <p:spPr>
          <a:xfrm>
            <a:off x="7162800" y="4102826"/>
            <a:ext cx="19431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Корреляция паттернов: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79938-678C-4356-A1CA-9B0463556833}"/>
              </a:ext>
            </a:extLst>
          </p:cNvPr>
          <p:cNvSpPr txBox="1"/>
          <p:nvPr/>
        </p:nvSpPr>
        <p:spPr>
          <a:xfrm>
            <a:off x="6276975" y="2162175"/>
            <a:ext cx="3356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Жара-боль против тепла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49CA2-3EBA-41DA-B0A4-835D828E4A92}"/>
              </a:ext>
            </a:extLst>
          </p:cNvPr>
          <p:cNvSpPr txBox="1"/>
          <p:nvPr/>
        </p:nvSpPr>
        <p:spPr>
          <a:xfrm>
            <a:off x="6276975" y="2435064"/>
            <a:ext cx="3228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Бывший партнер против друга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E9FA4-8AF9-4791-803E-D0734298F9A5}"/>
              </a:ext>
            </a:extLst>
          </p:cNvPr>
          <p:cNvSpPr txBox="1"/>
          <p:nvPr/>
        </p:nvSpPr>
        <p:spPr>
          <a:xfrm>
            <a:off x="6276975" y="2804396"/>
            <a:ext cx="2228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50%</a:t>
            </a:r>
          </a:p>
        </p:txBody>
      </p:sp>
    </p:spTree>
    <p:extLst>
      <p:ext uri="{BB962C8B-B14F-4D97-AF65-F5344CB8AC3E}">
        <p14:creationId xmlns:p14="http://schemas.microsoft.com/office/powerpoint/2010/main" val="51549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Факторные дизайны</a:t>
            </a:r>
            <a:endParaRPr lang="ru-RU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81057-E920-426F-8A31-5FBD0327F3D5}"/>
              </a:ext>
            </a:extLst>
          </p:cNvPr>
          <p:cNvSpPr txBox="1"/>
          <p:nvPr/>
        </p:nvSpPr>
        <p:spPr>
          <a:xfrm>
            <a:off x="609600" y="981520"/>
            <a:ext cx="1034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Может тестировать на диссоциацию, а также на взаимодействие между факторами.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0066A3-09EB-4498-84A2-6A22C4F7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6" y="4305127"/>
            <a:ext cx="6677957" cy="247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F226D-EC58-4B18-959A-4EBA0B678138}"/>
              </a:ext>
            </a:extLst>
          </p:cNvPr>
          <p:cNvSpPr txBox="1"/>
          <p:nvPr/>
        </p:nvSpPr>
        <p:spPr>
          <a:xfrm>
            <a:off x="1095375" y="404812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04445-EFC9-4856-8E33-6E7BCEE0379C}"/>
              </a:ext>
            </a:extLst>
          </p:cNvPr>
          <p:cNvSpPr txBox="1"/>
          <p:nvPr/>
        </p:nvSpPr>
        <p:spPr>
          <a:xfrm>
            <a:off x="5236493" y="399196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4A3AF-2076-468F-BFD9-1E643CCBD471}"/>
              </a:ext>
            </a:extLst>
          </p:cNvPr>
          <p:cNvSpPr txBox="1"/>
          <p:nvPr/>
        </p:nvSpPr>
        <p:spPr>
          <a:xfrm>
            <a:off x="7600950" y="5215743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Взаимодействия: «двойной переключатель» </a:t>
            </a:r>
            <a:r>
              <a:rPr lang="en-US" dirty="0"/>
              <a:t>Insula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3E7C4B-7DA4-40FA-8272-63ED6080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18" y="1680171"/>
            <a:ext cx="2248214" cy="2038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49077D-FCC7-4A89-BC27-AD7D1DDB8F61}"/>
              </a:ext>
            </a:extLst>
          </p:cNvPr>
          <p:cNvSpPr txBox="1"/>
          <p:nvPr/>
        </p:nvSpPr>
        <p:spPr>
          <a:xfrm rot="16200000">
            <a:off x="262388" y="2458657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Фактор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94AC5-5DE6-440E-A444-656471D600F5}"/>
              </a:ext>
            </a:extLst>
          </p:cNvPr>
          <p:cNvSpPr txBox="1"/>
          <p:nvPr/>
        </p:nvSpPr>
        <p:spPr>
          <a:xfrm>
            <a:off x="1647825" y="1330846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Фактор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988C7-E294-4B07-9FE0-942322992E6D}"/>
              </a:ext>
            </a:extLst>
          </p:cNvPr>
          <p:cNvSpPr txBox="1"/>
          <p:nvPr/>
        </p:nvSpPr>
        <p:spPr>
          <a:xfrm>
            <a:off x="3648075" y="1700178"/>
            <a:ext cx="760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Пример: эксперимент с переключением задач</a:t>
            </a:r>
          </a:p>
          <a:p>
            <a:endParaRPr lang="ru-RU" dirty="0"/>
          </a:p>
          <a:p>
            <a:r>
              <a:rPr lang="ru-RU" dirty="0"/>
              <a:t>Четыре типа испытаний, сгруппированных по двум факторам:</a:t>
            </a:r>
          </a:p>
          <a:p>
            <a:pPr lvl="1"/>
            <a:r>
              <a:rPr lang="ru-RU" dirty="0"/>
              <a:t>Фактор 1: внутренний переключатель, хранящийся в памяти (2 уровня)</a:t>
            </a:r>
          </a:p>
          <a:p>
            <a:pPr lvl="1"/>
            <a:r>
              <a:rPr lang="ru-RU" dirty="0"/>
              <a:t>Фактор 2: Внешний переключатель, объекты на экране (2 уровня)</a:t>
            </a:r>
          </a:p>
        </p:txBody>
      </p:sp>
    </p:spTree>
    <p:extLst>
      <p:ext uri="{BB962C8B-B14F-4D97-AF65-F5344CB8AC3E}">
        <p14:creationId xmlns:p14="http://schemas.microsoft.com/office/powerpoint/2010/main" val="34470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Параметрическая модуляция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76324-CDCB-48CE-A169-8935D01175E1}"/>
              </a:ext>
            </a:extLst>
          </p:cNvPr>
          <p:cNvSpPr txBox="1"/>
          <p:nvPr/>
        </p:nvSpPr>
        <p:spPr>
          <a:xfrm>
            <a:off x="581025" y="1200150"/>
            <a:ext cx="1015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Управлять (или измерять) переменными параметрическим образом внутри человека.</a:t>
            </a:r>
          </a:p>
          <a:p>
            <a:r>
              <a:rPr lang="ru-RU" dirty="0"/>
              <a:t>• Может предоставить более убедительные доказательства, чем контрасты, для взаимосвязи между задачами и производительностью мозга.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FF8CEC-8D2C-412E-9C13-1181BAA7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2209538"/>
            <a:ext cx="8792802" cy="3753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8FADA0-E462-43E9-9A6F-DD24543E89C6}"/>
              </a:ext>
            </a:extLst>
          </p:cNvPr>
          <p:cNvSpPr txBox="1"/>
          <p:nvPr/>
        </p:nvSpPr>
        <p:spPr>
          <a:xfrm>
            <a:off x="5276850" y="6219825"/>
            <a:ext cx="607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000" b="0" i="0" u="none" strike="noStrike" baseline="0" dirty="0">
                <a:latin typeface="HelveticaNeue-Light"/>
              </a:rPr>
              <a:t>Dagher et al. 1999; Hare et al., 2009; Grinband et al., 2006; Wood et al., 2008</a:t>
            </a:r>
            <a:endParaRPr lang="ru-RU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FF20F-8C60-4283-BC97-A22363CDDCF9}"/>
              </a:ext>
            </a:extLst>
          </p:cNvPr>
          <p:cNvSpPr txBox="1"/>
          <p:nvPr/>
        </p:nvSpPr>
        <p:spPr>
          <a:xfrm>
            <a:off x="2162175" y="5445037"/>
            <a:ext cx="4038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Сложность задачи Лондонского Тауэра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B6DEA-9BC6-455B-9C26-D85901CF845A}"/>
              </a:ext>
            </a:extLst>
          </p:cNvPr>
          <p:cNvSpPr txBox="1"/>
          <p:nvPr/>
        </p:nvSpPr>
        <p:spPr>
          <a:xfrm>
            <a:off x="6200774" y="5445037"/>
            <a:ext cx="4352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Целевая (покупная) стоимость предмета</a:t>
            </a:r>
          </a:p>
        </p:txBody>
      </p:sp>
    </p:spTree>
    <p:extLst>
      <p:ext uri="{BB962C8B-B14F-4D97-AF65-F5344CB8AC3E}">
        <p14:creationId xmlns:p14="http://schemas.microsoft.com/office/powerpoint/2010/main" val="358811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Подведение итогов: Виды дизайнов</a:t>
            </a:r>
            <a:endParaRPr lang="ru-RU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5C36A-2713-494C-A9C4-68D768B76F36}"/>
              </a:ext>
            </a:extLst>
          </p:cNvPr>
          <p:cNvSpPr txBox="1"/>
          <p:nvPr/>
        </p:nvSpPr>
        <p:spPr>
          <a:xfrm>
            <a:off x="1000125" y="136404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Дизайн с вычитанием</a:t>
            </a:r>
          </a:p>
          <a:p>
            <a:pPr lvl="1"/>
            <a:r>
              <a:rPr lang="ru-RU" dirty="0"/>
              <a:t>- Базовый контраст</a:t>
            </a:r>
          </a:p>
          <a:p>
            <a:endParaRPr lang="en-US" dirty="0"/>
          </a:p>
          <a:p>
            <a:r>
              <a:rPr lang="ru-RU" dirty="0"/>
              <a:t>• Индивидуальные различия</a:t>
            </a:r>
          </a:p>
          <a:p>
            <a:pPr lvl="1"/>
            <a:r>
              <a:rPr lang="ru-RU" dirty="0"/>
              <a:t>- Корреляции с поведением, результатами</a:t>
            </a:r>
          </a:p>
          <a:p>
            <a:endParaRPr lang="en-US" dirty="0"/>
          </a:p>
          <a:p>
            <a:r>
              <a:rPr lang="ru-RU" dirty="0"/>
              <a:t>• Проекты с перекрытием / диссоциацией процессов</a:t>
            </a:r>
          </a:p>
          <a:p>
            <a:pPr lvl="1"/>
            <a:r>
              <a:rPr lang="ru-RU" dirty="0"/>
              <a:t>- множественное вычитание</a:t>
            </a:r>
          </a:p>
          <a:p>
            <a:endParaRPr lang="en-US" dirty="0"/>
          </a:p>
          <a:p>
            <a:r>
              <a:rPr lang="ru-RU" dirty="0"/>
              <a:t>• Факторные планы</a:t>
            </a:r>
          </a:p>
          <a:p>
            <a:pPr lvl="1"/>
            <a:r>
              <a:rPr lang="ru-RU" dirty="0"/>
              <a:t>- Дизайн ANOVA</a:t>
            </a:r>
          </a:p>
          <a:p>
            <a:endParaRPr lang="en-US" dirty="0"/>
          </a:p>
          <a:p>
            <a:r>
              <a:rPr lang="ru-RU" dirty="0"/>
              <a:t>• Параметрическая модуляция</a:t>
            </a:r>
          </a:p>
          <a:p>
            <a:pPr lvl="1"/>
            <a:r>
              <a:rPr lang="ru-RU" dirty="0"/>
              <a:t>- Эффекты, связанные с производительностью внутри субъектов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75017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Определения дизайна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969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Дизайн:</a:t>
            </a:r>
          </a:p>
          <a:p>
            <a:pPr lvl="1"/>
            <a:r>
              <a:rPr lang="ru-RU" dirty="0"/>
              <a:t>- Сколько независимых переменных (факторов) будет управляться, с какими уровнями?</a:t>
            </a:r>
          </a:p>
          <a:p>
            <a:pPr lvl="1"/>
            <a:r>
              <a:rPr lang="ru-RU" dirty="0"/>
              <a:t>- Как отбираются разные уровни каждого фактора?</a:t>
            </a:r>
          </a:p>
          <a:p>
            <a:pPr lvl="1"/>
            <a:r>
              <a:rPr lang="ru-RU" dirty="0"/>
              <a:t>- Какие измеряемые переменные будут включены в качестве объясняющих переменных?</a:t>
            </a:r>
          </a:p>
          <a:p>
            <a:endParaRPr lang="ru-RU" dirty="0"/>
          </a:p>
          <a:p>
            <a:r>
              <a:rPr lang="ru-RU" dirty="0"/>
              <a:t>• Структура исследования:</a:t>
            </a:r>
          </a:p>
          <a:p>
            <a:pPr lvl="1"/>
            <a:r>
              <a:rPr lang="ru-RU" dirty="0"/>
              <a:t>- Как будут организованы мероприятия по времени?</a:t>
            </a:r>
          </a:p>
          <a:p>
            <a:pPr lvl="1"/>
            <a:r>
              <a:rPr lang="ru-RU" dirty="0"/>
              <a:t>- Заблокированные / связанные с событиями / смешанные, быстрые / одиночные испытания / частичные испытания</a:t>
            </a:r>
          </a:p>
        </p:txBody>
      </p:sp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Виды дизайнов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9696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Дизайн с вычитанием</a:t>
            </a:r>
          </a:p>
          <a:p>
            <a:pPr lvl="1"/>
            <a:r>
              <a:rPr lang="ru-RU" dirty="0"/>
              <a:t>- Базовый контраст</a:t>
            </a:r>
          </a:p>
          <a:p>
            <a:r>
              <a:rPr lang="ru-RU" dirty="0"/>
              <a:t>• Индивидуальные различия</a:t>
            </a:r>
          </a:p>
          <a:p>
            <a:pPr lvl="1"/>
            <a:r>
              <a:rPr lang="ru-RU" dirty="0"/>
              <a:t>- Корреляции с поведением, результатами</a:t>
            </a:r>
          </a:p>
          <a:p>
            <a:r>
              <a:rPr lang="ru-RU" dirty="0"/>
              <a:t>• Проекты с перекрытием / диссоциацией процессов</a:t>
            </a:r>
          </a:p>
          <a:p>
            <a:pPr lvl="1"/>
            <a:r>
              <a:rPr lang="ru-RU" dirty="0"/>
              <a:t>- множественное вычитание</a:t>
            </a:r>
          </a:p>
          <a:p>
            <a:r>
              <a:rPr lang="ru-RU" dirty="0"/>
              <a:t>• Факторные планы</a:t>
            </a:r>
          </a:p>
          <a:p>
            <a:pPr lvl="1"/>
            <a:r>
              <a:rPr lang="ru-RU" dirty="0"/>
              <a:t>- Дизайн ANOVA</a:t>
            </a:r>
          </a:p>
          <a:p>
            <a:r>
              <a:rPr lang="ru-RU" dirty="0"/>
              <a:t>• Параметрическая модуляция</a:t>
            </a:r>
          </a:p>
          <a:p>
            <a:pPr lvl="1"/>
            <a:r>
              <a:rPr lang="ru-RU" dirty="0"/>
              <a:t>- Эффекты, связанные с производительностью внутри субъектов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27C29-11A8-420C-8C8A-CCB8DDD0A569}"/>
              </a:ext>
            </a:extLst>
          </p:cNvPr>
          <p:cNvSpPr txBox="1"/>
          <p:nvPr/>
        </p:nvSpPr>
        <p:spPr>
          <a:xfrm>
            <a:off x="1228725" y="5391150"/>
            <a:ext cx="96964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Все обрабатывается обобщенной линейной моделью (</a:t>
            </a:r>
            <a:r>
              <a:rPr lang="en-US" dirty="0"/>
              <a:t>GLM - </a:t>
            </a:r>
            <a:r>
              <a:rPr lang="en-US" sz="1800" b="0" i="0" u="none" strike="noStrike" baseline="0" dirty="0">
                <a:latin typeface="HelveticaNeue-Light"/>
              </a:rPr>
              <a:t>General(</a:t>
            </a:r>
            <a:r>
              <a:rPr lang="en-US" sz="1800" b="0" i="0" u="none" strike="noStrike" baseline="0" dirty="0" err="1">
                <a:latin typeface="HelveticaNeue-Light"/>
              </a:rPr>
              <a:t>ized</a:t>
            </a:r>
            <a:r>
              <a:rPr lang="en-US" sz="1800" b="0" i="0" u="none" strike="noStrike" baseline="0" dirty="0">
                <a:latin typeface="HelveticaNeue-Light"/>
              </a:rPr>
              <a:t>) Linear Model</a:t>
            </a:r>
            <a:r>
              <a:rPr lang="ru-RU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9359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(Новые) виды дизайнов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969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Посреднические конструкции</a:t>
            </a:r>
          </a:p>
          <a:p>
            <a:endParaRPr lang="en-US" dirty="0"/>
          </a:p>
          <a:p>
            <a:r>
              <a:rPr lang="ru-RU" dirty="0"/>
              <a:t>• Разработка для подключения</a:t>
            </a:r>
          </a:p>
          <a:p>
            <a:endParaRPr lang="en-US" dirty="0"/>
          </a:p>
          <a:p>
            <a:r>
              <a:rPr lang="ru-RU" dirty="0"/>
              <a:t>• Проектирование для классификации / прогнозирования</a:t>
            </a:r>
          </a:p>
          <a:p>
            <a:endParaRPr lang="en-US" dirty="0"/>
          </a:p>
          <a:p>
            <a:r>
              <a:rPr lang="ru-RU" dirty="0"/>
              <a:t>• Разработка с учетом результатов, полученных на основе мозга</a:t>
            </a:r>
          </a:p>
          <a:p>
            <a:endParaRPr lang="en-US" dirty="0"/>
          </a:p>
          <a:p>
            <a:r>
              <a:rPr lang="ru-RU" dirty="0"/>
              <a:t>• Разработка для анализа репрезентативного сходства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D35EC-DE37-4BFF-8A54-87E23264C3FD}"/>
              </a:ext>
            </a:extLst>
          </p:cNvPr>
          <p:cNvSpPr txBox="1"/>
          <p:nvPr/>
        </p:nvSpPr>
        <p:spPr>
          <a:xfrm>
            <a:off x="1228725" y="5391150"/>
            <a:ext cx="96964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 (полностью) обрабатывается </a:t>
            </a:r>
            <a:r>
              <a:rPr lang="en-US" dirty="0"/>
              <a:t>GLM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Основные компромиссы: без бесплатного обеда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91C3E-C8FD-435A-BBE2-78FED1289D3A}"/>
              </a:ext>
            </a:extLst>
          </p:cNvPr>
          <p:cNvSpPr txBox="1"/>
          <p:nvPr/>
        </p:nvSpPr>
        <p:spPr>
          <a:xfrm>
            <a:off x="628650" y="1924050"/>
            <a:ext cx="74628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«Идеальная форма» Платона: один объект для одной цели.</a:t>
            </a:r>
          </a:p>
          <a:p>
            <a:pPr lvl="1"/>
            <a:r>
              <a:rPr lang="ru-RU" dirty="0"/>
              <a:t>- Меньше условий и контрастов:</a:t>
            </a:r>
          </a:p>
          <a:p>
            <a:pPr lvl="1"/>
            <a:r>
              <a:rPr lang="ru-RU" dirty="0"/>
              <a:t>Больше мощности, меньше </a:t>
            </a:r>
            <a:r>
              <a:rPr lang="ru-RU" dirty="0" err="1"/>
              <a:t>обобщаемости</a:t>
            </a:r>
            <a:r>
              <a:rPr lang="ru-RU" dirty="0"/>
              <a:t> и специфичности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• Дизайн «швейцарский армейский нож».</a:t>
            </a:r>
          </a:p>
          <a:p>
            <a:pPr lvl="1"/>
            <a:r>
              <a:rPr lang="ru-RU" dirty="0"/>
              <a:t>- Множество сравнений, высокий потенциал специфичности вывода. Низкая</a:t>
            </a:r>
            <a:r>
              <a:rPr lang="en-US" dirty="0"/>
              <a:t> </a:t>
            </a:r>
            <a:r>
              <a:rPr lang="ru-RU" dirty="0"/>
              <a:t>мощность.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975F96-93C0-439E-9AB3-20549B5E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82" y="1261844"/>
            <a:ext cx="2260126" cy="5010584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5B69045-56BF-47B7-9CC8-980F037629C1}"/>
              </a:ext>
            </a:extLst>
          </p:cNvPr>
          <p:cNvSpPr/>
          <p:nvPr/>
        </p:nvSpPr>
        <p:spPr>
          <a:xfrm>
            <a:off x="9324975" y="1850120"/>
            <a:ext cx="1666875" cy="1057275"/>
          </a:xfrm>
          <a:prstGeom prst="roundRect">
            <a:avLst/>
          </a:prstGeom>
          <a:solidFill>
            <a:srgbClr val="D4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8A6C-F75D-44C7-BA5A-95103535B200}"/>
              </a:ext>
            </a:extLst>
          </p:cNvPr>
          <p:cNvSpPr txBox="1"/>
          <p:nvPr/>
        </p:nvSpPr>
        <p:spPr>
          <a:xfrm>
            <a:off x="9296399" y="1822934"/>
            <a:ext cx="1685925" cy="1200329"/>
          </a:xfrm>
          <a:prstGeom prst="rect">
            <a:avLst/>
          </a:prstGeom>
          <a:solidFill>
            <a:srgbClr val="D4E5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Первые исследования в новой области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C83F8F1-7E9E-45DA-A53B-B8AC540F90D1}"/>
              </a:ext>
            </a:extLst>
          </p:cNvPr>
          <p:cNvSpPr/>
          <p:nvPr/>
        </p:nvSpPr>
        <p:spPr>
          <a:xfrm>
            <a:off x="9305925" y="4283095"/>
            <a:ext cx="1666875" cy="1313061"/>
          </a:xfrm>
          <a:prstGeom prst="roundRect">
            <a:avLst/>
          </a:prstGeom>
          <a:solidFill>
            <a:srgbClr val="D4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DFF85-DBCA-448B-83EF-FA8C77F2335B}"/>
              </a:ext>
            </a:extLst>
          </p:cNvPr>
          <p:cNvSpPr txBox="1"/>
          <p:nvPr/>
        </p:nvSpPr>
        <p:spPr>
          <a:xfrm>
            <a:off x="9305925" y="4339460"/>
            <a:ext cx="177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Более поздние исследования, более полная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2552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9303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Иерархическая структура данных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E2611C-F597-452F-B63E-D20D1831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01" y="1453513"/>
            <a:ext cx="8611347" cy="53016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144900-7FF8-42C4-B338-1FDB35F3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09" y="5726753"/>
            <a:ext cx="685896" cy="1105054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AB3905-249E-40DF-8132-210FEB79D824}"/>
              </a:ext>
            </a:extLst>
          </p:cNvPr>
          <p:cNvSpPr/>
          <p:nvPr/>
        </p:nvSpPr>
        <p:spPr>
          <a:xfrm>
            <a:off x="2031205" y="6507956"/>
            <a:ext cx="892969" cy="11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385AB-0970-4E97-BB47-4CE097EAB7D4}"/>
              </a:ext>
            </a:extLst>
          </p:cNvPr>
          <p:cNvSpPr txBox="1"/>
          <p:nvPr/>
        </p:nvSpPr>
        <p:spPr>
          <a:xfrm>
            <a:off x="1818901" y="1428829"/>
            <a:ext cx="338555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Переменные </a:t>
            </a:r>
            <a:r>
              <a:rPr lang="ru-RU" sz="1600" b="1" dirty="0"/>
              <a:t>межличностные</a:t>
            </a:r>
            <a:r>
              <a:rPr lang="ru-RU" sz="1600" dirty="0"/>
              <a:t>:</a:t>
            </a:r>
          </a:p>
          <a:p>
            <a:r>
              <a:rPr lang="ru-RU" sz="1600" dirty="0"/>
              <a:t>Характеристики на уровне человека</a:t>
            </a:r>
          </a:p>
          <a:p>
            <a:r>
              <a:rPr lang="ru-RU" sz="1600" dirty="0"/>
              <a:t>Одно значение на человека</a:t>
            </a:r>
          </a:p>
          <a:p>
            <a:endParaRPr lang="ru-RU" sz="1600" dirty="0"/>
          </a:p>
          <a:p>
            <a:r>
              <a:rPr lang="ru-RU" sz="1600" dirty="0"/>
              <a:t>Примеры: возраст, результаты теста, групповая принадлежность.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A59105-AD86-4153-8FC7-6B93C3ED4446}"/>
              </a:ext>
            </a:extLst>
          </p:cNvPr>
          <p:cNvSpPr/>
          <p:nvPr/>
        </p:nvSpPr>
        <p:spPr>
          <a:xfrm>
            <a:off x="5715000" y="6093390"/>
            <a:ext cx="4541520" cy="29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AC36D-8D0D-4203-B045-71869A463B95}"/>
              </a:ext>
            </a:extLst>
          </p:cNvPr>
          <p:cNvSpPr txBox="1"/>
          <p:nvPr/>
        </p:nvSpPr>
        <p:spPr>
          <a:xfrm>
            <a:off x="5715000" y="4768462"/>
            <a:ext cx="45948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Внутриличностные</a:t>
            </a:r>
            <a:r>
              <a:rPr lang="ru-RU" dirty="0"/>
              <a:t> переменные:</a:t>
            </a:r>
          </a:p>
          <a:p>
            <a:r>
              <a:rPr lang="ru-RU" dirty="0"/>
              <a:t>Манипулируют во времени / испытаниях</a:t>
            </a:r>
          </a:p>
          <a:p>
            <a:r>
              <a:rPr lang="ru-RU" dirty="0"/>
              <a:t>«Каждый человек служит им самим»</a:t>
            </a:r>
          </a:p>
          <a:p>
            <a:endParaRPr lang="ru-RU" dirty="0"/>
          </a:p>
          <a:p>
            <a:r>
              <a:rPr lang="ru-RU" dirty="0"/>
              <a:t>Пример: тип слова в изучении языка</a:t>
            </a:r>
          </a:p>
        </p:txBody>
      </p:sp>
    </p:spTree>
    <p:extLst>
      <p:ext uri="{BB962C8B-B14F-4D97-AF65-F5344CB8AC3E}">
        <p14:creationId xmlns:p14="http://schemas.microsoft.com/office/powerpoint/2010/main" val="354357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Виды дизайна: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Характеристические переменные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45535-3FF5-4B5E-9861-EB35A1177A87}"/>
              </a:ext>
            </a:extLst>
          </p:cNvPr>
          <p:cNvSpPr txBox="1"/>
          <p:nvPr/>
        </p:nvSpPr>
        <p:spPr>
          <a:xfrm>
            <a:off x="1876426" y="1819275"/>
            <a:ext cx="9144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Дизайн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938B3-397C-49D6-9BCE-3955E4201E34}"/>
              </a:ext>
            </a:extLst>
          </p:cNvPr>
          <p:cNvSpPr txBox="1"/>
          <p:nvPr/>
        </p:nvSpPr>
        <p:spPr>
          <a:xfrm>
            <a:off x="2867026" y="1819273"/>
            <a:ext cx="10667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Факторы внутри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45CD4-848C-4DA9-89DF-B816B7268123}"/>
              </a:ext>
            </a:extLst>
          </p:cNvPr>
          <p:cNvSpPr txBox="1"/>
          <p:nvPr/>
        </p:nvSpPr>
        <p:spPr>
          <a:xfrm>
            <a:off x="4010025" y="1819272"/>
            <a:ext cx="91440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Уровни внутри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E5D94-9FB7-4977-A29C-770F42A1D805}"/>
              </a:ext>
            </a:extLst>
          </p:cNvPr>
          <p:cNvSpPr txBox="1"/>
          <p:nvPr/>
        </p:nvSpPr>
        <p:spPr>
          <a:xfrm>
            <a:off x="5000626" y="1807007"/>
            <a:ext cx="1476375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Наблюдаемые внутри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6436C6-224E-4D97-A763-1AAF9E65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64" y="2505423"/>
            <a:ext cx="3667637" cy="409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B678BA-31D3-4662-9EEC-785471D537AF}"/>
              </a:ext>
            </a:extLst>
          </p:cNvPr>
          <p:cNvSpPr txBox="1"/>
          <p:nvPr/>
        </p:nvSpPr>
        <p:spPr>
          <a:xfrm>
            <a:off x="3586163" y="2903305"/>
            <a:ext cx="215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Внутриличностные</a:t>
            </a:r>
            <a:r>
              <a:rPr lang="ru-RU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72D5E-7CF5-4DA1-A213-F5E79C117453}"/>
              </a:ext>
            </a:extLst>
          </p:cNvPr>
          <p:cNvSpPr txBox="1"/>
          <p:nvPr/>
        </p:nvSpPr>
        <p:spPr>
          <a:xfrm>
            <a:off x="6553201" y="1807723"/>
            <a:ext cx="10667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Факторы меж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13DC6-C8A5-4D36-8DA4-92DC7D949730}"/>
              </a:ext>
            </a:extLst>
          </p:cNvPr>
          <p:cNvSpPr txBox="1"/>
          <p:nvPr/>
        </p:nvSpPr>
        <p:spPr>
          <a:xfrm>
            <a:off x="7696200" y="1807722"/>
            <a:ext cx="91440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Уровни меж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1DBA4-3146-47F8-AFCC-58A8444D690C}"/>
              </a:ext>
            </a:extLst>
          </p:cNvPr>
          <p:cNvSpPr txBox="1"/>
          <p:nvPr/>
        </p:nvSpPr>
        <p:spPr>
          <a:xfrm>
            <a:off x="8686801" y="1795457"/>
            <a:ext cx="1476375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Наблюдаемые между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6DB5DFD-FD50-4005-A061-F362BCA6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2505423"/>
            <a:ext cx="3667637" cy="409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F04539-1EDE-455F-A75F-EC295F68CAA5}"/>
              </a:ext>
            </a:extLst>
          </p:cNvPr>
          <p:cNvSpPr txBox="1"/>
          <p:nvPr/>
        </p:nvSpPr>
        <p:spPr>
          <a:xfrm>
            <a:off x="7339269" y="2899696"/>
            <a:ext cx="194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М</a:t>
            </a:r>
            <a:r>
              <a:rPr lang="ru-RU" sz="1800" b="1" dirty="0"/>
              <a:t>ежличностные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178AF-0CB4-44B0-9FC5-1864A70455DE}"/>
              </a:ext>
            </a:extLst>
          </p:cNvPr>
          <p:cNvSpPr txBox="1"/>
          <p:nvPr/>
        </p:nvSpPr>
        <p:spPr>
          <a:xfrm>
            <a:off x="1981200" y="3609975"/>
            <a:ext cx="8096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Конструкции характеризуются:</a:t>
            </a:r>
          </a:p>
          <a:p>
            <a:endParaRPr lang="ru-RU" dirty="0"/>
          </a:p>
          <a:p>
            <a:pPr lvl="1"/>
            <a:r>
              <a:rPr lang="ru-RU" dirty="0"/>
              <a:t>1. Количество и расположение внутриличностных и межличностных переменных.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2. Управляются ли эти переменные экспериментально или наблюдаются</a:t>
            </a:r>
          </a:p>
        </p:txBody>
      </p:sp>
    </p:spTree>
    <p:extLst>
      <p:ext uri="{BB962C8B-B14F-4D97-AF65-F5344CB8AC3E}">
        <p14:creationId xmlns:p14="http://schemas.microsoft.com/office/powerpoint/2010/main" val="74039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Виды дизайна: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Характеристические переменные</a:t>
            </a:r>
            <a:endParaRPr lang="ru-RU" dirty="0">
              <a:latin typeface="+mn-lt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C4CCE48-3173-4A98-9DCC-474AD5BA1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5821"/>
              </p:ext>
            </p:extLst>
          </p:nvPr>
        </p:nvGraphicFramePr>
        <p:xfrm>
          <a:off x="266700" y="1476375"/>
          <a:ext cx="11715753" cy="5293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79">
                  <a:extLst>
                    <a:ext uri="{9D8B030D-6E8A-4147-A177-3AD203B41FA5}">
                      <a16:colId xmlns:a16="http://schemas.microsoft.com/office/drawing/2014/main" val="1095004082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3506872625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115563771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3238898757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1572776747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4228705566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2882801496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Дизайн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Факторы внутри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Уровни внутри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Наблюдаемые внутри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Факторы между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Уровни между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Наблюдаемые между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4652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Простое 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10591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Множественное 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07239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Факториальные повторные измерения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94253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Параметрическая модуляция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56052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Корреляция между мозгом и поведением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12604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Кейс-контроль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9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Вычитание конструкций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A85C8-25D6-4D1A-81E6-06FB7511A9EA}"/>
              </a:ext>
            </a:extLst>
          </p:cNvPr>
          <p:cNvSpPr txBox="1"/>
          <p:nvPr/>
        </p:nvSpPr>
        <p:spPr>
          <a:xfrm>
            <a:off x="523874" y="1329035"/>
            <a:ext cx="679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Задача A - Задача B</a:t>
            </a:r>
          </a:p>
          <a:p>
            <a:r>
              <a:rPr lang="ru-RU" dirty="0"/>
              <a:t>• Управление задачей -&gt; причинный вывод об активации мозга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C1C32-9600-4CD5-85F9-F14AFB6FFE05}"/>
              </a:ext>
            </a:extLst>
          </p:cNvPr>
          <p:cNvSpPr txBox="1"/>
          <p:nvPr/>
        </p:nvSpPr>
        <p:spPr>
          <a:xfrm>
            <a:off x="6429375" y="25621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«Чистая вставка» (</a:t>
            </a:r>
            <a:r>
              <a:rPr lang="ru-RU" dirty="0" err="1"/>
              <a:t>Дондерс</a:t>
            </a:r>
            <a:r>
              <a:rPr lang="ru-RU" dirty="0"/>
              <a:t>, 1868 г.)</a:t>
            </a:r>
          </a:p>
          <a:p>
            <a:r>
              <a:rPr lang="ru-RU" dirty="0"/>
              <a:t>Процессы в сложных условиях просто добавляются к процессам в более простых, базовых условиях. Подразумевается: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046F77-F421-442E-A00C-A83F98A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1" y="2100127"/>
            <a:ext cx="4239217" cy="19338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8DAA72-B27C-48EC-B772-0E038F68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99" y="3429000"/>
            <a:ext cx="1448002" cy="3715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FEF8E6-8E3D-487E-BD4D-64459ED0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798" y="3800527"/>
            <a:ext cx="6658904" cy="121937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655B900-BA3D-41D2-BC0A-D79347540565}"/>
              </a:ext>
            </a:extLst>
          </p:cNvPr>
          <p:cNvSpPr/>
          <p:nvPr/>
        </p:nvSpPr>
        <p:spPr>
          <a:xfrm>
            <a:off x="742950" y="2695575"/>
            <a:ext cx="1323975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F5421-48E4-42DF-8092-D0A18E30A2D6}"/>
              </a:ext>
            </a:extLst>
          </p:cNvPr>
          <p:cNvSpPr txBox="1"/>
          <p:nvPr/>
        </p:nvSpPr>
        <p:spPr>
          <a:xfrm>
            <a:off x="742950" y="2687891"/>
            <a:ext cx="12382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Переоцененный негатив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637D318-FC80-4D3D-864D-1295D2233C66}"/>
              </a:ext>
            </a:extLst>
          </p:cNvPr>
          <p:cNvSpPr/>
          <p:nvPr/>
        </p:nvSpPr>
        <p:spPr>
          <a:xfrm>
            <a:off x="2205036" y="2697416"/>
            <a:ext cx="2777131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2BF2A-799B-450D-8CD7-A380BF7F6757}"/>
              </a:ext>
            </a:extLst>
          </p:cNvPr>
          <p:cNvSpPr txBox="1"/>
          <p:nvPr/>
        </p:nvSpPr>
        <p:spPr>
          <a:xfrm>
            <a:off x="2166936" y="2666939"/>
            <a:ext cx="12382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Выглядит отрицательно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A61F8-BB00-4745-8F5C-91A9B4A8473E}"/>
              </a:ext>
            </a:extLst>
          </p:cNvPr>
          <p:cNvSpPr txBox="1"/>
          <p:nvPr/>
        </p:nvSpPr>
        <p:spPr>
          <a:xfrm>
            <a:off x="3474042" y="2666939"/>
            <a:ext cx="12382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Выглядит нейтрально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D58BD-FE7B-4F52-AC82-32E80CEDE1DB}"/>
              </a:ext>
            </a:extLst>
          </p:cNvPr>
          <p:cNvSpPr txBox="1"/>
          <p:nvPr/>
        </p:nvSpPr>
        <p:spPr>
          <a:xfrm>
            <a:off x="381000" y="5305425"/>
            <a:ext cx="1132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Процессы могут взаимодействовать с контекстом.</a:t>
            </a:r>
          </a:p>
          <a:p>
            <a:r>
              <a:rPr lang="ru-RU" dirty="0"/>
              <a:t>Это можно проверить с помощью факторных планов.</a:t>
            </a:r>
          </a:p>
          <a:p>
            <a:r>
              <a:rPr lang="ru-RU" dirty="0"/>
              <a:t>Чистая вставка часто нарушается, но вычитание полезно.</a:t>
            </a:r>
          </a:p>
        </p:txBody>
      </p:sp>
    </p:spTree>
    <p:extLst>
      <p:ext uri="{BB962C8B-B14F-4D97-AF65-F5344CB8AC3E}">
        <p14:creationId xmlns:p14="http://schemas.microsoft.com/office/powerpoint/2010/main" val="2598204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863</Words>
  <Application>Microsoft Office PowerPoint</Application>
  <PresentationFormat>Широкоэкранный</PresentationFormat>
  <Paragraphs>180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HelveticaNeue-Light</vt:lpstr>
      <vt:lpstr>HelveticaNeue-LightItalic</vt:lpstr>
      <vt:lpstr>Тема Office</vt:lpstr>
      <vt:lpstr>Принципы фМРТ</vt:lpstr>
      <vt:lpstr>Определения дизайна</vt:lpstr>
      <vt:lpstr>Виды дизайнов</vt:lpstr>
      <vt:lpstr>(Новые) виды дизайнов</vt:lpstr>
      <vt:lpstr>Основные компромиссы: без бесплатного обеда</vt:lpstr>
      <vt:lpstr>Иерархическая структура данных</vt:lpstr>
      <vt:lpstr>Виды дизайна:  Характеристические переменные</vt:lpstr>
      <vt:lpstr>Виды дизайна:  Характеристические переменные</vt:lpstr>
      <vt:lpstr>Вычитание конструкций</vt:lpstr>
      <vt:lpstr>Корреляции с индивидуальными особенностями</vt:lpstr>
      <vt:lpstr>Множественные планы вычитания</vt:lpstr>
      <vt:lpstr>Перекрытие / диссоциация процессов</vt:lpstr>
      <vt:lpstr>Перекрытие / диссоциация процессов</vt:lpstr>
      <vt:lpstr>Факторные дизайны</vt:lpstr>
      <vt:lpstr>Параметрическая модуляция</vt:lpstr>
      <vt:lpstr>Подведение итогов: Виды дизайнов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414</cp:revision>
  <dcterms:created xsi:type="dcterms:W3CDTF">2021-08-12T17:32:45Z</dcterms:created>
  <dcterms:modified xsi:type="dcterms:W3CDTF">2021-08-19T06:29:02Z</dcterms:modified>
</cp:coreProperties>
</file>