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309" r:id="rId20"/>
    <p:sldId id="307" r:id="rId21"/>
    <p:sldId id="310" r:id="rId22"/>
    <p:sldId id="311" r:id="rId23"/>
    <p:sldId id="31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7B1956-8677-4FD2-B8E8-D8E73A68748D}">
          <p14:sldIdLst>
            <p14:sldId id="256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  <p14:sldId id="309"/>
            <p14:sldId id="307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5F2"/>
    <a:srgbClr val="DFE6F7"/>
    <a:srgbClr val="FFFFFF"/>
    <a:srgbClr val="CFCFCF"/>
    <a:srgbClr val="BCCCEF"/>
    <a:srgbClr val="D6D7FF"/>
    <a:srgbClr val="00D2A9"/>
    <a:srgbClr val="352588"/>
    <a:srgbClr val="000000"/>
    <a:srgbClr val="FC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19.08.2021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54261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Предварительная обработка (</a:t>
            </a:r>
            <a:r>
              <a:rPr lang="ru-RU" dirty="0" err="1"/>
              <a:t>препроцессинг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Коррекция времени среза</a:t>
            </a:r>
            <a:endParaRPr lang="ru-RU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2790E6-80D2-4D4B-B1C3-1C548FFE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1403002"/>
            <a:ext cx="10059804" cy="2600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C73379-B780-4719-835A-716CAA7E06C0}"/>
              </a:ext>
            </a:extLst>
          </p:cNvPr>
          <p:cNvSpPr txBox="1"/>
          <p:nvPr/>
        </p:nvSpPr>
        <p:spPr>
          <a:xfrm>
            <a:off x="1318661" y="1809551"/>
            <a:ext cx="17517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Срез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03944-0E5F-4D3B-93C4-6661CB2AFB2B}"/>
              </a:ext>
            </a:extLst>
          </p:cNvPr>
          <p:cNvSpPr txBox="1"/>
          <p:nvPr/>
        </p:nvSpPr>
        <p:spPr>
          <a:xfrm>
            <a:off x="1318661" y="2187225"/>
            <a:ext cx="17517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Срез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3B536-AD41-40D5-B5B9-8E0B6EEDB0B4}"/>
              </a:ext>
            </a:extLst>
          </p:cNvPr>
          <p:cNvSpPr txBox="1"/>
          <p:nvPr/>
        </p:nvSpPr>
        <p:spPr>
          <a:xfrm>
            <a:off x="1318661" y="2547555"/>
            <a:ext cx="17517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Срез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0A5B-77AB-488C-8103-51DE7DC064B3}"/>
              </a:ext>
            </a:extLst>
          </p:cNvPr>
          <p:cNvSpPr txBox="1"/>
          <p:nvPr/>
        </p:nvSpPr>
        <p:spPr>
          <a:xfrm>
            <a:off x="827772" y="4754880"/>
            <a:ext cx="2810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Может быть исправлено с помощью временной интерполяции.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5AAA20-1A1F-4C83-ADE8-A8F516E99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824" y="1403002"/>
            <a:ext cx="7735380" cy="28578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FFE7DF-2A06-4F0D-B7B2-077261DA4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281" y="4144848"/>
            <a:ext cx="424874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9397A2-4D63-40C1-B65A-C4B0B4BA0B89}"/>
              </a:ext>
            </a:extLst>
          </p:cNvPr>
          <p:cNvSpPr txBox="1"/>
          <p:nvPr/>
        </p:nvSpPr>
        <p:spPr>
          <a:xfrm>
            <a:off x="2452036" y="1872983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Временная интерполяция</a:t>
            </a:r>
          </a:p>
          <a:p>
            <a:r>
              <a:rPr lang="ru-RU" dirty="0"/>
              <a:t>• Используйте информацию из ближайших временных точек, чтобы оценить амплитуду MR сигнала в начале каждого TR.</a:t>
            </a:r>
          </a:p>
          <a:p>
            <a:r>
              <a:rPr lang="ru-RU" dirty="0"/>
              <a:t>• Используйте функцию </a:t>
            </a:r>
            <a:r>
              <a:rPr lang="ru-RU" dirty="0" err="1"/>
              <a:t>linear</a:t>
            </a:r>
            <a:r>
              <a:rPr lang="ru-RU" dirty="0"/>
              <a:t>, </a:t>
            </a:r>
            <a:r>
              <a:rPr lang="ru-RU" dirty="0" err="1"/>
              <a:t>spline</a:t>
            </a:r>
            <a:r>
              <a:rPr lang="ru-RU" dirty="0"/>
              <a:t> или </a:t>
            </a:r>
            <a:r>
              <a:rPr lang="ru-RU" dirty="0" err="1"/>
              <a:t>sinc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/>
              <a:t>Сдвиг фазы</a:t>
            </a:r>
          </a:p>
          <a:p>
            <a:r>
              <a:rPr lang="ru-RU" dirty="0"/>
              <a:t>• Сдвиньте временной ход, применив фазовый сдвиг к преобразованию Фурье временного хода.</a:t>
            </a:r>
          </a:p>
        </p:txBody>
      </p:sp>
    </p:spTree>
    <p:extLst>
      <p:ext uri="{BB962C8B-B14F-4D97-AF65-F5344CB8AC3E}">
        <p14:creationId xmlns:p14="http://schemas.microsoft.com/office/powerpoint/2010/main" val="374503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Движение головы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3CDB6-21FB-4D5D-A51E-2CD9F8F71BB2}"/>
              </a:ext>
            </a:extLst>
          </p:cNvPr>
          <p:cNvSpPr txBox="1"/>
          <p:nvPr/>
        </p:nvSpPr>
        <p:spPr>
          <a:xfrm>
            <a:off x="3048802" y="1723246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Очень незначительные движения головы во время эксперимента могут быть основным источником ошибок, если с ними не обращаться правильно.</a:t>
            </a:r>
          </a:p>
          <a:p>
            <a:endParaRPr lang="ru-RU" dirty="0"/>
          </a:p>
          <a:p>
            <a:r>
              <a:rPr lang="ru-RU" dirty="0"/>
              <a:t>• При анализе временных рядов, связанных с </a:t>
            </a:r>
            <a:r>
              <a:rPr lang="ru-RU" dirty="0" err="1"/>
              <a:t>вокселем</a:t>
            </a:r>
            <a:r>
              <a:rPr lang="ru-RU" dirty="0"/>
              <a:t>, мы предполагаем, что он отображает одну и ту же область мозга в каждый момент времени.</a:t>
            </a:r>
          </a:p>
          <a:p>
            <a:r>
              <a:rPr lang="ru-RU" dirty="0"/>
              <a:t>- Движение головы может сделать это предположение неверным.</a:t>
            </a:r>
          </a:p>
          <a:p>
            <a:endParaRPr lang="ru-RU" dirty="0"/>
          </a:p>
          <a:p>
            <a:r>
              <a:rPr lang="ru-RU" dirty="0"/>
              <a:t>• Может быть исправлено с помощью преобразования твердого тела.</a:t>
            </a:r>
          </a:p>
        </p:txBody>
      </p:sp>
    </p:spTree>
    <p:extLst>
      <p:ext uri="{BB962C8B-B14F-4D97-AF65-F5344CB8AC3E}">
        <p14:creationId xmlns:p14="http://schemas.microsoft.com/office/powerpoint/2010/main" val="375540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Коррекция движения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D3CDB6-21FB-4D5D-A51E-2CD9F8F71BB2}"/>
              </a:ext>
            </a:extLst>
          </p:cNvPr>
          <p:cNvSpPr txBox="1"/>
          <p:nvPr/>
        </p:nvSpPr>
        <p:spPr>
          <a:xfrm>
            <a:off x="3048802" y="1723246"/>
            <a:ext cx="60976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Цель состоит в том, чтобы найти наилучшее возможное выравнивание между входным изображением и некоторым целевым изображением.</a:t>
            </a:r>
          </a:p>
          <a:p>
            <a:endParaRPr lang="ru-RU" dirty="0"/>
          </a:p>
          <a:p>
            <a:r>
              <a:rPr lang="ru-RU" dirty="0"/>
              <a:t>• Чтобы выровнять два изображения, необходимо преобразовать одно из них.</a:t>
            </a:r>
          </a:p>
          <a:p>
            <a:endParaRPr lang="ru-RU" dirty="0"/>
          </a:p>
          <a:p>
            <a:r>
              <a:rPr lang="ru-RU" dirty="0"/>
              <a:t>• Используется преобразование твердого тела.</a:t>
            </a:r>
          </a:p>
          <a:p>
            <a:endParaRPr lang="ru-RU" dirty="0"/>
          </a:p>
          <a:p>
            <a:r>
              <a:rPr lang="ru-RU" dirty="0"/>
              <a:t>• Он включает в себя 6 переменных параметров, 3 набора перемещений и 3 набора вращений (6 степеней свободы).</a:t>
            </a:r>
          </a:p>
        </p:txBody>
      </p:sp>
    </p:spTree>
    <p:extLst>
      <p:ext uri="{BB962C8B-B14F-4D97-AF65-F5344CB8AC3E}">
        <p14:creationId xmlns:p14="http://schemas.microsoft.com/office/powerpoint/2010/main" val="370993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Коррекция движения</a:t>
            </a:r>
            <a:endParaRPr lang="ru-RU" dirty="0"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69289F-7830-41F9-997B-D340CD5B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86" y="1549701"/>
            <a:ext cx="5799710" cy="5043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34193-692D-4C2E-90EE-362CD9FE91E8}"/>
              </a:ext>
            </a:extLst>
          </p:cNvPr>
          <p:cNvSpPr txBox="1"/>
          <p:nvPr/>
        </p:nvSpPr>
        <p:spPr>
          <a:xfrm>
            <a:off x="3436220" y="1549701"/>
            <a:ext cx="15015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Перенос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9F337-42CD-47E6-89C4-9EFD5ED4E9FF}"/>
              </a:ext>
            </a:extLst>
          </p:cNvPr>
          <p:cNvSpPr txBox="1"/>
          <p:nvPr/>
        </p:nvSpPr>
        <p:spPr>
          <a:xfrm>
            <a:off x="6949440" y="1549701"/>
            <a:ext cx="146544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Вращение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262BF-8093-4D77-AC52-2B72ABBE04CD}"/>
              </a:ext>
            </a:extLst>
          </p:cNvPr>
          <p:cNvSpPr txBox="1"/>
          <p:nvPr/>
        </p:nvSpPr>
        <p:spPr>
          <a:xfrm>
            <a:off x="3454267" y="4281672"/>
            <a:ext cx="146544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Масштабирование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71779-B71F-42B2-B20D-BBD28CF4255F}"/>
              </a:ext>
            </a:extLst>
          </p:cNvPr>
          <p:cNvSpPr txBox="1"/>
          <p:nvPr/>
        </p:nvSpPr>
        <p:spPr>
          <a:xfrm>
            <a:off x="6949440" y="4281672"/>
            <a:ext cx="146544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Сдвиг</a:t>
            </a:r>
          </a:p>
        </p:txBody>
      </p:sp>
    </p:spTree>
    <p:extLst>
      <p:ext uri="{BB962C8B-B14F-4D97-AF65-F5344CB8AC3E}">
        <p14:creationId xmlns:p14="http://schemas.microsoft.com/office/powerpoint/2010/main" val="95338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Трансформации</a:t>
            </a:r>
            <a:endParaRPr lang="ru-RU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48FB4-40DF-4187-8B89-D89527FB8DAB}"/>
              </a:ext>
            </a:extLst>
          </p:cNvPr>
          <p:cNvSpPr txBox="1"/>
          <p:nvPr/>
        </p:nvSpPr>
        <p:spPr>
          <a:xfrm>
            <a:off x="1174282" y="1723246"/>
            <a:ext cx="9326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Линейные преобразования</a:t>
            </a:r>
          </a:p>
          <a:p>
            <a:r>
              <a:rPr lang="ru-RU" dirty="0"/>
              <a:t>• Жесткий корпус (6 степеней свободы) - поступление и вращение</a:t>
            </a:r>
          </a:p>
          <a:p>
            <a:r>
              <a:rPr lang="ru-RU" dirty="0"/>
              <a:t>• Сходство (7 степеней свободы) - перенос, вращение и одиночный</a:t>
            </a:r>
          </a:p>
          <a:p>
            <a:r>
              <a:rPr lang="ru-RU" dirty="0"/>
              <a:t>глобальное масштабирование</a:t>
            </a:r>
          </a:p>
          <a:p>
            <a:r>
              <a:rPr lang="ru-RU" dirty="0"/>
              <a:t>• Аффинные (12 степеней свободы) - перенос, вращение, масштабирование и</a:t>
            </a:r>
          </a:p>
          <a:p>
            <a:r>
              <a:rPr lang="ru-RU" dirty="0"/>
              <a:t>сдвиг.</a:t>
            </a:r>
          </a:p>
          <a:p>
            <a:endParaRPr lang="ru-RU" dirty="0"/>
          </a:p>
          <a:p>
            <a:r>
              <a:rPr lang="ru-RU" b="1" dirty="0"/>
              <a:t>Криволинейные</a:t>
            </a:r>
          </a:p>
          <a:p>
            <a:r>
              <a:rPr lang="ru-RU" dirty="0"/>
              <a:t>Преобразования, в которых уравнения, связывающие</a:t>
            </a:r>
          </a:p>
          <a:p>
            <a:r>
              <a:rPr lang="ru-RU" dirty="0"/>
              <a:t>координаты изображений нелинейны.</a:t>
            </a:r>
          </a:p>
        </p:txBody>
      </p:sp>
    </p:spTree>
    <p:extLst>
      <p:ext uri="{BB962C8B-B14F-4D97-AF65-F5344CB8AC3E}">
        <p14:creationId xmlns:p14="http://schemas.microsoft.com/office/powerpoint/2010/main" val="283144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Коррекция движения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089D1-87D9-41E9-A4ED-5A5B7562612D}"/>
              </a:ext>
            </a:extLst>
          </p:cNvPr>
          <p:cNvSpPr txBox="1"/>
          <p:nvPr/>
        </p:nvSpPr>
        <p:spPr>
          <a:xfrm>
            <a:off x="2466073" y="1838426"/>
            <a:ext cx="72598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Целевое изображение обычно определяется как первое (или среднее) изображение во временном ряду фМРТ.</a:t>
            </a:r>
          </a:p>
          <a:p>
            <a:endParaRPr lang="ru-RU" dirty="0"/>
          </a:p>
          <a:p>
            <a:r>
              <a:rPr lang="ru-RU" dirty="0"/>
              <a:t>• Цель состоит в том, чтобы найти набор параметров, который минимизирует некоторую функцию стоимости, которая оценивает сходство между изображением и целью.</a:t>
            </a:r>
          </a:p>
          <a:p>
            <a:endParaRPr lang="ru-RU" dirty="0"/>
          </a:p>
          <a:p>
            <a:r>
              <a:rPr lang="ru-RU" dirty="0"/>
              <a:t>• Примеры функций затрат включают сумму квадратов разностей или взаимную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144281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64A293-1F80-4C2F-AB56-8D4F03B4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18" y="1671392"/>
            <a:ext cx="385816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7F4612-BA59-4C93-BAAA-11F7CDEA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10" y="1290339"/>
            <a:ext cx="469648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1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9B768B-19AA-4417-9D4F-6FCC4C33F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34" y="1357023"/>
            <a:ext cx="362953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4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Процесс обработки данных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9CD797-42FB-4762-BECD-C292819F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85" y="1572838"/>
            <a:ext cx="7744906" cy="5182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88CB7-75B1-4EAE-8140-45F8BA1F55AB}"/>
              </a:ext>
            </a:extLst>
          </p:cNvPr>
          <p:cNvSpPr txBox="1"/>
          <p:nvPr/>
        </p:nvSpPr>
        <p:spPr>
          <a:xfrm>
            <a:off x="4552749" y="1900097"/>
            <a:ext cx="2329314" cy="369332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Дизайн эксперимента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8018D-4E72-4813-962C-8C061562AAD4}"/>
              </a:ext>
            </a:extLst>
          </p:cNvPr>
          <p:cNvSpPr txBox="1"/>
          <p:nvPr/>
        </p:nvSpPr>
        <p:spPr>
          <a:xfrm>
            <a:off x="2472388" y="2950712"/>
            <a:ext cx="2061210" cy="369332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Получение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C6252-5594-4625-B3A4-38DEF170BCCB}"/>
              </a:ext>
            </a:extLst>
          </p:cNvPr>
          <p:cNvSpPr txBox="1"/>
          <p:nvPr/>
        </p:nvSpPr>
        <p:spPr>
          <a:xfrm>
            <a:off x="2583180" y="3958297"/>
            <a:ext cx="1729740" cy="369332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Реконструкция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B557F-5ECE-4904-97C7-E5C8397B2F80}"/>
              </a:ext>
            </a:extLst>
          </p:cNvPr>
          <p:cNvSpPr txBox="1"/>
          <p:nvPr/>
        </p:nvSpPr>
        <p:spPr>
          <a:xfrm>
            <a:off x="5120640" y="2943092"/>
            <a:ext cx="1920240" cy="646331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Предварительная обработка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3E8E6-9576-4EB0-BB39-2221378B3993}"/>
              </a:ext>
            </a:extLst>
          </p:cNvPr>
          <p:cNvSpPr txBox="1"/>
          <p:nvPr/>
        </p:nvSpPr>
        <p:spPr>
          <a:xfrm>
            <a:off x="5158740" y="3581803"/>
            <a:ext cx="1882140" cy="738664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Коррекция </a:t>
            </a:r>
            <a:endParaRPr lang="en-US" sz="1400" dirty="0"/>
          </a:p>
          <a:p>
            <a:pPr algn="ctr"/>
            <a:r>
              <a:rPr lang="ru-RU" sz="1400" dirty="0"/>
              <a:t>времени среза</a:t>
            </a:r>
            <a:endParaRPr lang="en-US" sz="1400" dirty="0"/>
          </a:p>
          <a:p>
            <a:pPr algn="ctr"/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25B01-C4FC-438F-ADC0-EED9B7E491BB}"/>
              </a:ext>
            </a:extLst>
          </p:cNvPr>
          <p:cNvSpPr txBox="1"/>
          <p:nvPr/>
        </p:nvSpPr>
        <p:spPr>
          <a:xfrm>
            <a:off x="5102543" y="4480560"/>
            <a:ext cx="1973580" cy="954107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Коррекция движения, совместная </a:t>
            </a:r>
          </a:p>
          <a:p>
            <a:pPr algn="ctr"/>
            <a:r>
              <a:rPr lang="ru-RU" sz="1400" dirty="0"/>
              <a:t>регистрация и нормализация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26E30-306A-45C6-BF59-860201C9B627}"/>
              </a:ext>
            </a:extLst>
          </p:cNvPr>
          <p:cNvSpPr txBox="1"/>
          <p:nvPr/>
        </p:nvSpPr>
        <p:spPr>
          <a:xfrm>
            <a:off x="5074920" y="5631180"/>
            <a:ext cx="1973580" cy="677108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Пространственное сглаживание</a:t>
            </a:r>
            <a:endParaRPr lang="en-US" sz="1000" dirty="0"/>
          </a:p>
          <a:p>
            <a:pPr algn="ctr"/>
            <a:endParaRPr lang="ru-RU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88CFB-6384-44D6-A4A5-260D0D5498DD}"/>
              </a:ext>
            </a:extLst>
          </p:cNvPr>
          <p:cNvSpPr txBox="1"/>
          <p:nvPr/>
        </p:nvSpPr>
        <p:spPr>
          <a:xfrm>
            <a:off x="7860332" y="3167102"/>
            <a:ext cx="1679908" cy="369332"/>
          </a:xfrm>
          <a:prstGeom prst="rect">
            <a:avLst/>
          </a:prstGeom>
          <a:solidFill>
            <a:srgbClr val="E4E4E4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8B639-7442-4D37-89D3-DF73E238F161}"/>
              </a:ext>
            </a:extLst>
          </p:cNvPr>
          <p:cNvSpPr txBox="1"/>
          <p:nvPr/>
        </p:nvSpPr>
        <p:spPr>
          <a:xfrm>
            <a:off x="7860332" y="3536434"/>
            <a:ext cx="1679908" cy="923330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Локализация мозговой активности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F99225-62B6-4126-9A16-D61BEC011EDD}"/>
              </a:ext>
            </a:extLst>
          </p:cNvPr>
          <p:cNvSpPr txBox="1"/>
          <p:nvPr/>
        </p:nvSpPr>
        <p:spPr>
          <a:xfrm>
            <a:off x="7860332" y="4495948"/>
            <a:ext cx="1679908" cy="923330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dirty="0"/>
              <a:t>Связь</a:t>
            </a:r>
          </a:p>
          <a:p>
            <a:pPr algn="ctr"/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049D96-97D9-44E7-A0FD-90E638D7DE2D}"/>
              </a:ext>
            </a:extLst>
          </p:cNvPr>
          <p:cNvSpPr txBox="1"/>
          <p:nvPr/>
        </p:nvSpPr>
        <p:spPr>
          <a:xfrm>
            <a:off x="7867952" y="5471308"/>
            <a:ext cx="1679908" cy="923330"/>
          </a:xfrm>
          <a:prstGeom prst="rect">
            <a:avLst/>
          </a:prstGeom>
          <a:solidFill>
            <a:srgbClr val="E4E4E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dirty="0"/>
              <a:t>Прогноз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84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Иллюстрация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DDA2A9-B85B-4BC6-AB0E-01F9CC0D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28" y="1544454"/>
            <a:ext cx="5858693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5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Совместная регистрация - корегистрация</a:t>
            </a:r>
            <a:endParaRPr lang="ru-RU" dirty="0"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8137CE-EBA5-4F87-B53E-93EE4989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4452331"/>
            <a:ext cx="4582164" cy="151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8FD0F-779F-4E6A-8516-BFCEA5015E9B}"/>
              </a:ext>
            </a:extLst>
          </p:cNvPr>
          <p:cNvSpPr txBox="1"/>
          <p:nvPr/>
        </p:nvSpPr>
        <p:spPr>
          <a:xfrm>
            <a:off x="875899" y="1780674"/>
            <a:ext cx="107321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Затем структурная МРТ, собранная в начале сеанса, регистрируется в изображениях фМРТ в процессе, называемом корегистрацией.</a:t>
            </a:r>
          </a:p>
          <a:p>
            <a:pPr lvl="1"/>
            <a:r>
              <a:rPr lang="ru-RU" dirty="0"/>
              <a:t>- Позволяет визуализировать активации задач одного предмета, наложенные на анатомическую информацию человека.</a:t>
            </a:r>
          </a:p>
          <a:p>
            <a:pPr lvl="1"/>
            <a:r>
              <a:rPr lang="ru-RU" dirty="0"/>
              <a:t>- Упрощает последующее преобразование изображений фМРТ в стандартную систему координат.</a:t>
            </a:r>
          </a:p>
        </p:txBody>
      </p:sp>
    </p:spTree>
    <p:extLst>
      <p:ext uri="{BB962C8B-B14F-4D97-AF65-F5344CB8AC3E}">
        <p14:creationId xmlns:p14="http://schemas.microsoft.com/office/powerpoint/2010/main" val="76473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Корегистрация</a:t>
            </a:r>
            <a:endParaRPr lang="ru-RU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FF8BD-8F8B-4D86-89B5-CCF8D019266B}"/>
              </a:ext>
            </a:extLst>
          </p:cNvPr>
          <p:cNvSpPr txBox="1"/>
          <p:nvPr/>
        </p:nvSpPr>
        <p:spPr>
          <a:xfrm>
            <a:off x="2066624" y="2038746"/>
            <a:ext cx="80587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Между регистрацией и коррекцией движения есть определенные ключевые различия.</a:t>
            </a:r>
          </a:p>
          <a:p>
            <a:pPr lvl="1"/>
            <a:r>
              <a:rPr lang="ru-RU" dirty="0"/>
              <a:t>- Функциональные и структурные изображения не имеют одинаковой интенсивности сигнала в одних и тех же областях.</a:t>
            </a:r>
          </a:p>
          <a:p>
            <a:pPr lvl="2"/>
            <a:r>
              <a:rPr lang="ru-RU" dirty="0"/>
              <a:t>- Их нельзя вычесть.</a:t>
            </a:r>
          </a:p>
          <a:p>
            <a:pPr lvl="1"/>
            <a:r>
              <a:rPr lang="ru-RU" dirty="0"/>
              <a:t>- Их формы могут отличаться.</a:t>
            </a:r>
          </a:p>
          <a:p>
            <a:endParaRPr lang="ru-RU" dirty="0"/>
          </a:p>
          <a:p>
            <a:r>
              <a:rPr lang="ru-RU" dirty="0"/>
              <a:t>• Используйте по крайней мере аффинное преобразование для выполнения функции совместной регистрации и расчета стоимости взаимной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587784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70885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Корегистрация</a:t>
            </a:r>
            <a:endParaRPr lang="ru-RU" dirty="0"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F8EC99-691F-451A-A145-23436DDCD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2" y="1040463"/>
            <a:ext cx="756390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 err="1">
                <a:solidFill>
                  <a:srgbClr val="000000"/>
                </a:solidFill>
                <a:latin typeface="+mn-lt"/>
              </a:rPr>
              <a:t>Препроцессинг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44AC2-0ABA-44BF-B078-B90E55EA3C86}"/>
              </a:ext>
            </a:extLst>
          </p:cNvPr>
          <p:cNvSpPr txBox="1"/>
          <p:nvPr/>
        </p:nvSpPr>
        <p:spPr>
          <a:xfrm>
            <a:off x="694508" y="2274838"/>
            <a:ext cx="108029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Перед анализом данные фМРТ проходят ряд этапов предварительной обработки, направленных на выявление и удаление артефактов и проверку допущений модели.</a:t>
            </a:r>
          </a:p>
          <a:p>
            <a:endParaRPr lang="ru-RU" dirty="0"/>
          </a:p>
          <a:p>
            <a:r>
              <a:rPr lang="ru-RU" dirty="0"/>
              <a:t>• Цели предварительной обработки:</a:t>
            </a:r>
          </a:p>
          <a:p>
            <a:pPr lvl="1"/>
            <a:r>
              <a:rPr lang="ru-RU" dirty="0"/>
              <a:t>- минимизировать влияние сбора данных и физиологических артефактов;</a:t>
            </a:r>
          </a:p>
          <a:p>
            <a:pPr lvl="1"/>
            <a:r>
              <a:rPr lang="ru-RU" dirty="0"/>
              <a:t>- проверять статистические допущения и преобразовывать данные в соответствии с допущениями;</a:t>
            </a:r>
          </a:p>
          <a:p>
            <a:pPr lvl="1"/>
            <a:r>
              <a:rPr lang="ru-RU" dirty="0"/>
              <a:t>- Стандартизировать расположение областей мозга у субъектов для достижения достоверности и чувствительности группового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340484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Процесс препроцессинга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B8FB2A-18D0-4284-A115-74F4773F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0" y="1582439"/>
            <a:ext cx="8230749" cy="4277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090C77-1894-4039-93B7-A87A17DB2DE2}"/>
              </a:ext>
            </a:extLst>
          </p:cNvPr>
          <p:cNvSpPr txBox="1"/>
          <p:nvPr/>
        </p:nvSpPr>
        <p:spPr>
          <a:xfrm>
            <a:off x="666206" y="5889377"/>
            <a:ext cx="1067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Предварительная обработка выполняется как для данных фМРТ, так и для структурных сканирований, собранных до эксперимента.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07875-ABF5-421C-B226-94D9BAC10898}"/>
              </a:ext>
            </a:extLst>
          </p:cNvPr>
          <p:cNvSpPr txBox="1"/>
          <p:nvPr/>
        </p:nvSpPr>
        <p:spPr>
          <a:xfrm>
            <a:off x="2143125" y="1715980"/>
            <a:ext cx="198473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Структурный (T1)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A05114-5404-433A-9B4D-821641F83384}"/>
              </a:ext>
            </a:extLst>
          </p:cNvPr>
          <p:cNvSpPr txBox="1"/>
          <p:nvPr/>
        </p:nvSpPr>
        <p:spPr>
          <a:xfrm>
            <a:off x="2143125" y="3349591"/>
            <a:ext cx="198473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Функциональные временные ряды изображений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23408D-03EB-42FC-A534-FC03280E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86" y="1900646"/>
            <a:ext cx="2038635" cy="183272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F6C5D8F-979C-4E9F-AD2F-2ECE81C71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58" y="2778170"/>
            <a:ext cx="1047896" cy="362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31B08C-0BC0-4762-8827-4EB5D8FE6ED9}"/>
              </a:ext>
            </a:extLst>
          </p:cNvPr>
          <p:cNvSpPr txBox="1"/>
          <p:nvPr/>
        </p:nvSpPr>
        <p:spPr>
          <a:xfrm>
            <a:off x="6939181" y="2312839"/>
            <a:ext cx="163870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Параметры деформации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AB2361-FCE1-4F4C-B167-42F93FB57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493" y="2168485"/>
            <a:ext cx="1124107" cy="971686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C34A5C5-62E0-4D95-92AA-3560EBDC156E}"/>
              </a:ext>
            </a:extLst>
          </p:cNvPr>
          <p:cNvSpPr/>
          <p:nvPr/>
        </p:nvSpPr>
        <p:spPr>
          <a:xfrm>
            <a:off x="4263992" y="2312839"/>
            <a:ext cx="1069351" cy="465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>
                <a:solidFill>
                  <a:schemeClr val="tx1"/>
                </a:solidFill>
              </a:rPr>
              <a:t>Совместная регистрация для работы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FA11ABC-3722-4A1C-9E90-E533171CAC00}"/>
              </a:ext>
            </a:extLst>
          </p:cNvPr>
          <p:cNvSpPr/>
          <p:nvPr/>
        </p:nvSpPr>
        <p:spPr>
          <a:xfrm>
            <a:off x="5778283" y="2312839"/>
            <a:ext cx="853524" cy="82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Подогнать под шаблон атласа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8035B28-9138-4629-9FEA-6ED6070C40A4}"/>
              </a:ext>
            </a:extLst>
          </p:cNvPr>
          <p:cNvSpPr/>
          <p:nvPr/>
        </p:nvSpPr>
        <p:spPr>
          <a:xfrm>
            <a:off x="8419994" y="2240662"/>
            <a:ext cx="926008" cy="827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Т1 в пространстве атласа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CEAF283-B878-4E60-A9C0-63A21502F0CA}"/>
              </a:ext>
            </a:extLst>
          </p:cNvPr>
          <p:cNvSpPr/>
          <p:nvPr/>
        </p:nvSpPr>
        <p:spPr>
          <a:xfrm>
            <a:off x="4335663" y="4366241"/>
            <a:ext cx="1442620" cy="909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• Фильтр шума</a:t>
            </a:r>
          </a:p>
          <a:p>
            <a:r>
              <a:rPr lang="ru-RU" sz="1000" dirty="0">
                <a:solidFill>
                  <a:schemeClr val="tx1"/>
                </a:solidFill>
              </a:rPr>
              <a:t>• Время нарезки (а)</a:t>
            </a:r>
          </a:p>
          <a:p>
            <a:r>
              <a:rPr lang="ru-RU" sz="1000" dirty="0">
                <a:solidFill>
                  <a:schemeClr val="tx1"/>
                </a:solidFill>
              </a:rPr>
              <a:t>• Выровнять (r)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0197F2B-E113-4DDC-91DF-3C7B5926D6CD}"/>
              </a:ext>
            </a:extLst>
          </p:cNvPr>
          <p:cNvSpPr/>
          <p:nvPr/>
        </p:nvSpPr>
        <p:spPr>
          <a:xfrm>
            <a:off x="8032980" y="4754880"/>
            <a:ext cx="985892" cy="3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dirty="0">
                <a:solidFill>
                  <a:schemeClr val="tx1"/>
                </a:solidFill>
              </a:rPr>
              <a:t>Сглаживание</a:t>
            </a:r>
          </a:p>
        </p:txBody>
      </p:sp>
    </p:spTree>
    <p:extLst>
      <p:ext uri="{BB962C8B-B14F-4D97-AF65-F5344CB8AC3E}">
        <p14:creationId xmlns:p14="http://schemas.microsoft.com/office/powerpoint/2010/main" val="30748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Шаги препроцессинга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3135C1-6A8E-4F11-94B8-C802232503BD}"/>
              </a:ext>
            </a:extLst>
          </p:cNvPr>
          <p:cNvSpPr txBox="1"/>
          <p:nvPr/>
        </p:nvSpPr>
        <p:spPr>
          <a:xfrm>
            <a:off x="1451009" y="1738230"/>
            <a:ext cx="60976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Визуализация и удаление артефактов</a:t>
            </a:r>
          </a:p>
          <a:p>
            <a:endParaRPr lang="ru-RU" dirty="0"/>
          </a:p>
          <a:p>
            <a:r>
              <a:rPr lang="ru-RU" dirty="0"/>
              <a:t>• Коррекция времени среза</a:t>
            </a:r>
          </a:p>
          <a:p>
            <a:endParaRPr lang="ru-RU" dirty="0"/>
          </a:p>
          <a:p>
            <a:r>
              <a:rPr lang="ru-RU" dirty="0"/>
              <a:t>• Коррекция движения</a:t>
            </a:r>
          </a:p>
          <a:p>
            <a:endParaRPr lang="ru-RU" dirty="0"/>
          </a:p>
          <a:p>
            <a:r>
              <a:rPr lang="ru-RU" dirty="0"/>
              <a:t>• Физиологические коррекции</a:t>
            </a:r>
          </a:p>
          <a:p>
            <a:endParaRPr lang="ru-RU" dirty="0"/>
          </a:p>
          <a:p>
            <a:r>
              <a:rPr lang="ru-RU" dirty="0"/>
              <a:t>• Совместная регистрация</a:t>
            </a:r>
          </a:p>
          <a:p>
            <a:endParaRPr lang="ru-RU" dirty="0"/>
          </a:p>
          <a:p>
            <a:r>
              <a:rPr lang="ru-RU" dirty="0"/>
              <a:t>• Нормализация</a:t>
            </a:r>
          </a:p>
          <a:p>
            <a:endParaRPr lang="ru-RU" dirty="0"/>
          </a:p>
          <a:p>
            <a:r>
              <a:rPr lang="ru-RU" dirty="0"/>
              <a:t>• Пространственная фильтрация</a:t>
            </a:r>
          </a:p>
          <a:p>
            <a:endParaRPr lang="ru-RU" dirty="0"/>
          </a:p>
          <a:p>
            <a:r>
              <a:rPr lang="ru-RU" dirty="0"/>
              <a:t>• Временная фильтрация</a:t>
            </a:r>
          </a:p>
        </p:txBody>
      </p:sp>
    </p:spTree>
    <p:extLst>
      <p:ext uri="{BB962C8B-B14F-4D97-AF65-F5344CB8AC3E}">
        <p14:creationId xmlns:p14="http://schemas.microsoft.com/office/powerpoint/2010/main" val="69531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Визуализация и удаление артефактов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A2E58-957E-4D2A-8E2D-5083A17C88C0}"/>
              </a:ext>
            </a:extLst>
          </p:cNvPr>
          <p:cNvSpPr txBox="1"/>
          <p:nvPr/>
        </p:nvSpPr>
        <p:spPr>
          <a:xfrm>
            <a:off x="3048802" y="2000245"/>
            <a:ext cx="60976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Первая часть конвейера предварительной обработки заключается в использовании исследовательских методов для исследования необработанных данных изображения и обнаружения возможных проблем и артефактов.</a:t>
            </a:r>
          </a:p>
          <a:p>
            <a:endParaRPr lang="ru-RU" dirty="0"/>
          </a:p>
          <a:p>
            <a:r>
              <a:rPr lang="ru-RU" dirty="0"/>
              <a:t>• Данные фМРТ часто содержат кратковременные артефакты спаек и медленный дрейф с течением времени.</a:t>
            </a:r>
          </a:p>
          <a:p>
            <a:endParaRPr lang="ru-RU" dirty="0"/>
          </a:p>
          <a:p>
            <a:r>
              <a:rPr lang="ru-RU" dirty="0"/>
              <a:t>• Для поиска артефактов, связанных с пиками, можно использовать исследовательский метод, такой как анализ главных компонентов (PCA).</a:t>
            </a:r>
          </a:p>
        </p:txBody>
      </p:sp>
    </p:spTree>
    <p:extLst>
      <p:ext uri="{BB962C8B-B14F-4D97-AF65-F5344CB8AC3E}">
        <p14:creationId xmlns:p14="http://schemas.microsoft.com/office/powerpoint/2010/main" val="54527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Визуализация и удаление артефактов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B8C1A3-95C1-4504-81B5-75DF99E56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" y="1250483"/>
            <a:ext cx="9072654" cy="5607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A2E58-957E-4D2A-8E2D-5083A17C88C0}"/>
              </a:ext>
            </a:extLst>
          </p:cNvPr>
          <p:cNvSpPr txBox="1"/>
          <p:nvPr/>
        </p:nvSpPr>
        <p:spPr>
          <a:xfrm>
            <a:off x="5705375" y="1528608"/>
            <a:ext cx="6097604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Временные артефакты пиков в данных во время получения изолированного объема видны на определенных срезах, как показано ярким</a:t>
            </a:r>
          </a:p>
          <a:p>
            <a:r>
              <a:rPr lang="ru-RU" dirty="0"/>
              <a:t>полосы в сагиттальных срезах (внизу).</a:t>
            </a:r>
          </a:p>
          <a:p>
            <a:endParaRPr lang="ru-RU" dirty="0"/>
          </a:p>
          <a:p>
            <a:r>
              <a:rPr lang="ru-RU" dirty="0"/>
              <a:t>Это предполагает, что характеристики градиента были затронуты во время получения некоторых эхо плоскостных изображений, которые в этом эксперименте были получены послойно в чередующемся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279458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Коррекция времени среза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5E865-A6FB-4702-B285-322D507C16FE}"/>
              </a:ext>
            </a:extLst>
          </p:cNvPr>
          <p:cNvSpPr txBox="1"/>
          <p:nvPr/>
        </p:nvSpPr>
        <p:spPr>
          <a:xfrm>
            <a:off x="847024" y="2413337"/>
            <a:ext cx="110883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Мы часто отбираем несколько срезов мозга в течение каждого отдельного времени повторения (TR), чтобы построить объем мозга.</a:t>
            </a:r>
          </a:p>
          <a:p>
            <a:endParaRPr lang="ru-RU" dirty="0"/>
          </a:p>
          <a:p>
            <a:r>
              <a:rPr lang="ru-RU" dirty="0"/>
              <a:t>• Обычно каждый срез отбирается в несколько разных временных точках (т. Е. 2D-изображение, а не 3D).</a:t>
            </a:r>
          </a:p>
          <a:p>
            <a:endParaRPr lang="ru-RU" dirty="0"/>
          </a:p>
          <a:p>
            <a:r>
              <a:rPr lang="ru-RU" dirty="0"/>
              <a:t>• Временная коррекция среза сдвигает временные ряды каждого вокселя так, что все они кажутся дискретизированными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108577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Коррекция времени среза</a:t>
            </a:r>
            <a:endParaRPr lang="ru-RU" dirty="0"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2790E6-80D2-4D4B-B1C3-1C548FFE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1403002"/>
            <a:ext cx="10059804" cy="2600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C73379-B780-4719-835A-716CAA7E06C0}"/>
              </a:ext>
            </a:extLst>
          </p:cNvPr>
          <p:cNvSpPr txBox="1"/>
          <p:nvPr/>
        </p:nvSpPr>
        <p:spPr>
          <a:xfrm>
            <a:off x="1318661" y="1809551"/>
            <a:ext cx="17517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Срез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03944-0E5F-4D3B-93C4-6661CB2AFB2B}"/>
              </a:ext>
            </a:extLst>
          </p:cNvPr>
          <p:cNvSpPr txBox="1"/>
          <p:nvPr/>
        </p:nvSpPr>
        <p:spPr>
          <a:xfrm>
            <a:off x="1318661" y="2187225"/>
            <a:ext cx="17517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Срез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3B536-AD41-40D5-B5B9-8E0B6EEDB0B4}"/>
              </a:ext>
            </a:extLst>
          </p:cNvPr>
          <p:cNvSpPr txBox="1"/>
          <p:nvPr/>
        </p:nvSpPr>
        <p:spPr>
          <a:xfrm>
            <a:off x="1318661" y="2547555"/>
            <a:ext cx="17517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Срез 3</a:t>
            </a:r>
          </a:p>
        </p:txBody>
      </p:sp>
    </p:spTree>
    <p:extLst>
      <p:ext uri="{BB962C8B-B14F-4D97-AF65-F5344CB8AC3E}">
        <p14:creationId xmlns:p14="http://schemas.microsoft.com/office/powerpoint/2010/main" val="989469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</TotalTime>
  <Words>797</Words>
  <Application>Microsoft Office PowerPoint</Application>
  <PresentationFormat>Широкоэкранный</PresentationFormat>
  <Paragraphs>135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Принципы фМРТ</vt:lpstr>
      <vt:lpstr>Процесс обработки данных</vt:lpstr>
      <vt:lpstr>Препроцессинг</vt:lpstr>
      <vt:lpstr>Процесс препроцессинга</vt:lpstr>
      <vt:lpstr>Шаги препроцессинга</vt:lpstr>
      <vt:lpstr>Визуализация и удаление артефактов</vt:lpstr>
      <vt:lpstr>Визуализация и удаление артефактов</vt:lpstr>
      <vt:lpstr>Коррекция времени среза</vt:lpstr>
      <vt:lpstr>Коррекция времени среза</vt:lpstr>
      <vt:lpstr>Коррекция времени среза</vt:lpstr>
      <vt:lpstr>Презентация PowerPoint</vt:lpstr>
      <vt:lpstr>Движение головы</vt:lpstr>
      <vt:lpstr>Коррекция движения</vt:lpstr>
      <vt:lpstr>Коррекция движения</vt:lpstr>
      <vt:lpstr>Трансформации</vt:lpstr>
      <vt:lpstr>Коррекция движения</vt:lpstr>
      <vt:lpstr>Презентация PowerPoint</vt:lpstr>
      <vt:lpstr>Презентация PowerPoint</vt:lpstr>
      <vt:lpstr>Презентация PowerPoint</vt:lpstr>
      <vt:lpstr>Иллюстрация</vt:lpstr>
      <vt:lpstr>Совместная регистрация - корегистрация</vt:lpstr>
      <vt:lpstr>Корегистрация</vt:lpstr>
      <vt:lpstr>Корегистрация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434</cp:revision>
  <dcterms:created xsi:type="dcterms:W3CDTF">2021-08-12T17:32:45Z</dcterms:created>
  <dcterms:modified xsi:type="dcterms:W3CDTF">2021-08-19T11:50:40Z</dcterms:modified>
</cp:coreProperties>
</file>