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07B1956-8677-4FD2-B8E8-D8E73A68748D}">
          <p14:sldIdLst>
            <p14:sldId id="256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ya Juhnowski" initials="IJ" lastIdx="1" clrIdx="0">
    <p:extLst>
      <p:ext uri="{19B8F6BF-5375-455C-9EA6-DF929625EA0E}">
        <p15:presenceInfo xmlns:p15="http://schemas.microsoft.com/office/powerpoint/2012/main" userId="2e7744f5109afb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5F2"/>
    <a:srgbClr val="DFE6F7"/>
    <a:srgbClr val="FFFFFF"/>
    <a:srgbClr val="CFCFCF"/>
    <a:srgbClr val="BCCCEF"/>
    <a:srgbClr val="D6D7FF"/>
    <a:srgbClr val="00D2A9"/>
    <a:srgbClr val="352588"/>
    <a:srgbClr val="000000"/>
    <a:srgbClr val="FC6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1" d="100"/>
          <a:sy n="51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877FD-C3FF-42CB-8C8F-CDB8DA55B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374E42-B38B-4700-9C65-89105D608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BF7E59-9B27-44E1-AFED-4EC547DD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5C1CA6-E023-4388-8F1A-752258D7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784982-730D-46AC-B707-E0976343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6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448F9-A683-485E-9541-A2E4EE06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BCD233-2AC2-490D-A87A-580DC07C9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C48F7A-B408-4A50-BBED-815AA422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1A8004-4290-49E5-9F95-40CF4031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D3ACB-4E6F-44DA-AC53-5E8AEDF6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2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435611-3E89-4EBA-91E0-BB711070E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AF30A0-0988-4320-AC9F-1DB7A4E5B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40654-1164-4C48-891D-D55263A0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8A98CC-6909-49A4-9F5D-3E418732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29351F-0519-4414-A7A2-8C72F1DC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51E51-9062-4609-AB48-8AD0EC21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6A0886-DAD5-4347-82BD-E4322115D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B95D2B-FAC4-47FF-91E7-94333900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7DA9A4-61A3-4C38-9234-BA3AD5F9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A2F9A-F5B4-4589-BE67-992C75D1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1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516D6-860F-4897-884A-DE97C732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0AE538-AC02-4517-947F-27E14B63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EC34D7-7989-4BC5-88B5-4A57568E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DD3DE-7E98-4C06-9127-198426F6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6319B-B1E1-4F9F-B72B-962B4D01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52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819A5-2DB2-4E69-A307-1F7E791A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28BD1-B62C-4A19-AB77-7F503ED1E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2224A7-BE7D-4383-B567-3A0393F9E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1715E1-1EAD-45A1-9B47-8FA1CE6C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FF2D3E-58E6-436D-9A7E-299430C2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12CFB2-4387-47C1-99B4-ACAFE47A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B943F-3C28-4AA3-8249-F1E2D535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F9100F-F59B-463C-B78A-CC4A23BDD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F5A860-C883-482E-94DC-9F01A9A21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8D1025-3314-441F-B49D-C5ACFEE4E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061D0B-573F-49A6-AA27-4ADA681F0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44BF97-7A5E-4558-8F3E-9C969280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585B5E-2BAC-4FA9-89CC-C5C5521B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22BCB2-0C55-4766-BB3D-63B4BB2A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5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4C7F0-FE3D-4136-AA52-89E82725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86C67E-60A1-4B66-AFCE-115AE4D0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49AA41-106B-4BF6-991B-ED551AD9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24380F-8BDD-4090-AB9B-E1F958F9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98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316007-5845-4427-8E19-1B240A50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3607BB-BF09-4E44-A008-E6C5F4AD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41CDE3-CD6F-46E8-A170-0C5A5F7D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49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EB865-9EE8-444F-BE7A-F798A5F7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43A7AD-8FAD-4100-8ECA-C971EB046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D00377-E867-4CA5-A53D-125602AFF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449526-2E9F-44DE-867C-675D1478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FC6D7E-CAE4-4CF1-AF12-6C749E71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34DE6F-C763-4456-9DF3-3EDC923C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47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7D18C-6C69-4EEE-A60C-D610EE34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8A0392-15EA-4008-9C78-0A979E3B7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98FD98-F7A4-4435-B18F-2C0149345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0B64AE-0A8A-4AC9-94B7-C011CE69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2AD57A-DE89-4ACA-81D5-3A5F6F58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AB50CE-0479-4CBE-B4DA-54B48F18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52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2AAA1-ADBD-49FB-AEA4-BBB9A524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BA1BAC-8076-448D-ACE3-31FD31473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1D2512-0D78-4152-908A-CDC48F0A3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5110-85B8-4301-B13B-F280A06B402E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18B918-E196-4BB2-9D93-252E09A50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91CE9D-8EF5-4F49-A075-2C8CC7CE3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95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A7D15-D004-4E3C-8DE7-C047A3F60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Принципы фМРТ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19690-63EF-46BD-84FE-3E2FC79F1717}"/>
              </a:ext>
            </a:extLst>
          </p:cNvPr>
          <p:cNvSpPr txBox="1"/>
          <p:nvPr/>
        </p:nvSpPr>
        <p:spPr>
          <a:xfrm>
            <a:off x="4317534" y="3854261"/>
            <a:ext cx="3556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Предварительная обработка (</a:t>
            </a:r>
            <a:r>
              <a:rPr lang="ru-RU" dirty="0" err="1"/>
              <a:t>препроцессинг</a:t>
            </a:r>
            <a:r>
              <a:rPr lang="ru-RU" dirty="0"/>
              <a:t>) - часть 2</a:t>
            </a:r>
          </a:p>
        </p:txBody>
      </p:sp>
    </p:spTree>
    <p:extLst>
      <p:ext uri="{BB962C8B-B14F-4D97-AF65-F5344CB8AC3E}">
        <p14:creationId xmlns:p14="http://schemas.microsoft.com/office/powerpoint/2010/main" val="225102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Процесс препроцессинга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B8FB2A-18D0-4284-A115-74F4773F8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00" y="1582439"/>
            <a:ext cx="8230749" cy="42773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090C77-1894-4039-93B7-A87A17DB2DE2}"/>
              </a:ext>
            </a:extLst>
          </p:cNvPr>
          <p:cNvSpPr txBox="1"/>
          <p:nvPr/>
        </p:nvSpPr>
        <p:spPr>
          <a:xfrm>
            <a:off x="666206" y="5889377"/>
            <a:ext cx="106723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Предварительная обработка выполняется как для данных фМРТ, так и для структурных сканирований, собранных до эксперимента.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507875-ABF5-421C-B226-94D9BAC10898}"/>
              </a:ext>
            </a:extLst>
          </p:cNvPr>
          <p:cNvSpPr txBox="1"/>
          <p:nvPr/>
        </p:nvSpPr>
        <p:spPr>
          <a:xfrm>
            <a:off x="2143125" y="1715980"/>
            <a:ext cx="198473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/>
              <a:t>Структурный (T1)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A05114-5404-433A-9B4D-821641F83384}"/>
              </a:ext>
            </a:extLst>
          </p:cNvPr>
          <p:cNvSpPr txBox="1"/>
          <p:nvPr/>
        </p:nvSpPr>
        <p:spPr>
          <a:xfrm>
            <a:off x="2143125" y="3349591"/>
            <a:ext cx="198473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Функциональные временные ряды изображений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123408D-03EB-42FC-A534-FC03280E3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986" y="1900646"/>
            <a:ext cx="2038635" cy="183272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F6C5D8F-979C-4E9F-AD2F-2ECE81C71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658" y="2778170"/>
            <a:ext cx="1047896" cy="3620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31B08C-0BC0-4762-8827-4EB5D8FE6ED9}"/>
              </a:ext>
            </a:extLst>
          </p:cNvPr>
          <p:cNvSpPr txBox="1"/>
          <p:nvPr/>
        </p:nvSpPr>
        <p:spPr>
          <a:xfrm>
            <a:off x="6939181" y="2312839"/>
            <a:ext cx="1638701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/>
              <a:t>Параметры деформации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CAB2361-FCE1-4F4C-B167-42F93FB57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1493" y="2168485"/>
            <a:ext cx="1124107" cy="971686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C34A5C5-62E0-4D95-92AA-3560EBDC156E}"/>
              </a:ext>
            </a:extLst>
          </p:cNvPr>
          <p:cNvSpPr/>
          <p:nvPr/>
        </p:nvSpPr>
        <p:spPr>
          <a:xfrm>
            <a:off x="4263992" y="2312839"/>
            <a:ext cx="1069351" cy="465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>
                <a:solidFill>
                  <a:schemeClr val="tx1"/>
                </a:solidFill>
              </a:rPr>
              <a:t>Совместная регистрация для работы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FA11ABC-3722-4A1C-9E90-E533171CAC00}"/>
              </a:ext>
            </a:extLst>
          </p:cNvPr>
          <p:cNvSpPr/>
          <p:nvPr/>
        </p:nvSpPr>
        <p:spPr>
          <a:xfrm>
            <a:off x="5778283" y="2312839"/>
            <a:ext cx="853524" cy="827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Подогнать под шаблон атласа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8035B28-9138-4629-9FEA-6ED6070C40A4}"/>
              </a:ext>
            </a:extLst>
          </p:cNvPr>
          <p:cNvSpPr/>
          <p:nvPr/>
        </p:nvSpPr>
        <p:spPr>
          <a:xfrm>
            <a:off x="8419994" y="2240662"/>
            <a:ext cx="926008" cy="827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Т1 в пространстве атласа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CEAF283-B878-4E60-A9C0-63A21502F0CA}"/>
              </a:ext>
            </a:extLst>
          </p:cNvPr>
          <p:cNvSpPr/>
          <p:nvPr/>
        </p:nvSpPr>
        <p:spPr>
          <a:xfrm>
            <a:off x="4335663" y="4366241"/>
            <a:ext cx="1442620" cy="909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00" dirty="0">
                <a:solidFill>
                  <a:schemeClr val="tx1"/>
                </a:solidFill>
              </a:rPr>
              <a:t>• Фильтр шума</a:t>
            </a:r>
          </a:p>
          <a:p>
            <a:r>
              <a:rPr lang="ru-RU" sz="1000" dirty="0">
                <a:solidFill>
                  <a:schemeClr val="tx1"/>
                </a:solidFill>
              </a:rPr>
              <a:t>• Время нарезки (а)</a:t>
            </a:r>
          </a:p>
          <a:p>
            <a:r>
              <a:rPr lang="ru-RU" sz="1000" dirty="0">
                <a:solidFill>
                  <a:schemeClr val="tx1"/>
                </a:solidFill>
              </a:rPr>
              <a:t>• Выровнять (r)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C0197F2B-E113-4DDC-91DF-3C7B5926D6CD}"/>
              </a:ext>
            </a:extLst>
          </p:cNvPr>
          <p:cNvSpPr/>
          <p:nvPr/>
        </p:nvSpPr>
        <p:spPr>
          <a:xfrm>
            <a:off x="8032980" y="4754880"/>
            <a:ext cx="985892" cy="3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00" dirty="0">
                <a:solidFill>
                  <a:schemeClr val="tx1"/>
                </a:solidFill>
              </a:rPr>
              <a:t>Сглаживание</a:t>
            </a:r>
          </a:p>
        </p:txBody>
      </p:sp>
    </p:spTree>
    <p:extLst>
      <p:ext uri="{BB962C8B-B14F-4D97-AF65-F5344CB8AC3E}">
        <p14:creationId xmlns:p14="http://schemas.microsoft.com/office/powerpoint/2010/main" val="307482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Нормализация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3135C1-6A8E-4F11-94B8-C802232503BD}"/>
              </a:ext>
            </a:extLst>
          </p:cNvPr>
          <p:cNvSpPr txBox="1"/>
          <p:nvPr/>
        </p:nvSpPr>
        <p:spPr>
          <a:xfrm>
            <a:off x="1451009" y="1738230"/>
            <a:ext cx="60976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У всех разные мозги. Размер мозга двух испытуемых может отличаться по размеру до 30%.</a:t>
            </a:r>
          </a:p>
          <a:p>
            <a:endParaRPr lang="ru-RU" dirty="0"/>
          </a:p>
          <a:p>
            <a:r>
              <a:rPr lang="ru-RU" dirty="0"/>
              <a:t>• Также могут быть существенные различия в форме мозга.</a:t>
            </a:r>
          </a:p>
          <a:p>
            <a:endParaRPr lang="ru-RU" dirty="0"/>
          </a:p>
          <a:p>
            <a:r>
              <a:rPr lang="ru-RU" dirty="0"/>
              <a:t>• Нормализация позволяет растягивать, сжимать и деформировать каждый мозг так, чтобы он был таким же, как какой-нибудь стандартный мозг.</a:t>
            </a:r>
          </a:p>
        </p:txBody>
      </p:sp>
    </p:spTree>
    <p:extLst>
      <p:ext uri="{BB962C8B-B14F-4D97-AF65-F5344CB8AC3E}">
        <p14:creationId xmlns:p14="http://schemas.microsoft.com/office/powerpoint/2010/main" val="69531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Нормализация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3135C1-6A8E-4F11-94B8-C802232503BD}"/>
              </a:ext>
            </a:extLst>
          </p:cNvPr>
          <p:cNvSpPr txBox="1"/>
          <p:nvPr/>
        </p:nvSpPr>
        <p:spPr>
          <a:xfrm>
            <a:off x="1175987" y="1603027"/>
            <a:ext cx="98971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Структурное МР-изображение, используемое в процедуре </a:t>
            </a:r>
            <a:r>
              <a:rPr lang="ru-RU" dirty="0" err="1"/>
              <a:t>корегистрации</a:t>
            </a:r>
            <a:r>
              <a:rPr lang="ru-RU" dirty="0"/>
              <a:t>, деформируется на изображение-шаблон.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E8CD63-DCA5-4A45-A8B5-24A075BCE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627" y="2590542"/>
            <a:ext cx="6058746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3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Нормализация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3135C1-6A8E-4F11-94B8-C802232503BD}"/>
              </a:ext>
            </a:extLst>
          </p:cNvPr>
          <p:cNvSpPr txBox="1"/>
          <p:nvPr/>
        </p:nvSpPr>
        <p:spPr>
          <a:xfrm>
            <a:off x="1175987" y="1603027"/>
            <a:ext cx="98971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Плюсы</a:t>
            </a:r>
          </a:p>
          <a:p>
            <a:r>
              <a:rPr lang="ru-RU" dirty="0"/>
              <a:t>• Пространственные местоположения могут сообщаться и интерпретироваться согласованным образом.</a:t>
            </a:r>
          </a:p>
          <a:p>
            <a:r>
              <a:rPr lang="ru-RU" dirty="0"/>
              <a:t>• Результаты могут быть обобщены на большую популяцию.</a:t>
            </a:r>
          </a:p>
          <a:p>
            <a:r>
              <a:rPr lang="ru-RU" dirty="0"/>
              <a:t>• Результаты можно сравнивать между исследованиями.</a:t>
            </a:r>
          </a:p>
          <a:p>
            <a:r>
              <a:rPr lang="ru-RU" dirty="0"/>
              <a:t>• Результаты могут быть усреднены по предметам.</a:t>
            </a:r>
          </a:p>
          <a:p>
            <a:endParaRPr lang="ru-RU" dirty="0"/>
          </a:p>
          <a:p>
            <a:r>
              <a:rPr lang="ru-RU" dirty="0"/>
              <a:t>Минусы</a:t>
            </a:r>
          </a:p>
          <a:p>
            <a:r>
              <a:rPr lang="ru-RU" dirty="0"/>
              <a:t>• Снижает пространственное разрешение.</a:t>
            </a:r>
          </a:p>
          <a:p>
            <a:r>
              <a:rPr lang="ru-RU" dirty="0"/>
              <a:t>• Вводит потенциальные ошибки.</a:t>
            </a:r>
          </a:p>
        </p:txBody>
      </p:sp>
    </p:spTree>
    <p:extLst>
      <p:ext uri="{BB962C8B-B14F-4D97-AF65-F5344CB8AC3E}">
        <p14:creationId xmlns:p14="http://schemas.microsoft.com/office/powerpoint/2010/main" val="249591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Атласы мозга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3135C1-6A8E-4F11-94B8-C802232503BD}"/>
              </a:ext>
            </a:extLst>
          </p:cNvPr>
          <p:cNvSpPr txBox="1"/>
          <p:nvPr/>
        </p:nvSpPr>
        <p:spPr>
          <a:xfrm>
            <a:off x="1175987" y="1603027"/>
            <a:ext cx="98971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</a:t>
            </a:r>
            <a:r>
              <a:rPr lang="ru-RU" b="1" dirty="0"/>
              <a:t>Пространство </a:t>
            </a:r>
            <a:r>
              <a:rPr lang="ru-RU" b="1" dirty="0" err="1"/>
              <a:t>Talairach</a:t>
            </a:r>
            <a:r>
              <a:rPr lang="ru-RU" b="1" dirty="0"/>
              <a:t> </a:t>
            </a:r>
            <a:r>
              <a:rPr lang="ru-RU" dirty="0"/>
              <a:t>(</a:t>
            </a:r>
            <a:r>
              <a:rPr lang="ru-RU" dirty="0" err="1"/>
              <a:t>Talairach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Tournoux</a:t>
            </a:r>
            <a:r>
              <a:rPr lang="ru-RU" dirty="0"/>
              <a:t>, 1988)</a:t>
            </a:r>
          </a:p>
          <a:p>
            <a:pPr lvl="1"/>
            <a:r>
              <a:rPr lang="ru-RU" dirty="0"/>
              <a:t>- На основе одного испытуемого (труп 60-летней женщины)</a:t>
            </a:r>
          </a:p>
          <a:p>
            <a:pPr lvl="1"/>
            <a:r>
              <a:rPr lang="ru-RU" dirty="0"/>
              <a:t>- На основе одного полушария.</a:t>
            </a:r>
          </a:p>
          <a:p>
            <a:pPr lvl="1"/>
            <a:r>
              <a:rPr lang="ru-RU" dirty="0"/>
              <a:t>- Исходная точка (0,0,0) установлена в </a:t>
            </a:r>
            <a:r>
              <a:rPr lang="ru-RU" dirty="0" err="1"/>
              <a:t>Anterior</a:t>
            </a:r>
            <a:r>
              <a:rPr lang="ru-RU" dirty="0"/>
              <a:t> </a:t>
            </a:r>
            <a:r>
              <a:rPr lang="ru-RU" dirty="0" err="1"/>
              <a:t>Commisure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- Ориентированы так, чтобы линия, соединяющая переднюю комиссуру (AC) и заднюю комиссуру (PC), была горизонтальной.</a:t>
            </a:r>
          </a:p>
        </p:txBody>
      </p:sp>
    </p:spTree>
    <p:extLst>
      <p:ext uri="{BB962C8B-B14F-4D97-AF65-F5344CB8AC3E}">
        <p14:creationId xmlns:p14="http://schemas.microsoft.com/office/powerpoint/2010/main" val="52794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Атласы мозга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3135C1-6A8E-4F11-94B8-C802232503BD}"/>
              </a:ext>
            </a:extLst>
          </p:cNvPr>
          <p:cNvSpPr txBox="1"/>
          <p:nvPr/>
        </p:nvSpPr>
        <p:spPr>
          <a:xfrm>
            <a:off x="1175987" y="1603027"/>
            <a:ext cx="98971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• </a:t>
            </a:r>
            <a:r>
              <a:rPr lang="ru-RU" b="1" dirty="0" err="1"/>
              <a:t>Монреальский</a:t>
            </a:r>
            <a:r>
              <a:rPr lang="ru-RU" b="1" dirty="0"/>
              <a:t> неврологический институт (MNI)</a:t>
            </a:r>
          </a:p>
          <a:p>
            <a:pPr lvl="1"/>
            <a:r>
              <a:rPr lang="ru-RU" dirty="0"/>
              <a:t>- Комбинация множества снимков МРТ на нормальном контроле (152 в текущем стандарте).</a:t>
            </a:r>
          </a:p>
          <a:p>
            <a:pPr lvl="1"/>
            <a:r>
              <a:rPr lang="ru-RU" dirty="0"/>
              <a:t>- Все правши.</a:t>
            </a:r>
          </a:p>
          <a:p>
            <a:pPr lvl="1"/>
            <a:r>
              <a:rPr lang="ru-RU" dirty="0"/>
              <a:t>- Более представительная часть населения.</a:t>
            </a:r>
          </a:p>
        </p:txBody>
      </p:sp>
    </p:spTree>
    <p:extLst>
      <p:ext uri="{BB962C8B-B14F-4D97-AF65-F5344CB8AC3E}">
        <p14:creationId xmlns:p14="http://schemas.microsoft.com/office/powerpoint/2010/main" val="3398218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Методы нормализации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761AB4-FB41-41BE-B7F9-0E8686FE8ABE}"/>
              </a:ext>
            </a:extLst>
          </p:cNvPr>
          <p:cNvSpPr txBox="1"/>
          <p:nvPr/>
        </p:nvSpPr>
        <p:spPr>
          <a:xfrm>
            <a:off x="594360" y="1426475"/>
            <a:ext cx="1013780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Методы на основе ориентиров</a:t>
            </a:r>
          </a:p>
          <a:p>
            <a:pPr lvl="1"/>
            <a:r>
              <a:rPr lang="ru-RU" dirty="0"/>
              <a:t>- Совместите анатомические особенности в разных мозгах</a:t>
            </a:r>
          </a:p>
          <a:p>
            <a:endParaRPr lang="ru-RU" dirty="0"/>
          </a:p>
          <a:p>
            <a:r>
              <a:rPr lang="ru-RU" dirty="0"/>
              <a:t>• Регистрация на основе объема</a:t>
            </a:r>
          </a:p>
          <a:p>
            <a:pPr lvl="1"/>
            <a:r>
              <a:rPr lang="ru-RU" dirty="0"/>
              <a:t>- Линейные (например, аффинные) и нелинейные преобразования</a:t>
            </a:r>
          </a:p>
          <a:p>
            <a:endParaRPr lang="ru-RU" dirty="0"/>
          </a:p>
          <a:p>
            <a:r>
              <a:rPr lang="ru-RU" dirty="0"/>
              <a:t>• Вычислительная анатомия</a:t>
            </a:r>
          </a:p>
          <a:p>
            <a:pPr lvl="1"/>
            <a:r>
              <a:rPr lang="ru-RU" dirty="0"/>
              <a:t>- </a:t>
            </a:r>
            <a:r>
              <a:rPr lang="ru-RU" dirty="0" err="1"/>
              <a:t>Диффеоморфные</a:t>
            </a:r>
            <a:r>
              <a:rPr lang="ru-RU" dirty="0"/>
              <a:t> преобразования</a:t>
            </a:r>
          </a:p>
          <a:p>
            <a:endParaRPr lang="ru-RU" dirty="0"/>
          </a:p>
          <a:p>
            <a:r>
              <a:rPr lang="ru-RU" dirty="0"/>
              <a:t>• Поверхностные методы</a:t>
            </a:r>
          </a:p>
          <a:p>
            <a:pPr lvl="1"/>
            <a:r>
              <a:rPr lang="ru-RU" dirty="0"/>
              <a:t>- Работа на корковых поверхностях</a:t>
            </a:r>
          </a:p>
        </p:txBody>
      </p:sp>
    </p:spTree>
    <p:extLst>
      <p:ext uri="{BB962C8B-B14F-4D97-AF65-F5344CB8AC3E}">
        <p14:creationId xmlns:p14="http://schemas.microsoft.com/office/powerpoint/2010/main" val="2296672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Пространственная фильтрация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761AB4-FB41-41BE-B7F9-0E8686FE8ABE}"/>
              </a:ext>
            </a:extLst>
          </p:cNvPr>
          <p:cNvSpPr txBox="1"/>
          <p:nvPr/>
        </p:nvSpPr>
        <p:spPr>
          <a:xfrm>
            <a:off x="594360" y="1426475"/>
            <a:ext cx="101378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В фМРТ обычно пространственно сглаживают полученные данные перед статистическим анализом.</a:t>
            </a:r>
          </a:p>
          <a:p>
            <a:endParaRPr lang="ru-RU" dirty="0"/>
          </a:p>
          <a:p>
            <a:r>
              <a:rPr lang="ru-RU" dirty="0"/>
              <a:t>• Может увеличивать отношение сигнал-шум, проверять предположения о распределении и удалять артефакты.</a:t>
            </a:r>
          </a:p>
        </p:txBody>
      </p:sp>
    </p:spTree>
    <p:extLst>
      <p:ext uri="{BB962C8B-B14F-4D97-AF65-F5344CB8AC3E}">
        <p14:creationId xmlns:p14="http://schemas.microsoft.com/office/powerpoint/2010/main" val="16391829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7359</TotalTime>
  <Words>343</Words>
  <Application>Microsoft Office PowerPoint</Application>
  <PresentationFormat>Широкоэкранный</PresentationFormat>
  <Paragraphs>59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Принципы фМРТ</vt:lpstr>
      <vt:lpstr>Процесс препроцессинга</vt:lpstr>
      <vt:lpstr>Нормализация</vt:lpstr>
      <vt:lpstr>Нормализация</vt:lpstr>
      <vt:lpstr>Нормализация</vt:lpstr>
      <vt:lpstr>Атласы мозга</vt:lpstr>
      <vt:lpstr>Атласы мозга</vt:lpstr>
      <vt:lpstr>Методы нормализации</vt:lpstr>
      <vt:lpstr>Пространственная фильтрация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Фундаментальная нейронаука для нейровизуализации</dc:title>
  <dc:creator>Ilya Juhnowski</dc:creator>
  <cp:lastModifiedBy>Ilya Juhnowski</cp:lastModifiedBy>
  <cp:revision>440</cp:revision>
  <dcterms:created xsi:type="dcterms:W3CDTF">2021-08-12T17:32:45Z</dcterms:created>
  <dcterms:modified xsi:type="dcterms:W3CDTF">2021-08-19T12:44:58Z</dcterms:modified>
</cp:coreProperties>
</file>