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588"/>
    <a:srgbClr val="BCCCEF"/>
    <a:srgbClr val="000000"/>
    <a:srgbClr val="FC6500"/>
    <a:srgbClr val="E56300"/>
    <a:srgbClr val="FF5800"/>
    <a:srgbClr val="A50021"/>
    <a:srgbClr val="9D337F"/>
    <a:srgbClr val="A6036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Формирование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</a:rPr>
              <a:t>HRF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88A51-5FAE-43B8-9741-F5894040A588}"/>
              </a:ext>
            </a:extLst>
          </p:cNvPr>
          <p:cNvSpPr txBox="1"/>
          <p:nvPr/>
        </p:nvSpPr>
        <p:spPr>
          <a:xfrm>
            <a:off x="2552700" y="6467758"/>
            <a:ext cx="74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сильный сигнал появляется через 5-6 секунд после активации.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B59501-0C46-4A2C-9C84-C2E7DCC1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17" y="1261844"/>
            <a:ext cx="6735115" cy="5172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A0B99-2886-4F16-871A-ADF9E8A8C410}"/>
              </a:ext>
            </a:extLst>
          </p:cNvPr>
          <p:cNvSpPr txBox="1"/>
          <p:nvPr/>
        </p:nvSpPr>
        <p:spPr>
          <a:xfrm>
            <a:off x="3608320" y="1359460"/>
            <a:ext cx="49260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Эмпирические гемодинамические реакции на кратковременные события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BA249-B108-4490-B6DC-0FF2C4462D3A}"/>
              </a:ext>
            </a:extLst>
          </p:cNvPr>
          <p:cNvSpPr txBox="1"/>
          <p:nvPr/>
        </p:nvSpPr>
        <p:spPr>
          <a:xfrm rot="16200000">
            <a:off x="1245283" y="3380066"/>
            <a:ext cx="37949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BOLD </a:t>
            </a:r>
            <a:r>
              <a:rPr lang="ru-RU" sz="1000" b="1" dirty="0"/>
              <a:t>фМРТ (условные единицы)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A6B30-0539-4C29-9F2B-62B285F00C22}"/>
              </a:ext>
            </a:extLst>
          </p:cNvPr>
          <p:cNvSpPr txBox="1"/>
          <p:nvPr/>
        </p:nvSpPr>
        <p:spPr>
          <a:xfrm>
            <a:off x="4953000" y="5448298"/>
            <a:ext cx="20002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Время (секунды)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142EA-C046-43B2-848E-B51E6DA368AA}"/>
              </a:ext>
            </a:extLst>
          </p:cNvPr>
          <p:cNvSpPr txBox="1"/>
          <p:nvPr/>
        </p:nvSpPr>
        <p:spPr>
          <a:xfrm>
            <a:off x="3608321" y="2266950"/>
            <a:ext cx="81128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Вероятная нейронная активность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74D879-D41D-416B-9944-514A8DBED33F}"/>
              </a:ext>
            </a:extLst>
          </p:cNvPr>
          <p:cNvSpPr/>
          <p:nvPr/>
        </p:nvSpPr>
        <p:spPr>
          <a:xfrm>
            <a:off x="3608320" y="2039195"/>
            <a:ext cx="775818" cy="24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A3C9F5-0E06-4DA7-A0AE-76EF2A02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124787"/>
            <a:ext cx="543001" cy="447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C759B2-AD5C-4A94-B3C8-53EE7E85D9B9}"/>
              </a:ext>
            </a:extLst>
          </p:cNvPr>
          <p:cNvSpPr txBox="1"/>
          <p:nvPr/>
        </p:nvSpPr>
        <p:spPr>
          <a:xfrm>
            <a:off x="7458076" y="2085359"/>
            <a:ext cx="107632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b="1" dirty="0"/>
              <a:t>Зрительная</a:t>
            </a:r>
          </a:p>
          <a:p>
            <a:endParaRPr lang="ru-RU" sz="1000" b="1" dirty="0"/>
          </a:p>
          <a:p>
            <a:r>
              <a:rPr lang="ru-RU" sz="1000" b="1" dirty="0"/>
              <a:t>Моторная</a:t>
            </a:r>
          </a:p>
        </p:txBody>
      </p:sp>
    </p:spTree>
    <p:extLst>
      <p:ext uri="{BB962C8B-B14F-4D97-AF65-F5344CB8AC3E}">
        <p14:creationId xmlns:p14="http://schemas.microsoft.com/office/powerpoint/2010/main" val="48245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</a:rPr>
              <a:t>HRF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свойства</a:t>
            </a:r>
            <a:endParaRPr lang="ru-RU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15D7D-7CDB-49A8-8083-80101C7544BB}"/>
              </a:ext>
            </a:extLst>
          </p:cNvPr>
          <p:cNvSpPr txBox="1"/>
          <p:nvPr/>
        </p:nvSpPr>
        <p:spPr>
          <a:xfrm>
            <a:off x="1495425" y="1997839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Величина изменения сигнала довольно мала.</a:t>
            </a:r>
          </a:p>
          <a:p>
            <a:pPr lvl="1"/>
            <a:r>
              <a:rPr lang="ru-RU" dirty="0"/>
              <a:t>- от 0,1 до 5%</a:t>
            </a:r>
          </a:p>
          <a:p>
            <a:pPr lvl="1"/>
            <a:r>
              <a:rPr lang="ru-RU" dirty="0"/>
              <a:t>- Трудно увидеть на отдельных изображениях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• Ответ задерживается и довольно медленный.</a:t>
            </a:r>
          </a:p>
          <a:p>
            <a:pPr lvl="1"/>
            <a:r>
              <a:rPr lang="ru-RU" dirty="0"/>
              <a:t>- Извлечь временную информацию сложно, но возможно</a:t>
            </a:r>
          </a:p>
          <a:p>
            <a:pPr lvl="1"/>
            <a:r>
              <a:rPr lang="ru-RU" dirty="0"/>
              <a:t>- Даже короткие события имеют довольно длинный отклик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• Было показано, что точная форма ответа варьируется в зависимости от субъектов и регионов.</a:t>
            </a:r>
          </a:p>
        </p:txBody>
      </p:sp>
    </p:spTree>
    <p:extLst>
      <p:ext uri="{BB962C8B-B14F-4D97-AF65-F5344CB8AC3E}">
        <p14:creationId xmlns:p14="http://schemas.microsoft.com/office/powerpoint/2010/main" val="340474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Насколько хорошо BOLD-сигнал отражает увеличение нейрональной активности?</a:t>
            </a:r>
            <a:endParaRPr lang="ru-RU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15D7D-7CDB-49A8-8083-80101C7544BB}"/>
              </a:ext>
            </a:extLst>
          </p:cNvPr>
          <p:cNvSpPr txBox="1"/>
          <p:nvPr/>
        </p:nvSpPr>
        <p:spPr>
          <a:xfrm>
            <a:off x="1495425" y="1997839"/>
            <a:ext cx="7772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</a:t>
            </a:r>
            <a:r>
              <a:rPr lang="en-US" dirty="0"/>
              <a:t>BOLD</a:t>
            </a:r>
            <a:r>
              <a:rPr lang="ru-RU" dirty="0"/>
              <a:t> сигнал часто относительно близко соответствует потенциалу местного поля, потенциалу электрического поля, окружающему группу ячеек.</a:t>
            </a:r>
          </a:p>
          <a:p>
            <a:endParaRPr lang="en-US" dirty="0"/>
          </a:p>
          <a:p>
            <a:r>
              <a:rPr lang="ru-RU" dirty="0"/>
              <a:t>• Отражает интегрированную постсинаптическую активность во многих условиях.</a:t>
            </a:r>
          </a:p>
          <a:p>
            <a:endParaRPr lang="en-US" dirty="0"/>
          </a:p>
          <a:p>
            <a:r>
              <a:rPr lang="ru-RU" dirty="0"/>
              <a:t>• Локализация BOLD-сигнала в областях с повышенной нейронной активностью улучшается с увеличением напряженности поля: уменьшенная функция распределения точек и вклад крупных сосудов</a:t>
            </a:r>
          </a:p>
          <a:p>
            <a:endParaRPr lang="en-US" dirty="0"/>
          </a:p>
          <a:p>
            <a:r>
              <a:rPr lang="ru-RU" dirty="0"/>
              <a:t>• Не всегда отражает изменения нейрональной активности.</a:t>
            </a:r>
          </a:p>
          <a:p>
            <a:pPr lvl="1"/>
            <a:r>
              <a:rPr lang="ru-RU" dirty="0"/>
              <a:t>- Предварительное расширение сосудов (</a:t>
            </a:r>
            <a:r>
              <a:rPr lang="ru-RU" dirty="0" err="1"/>
              <a:t>Sirotin</a:t>
            </a:r>
            <a:r>
              <a:rPr lang="ru-RU" dirty="0"/>
              <a:t> &amp; </a:t>
            </a:r>
            <a:r>
              <a:rPr lang="ru-RU" dirty="0" err="1"/>
              <a:t>Das</a:t>
            </a:r>
            <a:r>
              <a:rPr lang="ru-RU" dirty="0"/>
              <a:t> 2009)</a:t>
            </a:r>
          </a:p>
          <a:p>
            <a:pPr lvl="1"/>
            <a:r>
              <a:rPr lang="ru-RU" dirty="0"/>
              <a:t>- Сосудистые взаимодействия: «кража крови» (</a:t>
            </a:r>
            <a:r>
              <a:rPr lang="ru-RU" dirty="0" err="1"/>
              <a:t>Shmuel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Nature 2006).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CB0DD-316F-43FD-B5CF-C7F59C25A131}"/>
              </a:ext>
            </a:extLst>
          </p:cNvPr>
          <p:cNvSpPr txBox="1"/>
          <p:nvPr/>
        </p:nvSpPr>
        <p:spPr>
          <a:xfrm>
            <a:off x="1495425" y="6397556"/>
            <a:ext cx="1035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u="none" strike="noStrike" baseline="0" dirty="0">
                <a:latin typeface="HelveticaNeue-LightItalic"/>
              </a:rPr>
              <a:t>Fried et al. 2005 Ann Rev Psych; </a:t>
            </a:r>
            <a:r>
              <a:rPr lang="en-US" sz="1800" b="0" i="1" u="none" strike="noStrike" baseline="0" dirty="0" err="1">
                <a:latin typeface="HelveticaNeue-LightItalic"/>
              </a:rPr>
              <a:t>Logothetis</a:t>
            </a:r>
            <a:r>
              <a:rPr lang="en-US" sz="1800" b="0" i="1" u="none" strike="noStrike" baseline="0" dirty="0">
                <a:latin typeface="HelveticaNeue-LightItalic"/>
              </a:rPr>
              <a:t> et al, 2001; </a:t>
            </a:r>
            <a:r>
              <a:rPr lang="en-US" sz="1800" b="0" i="1" u="none" strike="noStrike" baseline="0" dirty="0" err="1">
                <a:latin typeface="HelveticaNeue-LightItalic"/>
              </a:rPr>
              <a:t>Mukamel</a:t>
            </a:r>
            <a:r>
              <a:rPr lang="en-US" sz="1800" b="0" i="1" u="none" strike="noStrike" baseline="0" dirty="0">
                <a:latin typeface="HelveticaNeue-LightItalic"/>
              </a:rPr>
              <a:t> et al. 2005; </a:t>
            </a:r>
            <a:r>
              <a:rPr lang="en-US" sz="1800" b="0" i="1" u="none" strike="noStrike" baseline="0" dirty="0" err="1">
                <a:latin typeface="HelveticaNeue-LightItalic"/>
              </a:rPr>
              <a:t>Chaimow</a:t>
            </a:r>
            <a:r>
              <a:rPr lang="en-US" sz="1800" b="0" i="1" u="none" strike="noStrike" baseline="0" dirty="0">
                <a:latin typeface="HelveticaNeue-LightItalic"/>
              </a:rPr>
              <a:t> et al. 2011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18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Пример: соответствие между жирным шрифтом и нейронной активностью.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36B64-22EA-4204-8FC4-642068C8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599944"/>
            <a:ext cx="10097909" cy="3658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3B9D2-3A67-425C-972C-FEE89BEA205E}"/>
              </a:ext>
            </a:extLst>
          </p:cNvPr>
          <p:cNvSpPr txBox="1"/>
          <p:nvPr/>
        </p:nvSpPr>
        <p:spPr>
          <a:xfrm>
            <a:off x="1352551" y="3686175"/>
            <a:ext cx="1466850" cy="646331"/>
          </a:xfrm>
          <a:prstGeom prst="rect">
            <a:avLst/>
          </a:prstGeom>
          <a:solidFill>
            <a:srgbClr val="BCCCEF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Записывающий электрод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5B3F6-80CE-4D18-8334-9F70F0CEA8AF}"/>
              </a:ext>
            </a:extLst>
          </p:cNvPr>
          <p:cNvSpPr txBox="1"/>
          <p:nvPr/>
        </p:nvSpPr>
        <p:spPr>
          <a:xfrm>
            <a:off x="1462088" y="2154638"/>
            <a:ext cx="1190625" cy="646331"/>
          </a:xfrm>
          <a:prstGeom prst="rect">
            <a:avLst/>
          </a:prstGeom>
          <a:solidFill>
            <a:srgbClr val="BCCC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BOLD </a:t>
            </a:r>
            <a:r>
              <a:rPr lang="ru-RU" dirty="0"/>
              <a:t>ответ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2CC39-FC0E-4CAD-B193-9645BE43585B}"/>
              </a:ext>
            </a:extLst>
          </p:cNvPr>
          <p:cNvSpPr txBox="1"/>
          <p:nvPr/>
        </p:nvSpPr>
        <p:spPr>
          <a:xfrm>
            <a:off x="3000375" y="494347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BOLD</a:t>
            </a:r>
            <a:r>
              <a:rPr lang="ru-RU" dirty="0"/>
              <a:t> ответ [обычно] отражает объединенную потенциальную активность местного поля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58ED6-2930-4545-8B38-A76ABF96B253}"/>
              </a:ext>
            </a:extLst>
          </p:cNvPr>
          <p:cNvSpPr txBox="1"/>
          <p:nvPr/>
        </p:nvSpPr>
        <p:spPr>
          <a:xfrm>
            <a:off x="8439151" y="6372225"/>
            <a:ext cx="348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000" b="0" i="1" u="none" strike="noStrike" baseline="0" dirty="0">
                <a:latin typeface="HelveticaNeue-LightItalic"/>
              </a:rPr>
              <a:t>Logothetis et al, 2001, Fig. 1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87711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Базовый контроль качества: оценка SNR</a:t>
            </a:r>
            <a:endParaRPr lang="ru-RU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2CC39-FC0E-4CAD-B193-9645BE43585B}"/>
              </a:ext>
            </a:extLst>
          </p:cNvPr>
          <p:cNvSpPr txBox="1"/>
          <p:nvPr/>
        </p:nvSpPr>
        <p:spPr>
          <a:xfrm>
            <a:off x="1076325" y="1581150"/>
            <a:ext cx="8420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Основные определения</a:t>
            </a:r>
            <a:endParaRPr lang="en-US" b="1" dirty="0"/>
          </a:p>
          <a:p>
            <a:endParaRPr lang="ru-RU" dirty="0"/>
          </a:p>
          <a:p>
            <a:r>
              <a:rPr lang="ru-RU" dirty="0"/>
              <a:t>• Отношение сигнал / шум (SNR)</a:t>
            </a:r>
          </a:p>
          <a:p>
            <a:pPr lvl="1"/>
            <a:r>
              <a:rPr lang="ru-RU" dirty="0"/>
              <a:t>- Сила сигнала, деленная на оценку изменчивости шума</a:t>
            </a:r>
          </a:p>
          <a:p>
            <a:pPr lvl="1"/>
            <a:r>
              <a:rPr lang="ru-RU" dirty="0"/>
              <a:t>- Базовая мера величины эффекта</a:t>
            </a:r>
          </a:p>
          <a:p>
            <a:endParaRPr lang="en-US" dirty="0"/>
          </a:p>
          <a:p>
            <a:r>
              <a:rPr lang="ru-RU" dirty="0"/>
              <a:t>• Контрастность шума (CNR)</a:t>
            </a:r>
          </a:p>
          <a:p>
            <a:pPr lvl="1"/>
            <a:r>
              <a:rPr lang="ru-RU" dirty="0"/>
              <a:t>- Разница между двумя сигналами, разделенная на оценку изменчивости шума (дополнительные определения см. В </a:t>
            </a:r>
            <a:r>
              <a:rPr lang="ru-RU" dirty="0" err="1"/>
              <a:t>Welvaert</a:t>
            </a:r>
            <a:r>
              <a:rPr lang="ru-RU" dirty="0"/>
              <a:t> &amp; </a:t>
            </a:r>
            <a:r>
              <a:rPr lang="ru-RU" dirty="0" err="1"/>
              <a:t>Rosseel</a:t>
            </a:r>
            <a:r>
              <a:rPr lang="ru-RU" dirty="0"/>
              <a:t> 2013)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855B3-C611-486A-80F4-7CE6893562B1}"/>
              </a:ext>
            </a:extLst>
          </p:cNvPr>
          <p:cNvSpPr txBox="1"/>
          <p:nvPr/>
        </p:nvSpPr>
        <p:spPr>
          <a:xfrm>
            <a:off x="4010025" y="4485779"/>
            <a:ext cx="34290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ru-RU" b="1" dirty="0"/>
              <a:t>Пространственный: </a:t>
            </a:r>
            <a:r>
              <a:rPr lang="ru-RU" dirty="0"/>
              <a:t>рассчитывается по одному изображению.</a:t>
            </a:r>
          </a:p>
          <a:p>
            <a:endParaRPr lang="ru-RU" dirty="0"/>
          </a:p>
          <a:p>
            <a:r>
              <a:rPr lang="ru-RU" b="1" dirty="0"/>
              <a:t>Временной: </a:t>
            </a:r>
            <a:endParaRPr lang="en-US" b="1" dirty="0"/>
          </a:p>
          <a:p>
            <a:r>
              <a:rPr lang="ru-RU" dirty="0"/>
              <a:t>рассчитывается для каждого </a:t>
            </a:r>
            <a:r>
              <a:rPr lang="ru-RU" dirty="0" err="1"/>
              <a:t>вокселя</a:t>
            </a:r>
            <a:r>
              <a:rPr lang="ru-RU" dirty="0"/>
              <a:t> во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59470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10758"/>
            <a:ext cx="11963400" cy="61638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Базовый контроль качества: оценка SNR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4FD2E9-DAC5-4BD0-815B-DF6FFC2B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2881058"/>
            <a:ext cx="9783540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3D67A-EBA5-4DA3-86E1-4A910F1042B2}"/>
              </a:ext>
            </a:extLst>
          </p:cNvPr>
          <p:cNvSpPr txBox="1"/>
          <p:nvPr/>
        </p:nvSpPr>
        <p:spPr>
          <a:xfrm>
            <a:off x="3524250" y="5657850"/>
            <a:ext cx="17978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Область сигнала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CC679-C76A-4118-A44A-97744F99BD43}"/>
              </a:ext>
            </a:extLst>
          </p:cNvPr>
          <p:cNvSpPr txBox="1"/>
          <p:nvPr/>
        </p:nvSpPr>
        <p:spPr>
          <a:xfrm>
            <a:off x="4105275" y="6027182"/>
            <a:ext cx="19133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Область шума (</a:t>
            </a:r>
            <a:r>
              <a:rPr lang="en-US" dirty="0"/>
              <a:t>N</a:t>
            </a:r>
            <a:r>
              <a:rPr lang="ru-RU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3F4D3-D6F4-4164-B948-72D31821D4FD}"/>
              </a:ext>
            </a:extLst>
          </p:cNvPr>
          <p:cNvSpPr txBox="1"/>
          <p:nvPr/>
        </p:nvSpPr>
        <p:spPr>
          <a:xfrm>
            <a:off x="9292319" y="4782209"/>
            <a:ext cx="904875" cy="369332"/>
          </a:xfrm>
          <a:prstGeom prst="rect">
            <a:avLst/>
          </a:prstGeom>
          <a:solidFill>
            <a:srgbClr val="352588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Ткань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CADCF-5AFA-42F4-ACD8-D949A62DC01A}"/>
              </a:ext>
            </a:extLst>
          </p:cNvPr>
          <p:cNvSpPr txBox="1"/>
          <p:nvPr/>
        </p:nvSpPr>
        <p:spPr>
          <a:xfrm>
            <a:off x="9292320" y="3162995"/>
            <a:ext cx="904875" cy="369332"/>
          </a:xfrm>
          <a:prstGeom prst="rect">
            <a:avLst/>
          </a:prstGeom>
          <a:solidFill>
            <a:srgbClr val="352588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Ткань1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F5857-4047-46C3-81F2-D864FB6E8532}"/>
              </a:ext>
            </a:extLst>
          </p:cNvPr>
          <p:cNvSpPr txBox="1"/>
          <p:nvPr/>
        </p:nvSpPr>
        <p:spPr>
          <a:xfrm>
            <a:off x="1273627" y="605629"/>
            <a:ext cx="9644745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/>
              <a:t>Измерения с одним изображением</a:t>
            </a:r>
          </a:p>
          <a:p>
            <a:pPr lvl="1"/>
            <a:r>
              <a:rPr lang="ru-RU" dirty="0"/>
              <a:t>- Рассчитывается для одного изображения, одно статистическое значение для каждого изображения.</a:t>
            </a:r>
          </a:p>
          <a:p>
            <a:r>
              <a:rPr lang="ru-RU" dirty="0"/>
              <a:t>• Пространственный SNR:</a:t>
            </a:r>
          </a:p>
          <a:p>
            <a:pPr lvl="1"/>
            <a:r>
              <a:rPr lang="ru-RU" dirty="0"/>
              <a:t>- Средняя интенсивность в области сигнала интереса (</a:t>
            </a:r>
            <a:r>
              <a:rPr lang="ru-RU" dirty="0" err="1"/>
              <a:t>μ</a:t>
            </a:r>
            <a:r>
              <a:rPr lang="ru-RU" baseline="-25000" dirty="0" err="1"/>
              <a:t>А</a:t>
            </a:r>
            <a:r>
              <a:rPr lang="ru-RU" dirty="0"/>
              <a:t>), деленная на стандартное отклонение вне области сигнала (</a:t>
            </a:r>
            <a:r>
              <a:rPr lang="ru-RU" dirty="0" err="1"/>
              <a:t>σ</a:t>
            </a:r>
            <a:r>
              <a:rPr lang="ru-RU" baseline="-25000" dirty="0" err="1"/>
              <a:t>N</a:t>
            </a:r>
            <a:r>
              <a:rPr lang="ru-RU" dirty="0"/>
              <a:t>)</a:t>
            </a:r>
          </a:p>
          <a:p>
            <a:r>
              <a:rPr lang="ru-RU" dirty="0"/>
              <a:t>• Отношение пространственного контраста к шуму (CNR)</a:t>
            </a:r>
          </a:p>
          <a:p>
            <a:pPr lvl="1"/>
            <a:r>
              <a:rPr lang="ru-RU" dirty="0"/>
              <a:t>- Разница в интенсивности между двумя типами тканей, разделенная на вариабельность их измерений: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AD4CB2-CD59-46EF-B2C0-C514E1283B8C}"/>
              </a:ext>
            </a:extLst>
          </p:cNvPr>
          <p:cNvSpPr/>
          <p:nvPr/>
        </p:nvSpPr>
        <p:spPr>
          <a:xfrm>
            <a:off x="2667000" y="3162995"/>
            <a:ext cx="583474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86DD8-07F7-4E5D-BE59-A9430016235A}"/>
              </a:ext>
            </a:extLst>
          </p:cNvPr>
          <p:cNvSpPr txBox="1"/>
          <p:nvPr/>
        </p:nvSpPr>
        <p:spPr>
          <a:xfrm>
            <a:off x="4257675" y="2981325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l-GR" dirty="0"/>
              <a:t>μ</a:t>
            </a:r>
            <a:r>
              <a:rPr lang="en-US" baseline="-25000" dirty="0"/>
              <a:t>T1</a:t>
            </a:r>
            <a:r>
              <a:rPr lang="en-US" dirty="0"/>
              <a:t>-</a:t>
            </a:r>
            <a:r>
              <a:rPr lang="el-GR" dirty="0"/>
              <a:t>μ</a:t>
            </a:r>
            <a:r>
              <a:rPr lang="en-US" baseline="-25000" dirty="0"/>
              <a:t>T2</a:t>
            </a:r>
            <a:r>
              <a:rPr lang="en-US" dirty="0"/>
              <a:t>)/</a:t>
            </a:r>
            <a:r>
              <a:rPr lang="el-GR" dirty="0"/>
              <a:t>σ</a:t>
            </a:r>
            <a:r>
              <a:rPr lang="en-US" baseline="-25000" dirty="0"/>
              <a:t>T1,2</a:t>
            </a:r>
            <a:endParaRPr lang="ru-RU" baseline="-250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4CF2CCB-42BB-4679-B07C-1606D0902FAD}"/>
              </a:ext>
            </a:extLst>
          </p:cNvPr>
          <p:cNvSpPr/>
          <p:nvPr/>
        </p:nvSpPr>
        <p:spPr>
          <a:xfrm>
            <a:off x="838200" y="6027182"/>
            <a:ext cx="1019175" cy="50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42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10758"/>
            <a:ext cx="11963400" cy="61638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Базовый контроль качества: оценка SNR</a:t>
            </a:r>
            <a:endParaRPr lang="ru-RU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F5857-4047-46C3-81F2-D864FB6E8532}"/>
              </a:ext>
            </a:extLst>
          </p:cNvPr>
          <p:cNvSpPr txBox="1"/>
          <p:nvPr/>
        </p:nvSpPr>
        <p:spPr>
          <a:xfrm>
            <a:off x="1273627" y="605629"/>
            <a:ext cx="964474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/>
              <a:t>Меры временных рядов</a:t>
            </a:r>
          </a:p>
          <a:p>
            <a:pPr lvl="1"/>
            <a:r>
              <a:rPr lang="ru-RU" dirty="0"/>
              <a:t>- Рассчитывается для каждого </a:t>
            </a:r>
            <a:r>
              <a:rPr lang="ru-RU" dirty="0" err="1"/>
              <a:t>вокселя</a:t>
            </a:r>
            <a:r>
              <a:rPr lang="ru-RU" dirty="0"/>
              <a:t> во временном ряду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4CF2CCB-42BB-4679-B07C-1606D0902FAD}"/>
              </a:ext>
            </a:extLst>
          </p:cNvPr>
          <p:cNvSpPr/>
          <p:nvPr/>
        </p:nvSpPr>
        <p:spPr>
          <a:xfrm>
            <a:off x="838200" y="6027182"/>
            <a:ext cx="1019175" cy="50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180AED-44CA-40F7-9BD8-2056E9B9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4" y="1217629"/>
            <a:ext cx="10278909" cy="251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BDC17-984C-4E74-90FE-7DBFC65FBD69}"/>
              </a:ext>
            </a:extLst>
          </p:cNvPr>
          <p:cNvSpPr txBox="1"/>
          <p:nvPr/>
        </p:nvSpPr>
        <p:spPr>
          <a:xfrm>
            <a:off x="4429125" y="1232910"/>
            <a:ext cx="18383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Один воксель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5E26152-27D6-49C9-9824-E57CE4F3DA92}"/>
              </a:ext>
            </a:extLst>
          </p:cNvPr>
          <p:cNvSpPr/>
          <p:nvPr/>
        </p:nvSpPr>
        <p:spPr>
          <a:xfrm>
            <a:off x="5486400" y="1573667"/>
            <a:ext cx="409575" cy="14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4D2E5-74EE-45B3-91D2-DFF0224CEFFE}"/>
              </a:ext>
            </a:extLst>
          </p:cNvPr>
          <p:cNvSpPr txBox="1"/>
          <p:nvPr/>
        </p:nvSpPr>
        <p:spPr>
          <a:xfrm>
            <a:off x="9057630" y="1191449"/>
            <a:ext cx="18383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Карта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E3A59-BF18-45C6-9817-8ABCD7915F0B}"/>
              </a:ext>
            </a:extLst>
          </p:cNvPr>
          <p:cNvSpPr txBox="1"/>
          <p:nvPr/>
        </p:nvSpPr>
        <p:spPr>
          <a:xfrm>
            <a:off x="838200" y="2952750"/>
            <a:ext cx="776287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Временное SNR (или функциональное SNR)</a:t>
            </a:r>
          </a:p>
          <a:p>
            <a:r>
              <a:rPr lang="ru-RU" dirty="0"/>
              <a:t>- Средний сигнал во времени, деленный на изменчивость (т. е. Стандартное отклонение) во времени, </a:t>
            </a:r>
            <a:r>
              <a:rPr lang="el-GR" dirty="0"/>
              <a:t>μ</a:t>
            </a:r>
            <a:r>
              <a:rPr lang="en-US" dirty="0"/>
              <a:t>v</a:t>
            </a:r>
            <a:r>
              <a:rPr lang="ru-RU" dirty="0"/>
              <a:t> / </a:t>
            </a:r>
            <a:r>
              <a:rPr lang="ru-RU" dirty="0" err="1"/>
              <a:t>σв</a:t>
            </a:r>
            <a:endParaRPr lang="ru-RU" dirty="0"/>
          </a:p>
          <a:p>
            <a:r>
              <a:rPr lang="ru-RU" dirty="0"/>
              <a:t>- С данными с временным удаленным трендом, также называемым отношением сигнал-шум-флуктуация (SFNR); </a:t>
            </a:r>
            <a:r>
              <a:rPr lang="en-US" dirty="0"/>
              <a:t>Friedman &amp; Glover 2006</a:t>
            </a:r>
            <a:endParaRPr lang="ru-RU" dirty="0"/>
          </a:p>
          <a:p>
            <a:endParaRPr lang="ru-RU" dirty="0"/>
          </a:p>
          <a:p>
            <a:r>
              <a:rPr lang="ru-RU" dirty="0"/>
              <a:t>• Временной CNR (или чувствительность сигнала)</a:t>
            </a:r>
          </a:p>
          <a:p>
            <a:r>
              <a:rPr lang="ru-RU" dirty="0"/>
              <a:t>- Разница в интенсивности для состояний «включено» и «выключено», разделенная на вариабельность</a:t>
            </a:r>
          </a:p>
          <a:p>
            <a:r>
              <a:rPr lang="ru-RU" dirty="0"/>
              <a:t>- Относится к чувствительности к задаче (например, </a:t>
            </a:r>
            <a:r>
              <a:rPr lang="en-US" dirty="0"/>
              <a:t>BOLD</a:t>
            </a:r>
            <a:r>
              <a:rPr lang="ru-RU" dirty="0"/>
              <a:t> чувствительность)</a:t>
            </a:r>
          </a:p>
        </p:txBody>
      </p:sp>
    </p:spTree>
    <p:extLst>
      <p:ext uri="{BB962C8B-B14F-4D97-AF65-F5344CB8AC3E}">
        <p14:creationId xmlns:p14="http://schemas.microsoft.com/office/powerpoint/2010/main" val="316102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3067"/>
            <a:ext cx="11963400" cy="88050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Масштабирование: проблемы с количественной оценкой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BOLD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ответов</a:t>
            </a:r>
            <a:endParaRPr lang="ru-RU" dirty="0">
              <a:latin typeface="+mn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4CF2CCB-42BB-4679-B07C-1606D0902FAD}"/>
              </a:ext>
            </a:extLst>
          </p:cNvPr>
          <p:cNvSpPr/>
          <p:nvPr/>
        </p:nvSpPr>
        <p:spPr>
          <a:xfrm>
            <a:off x="838200" y="6027182"/>
            <a:ext cx="1019175" cy="50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5E26152-27D6-49C9-9824-E57CE4F3DA92}"/>
              </a:ext>
            </a:extLst>
          </p:cNvPr>
          <p:cNvSpPr/>
          <p:nvPr/>
        </p:nvSpPr>
        <p:spPr>
          <a:xfrm>
            <a:off x="5486400" y="1573667"/>
            <a:ext cx="409575" cy="14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FA4C8-947B-4488-9621-3D191F5DFD26}"/>
              </a:ext>
            </a:extLst>
          </p:cNvPr>
          <p:cNvSpPr txBox="1"/>
          <p:nvPr/>
        </p:nvSpPr>
        <p:spPr>
          <a:xfrm>
            <a:off x="495300" y="1573667"/>
            <a:ext cx="11410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Абсолютное масштабирование </a:t>
            </a:r>
            <a:r>
              <a:rPr lang="en-US" dirty="0"/>
              <a:t>BOLD</a:t>
            </a:r>
            <a:r>
              <a:rPr lang="ru-RU" dirty="0"/>
              <a:t> ответов произвольно.</a:t>
            </a:r>
          </a:p>
          <a:p>
            <a:endParaRPr lang="en-US" dirty="0"/>
          </a:p>
          <a:p>
            <a:r>
              <a:rPr lang="ru-RU" dirty="0"/>
              <a:t>• Зависит от переменных приобретения:</a:t>
            </a:r>
          </a:p>
          <a:p>
            <a:r>
              <a:rPr lang="ru-RU" dirty="0"/>
              <a:t>- напряженность поля</a:t>
            </a:r>
          </a:p>
          <a:p>
            <a:r>
              <a:rPr lang="ru-RU" dirty="0"/>
              <a:t>- Последовательность импульсов и усиление усилителей</a:t>
            </a:r>
          </a:p>
          <a:p>
            <a:r>
              <a:rPr lang="ru-RU" dirty="0"/>
              <a:t>- Параметры сбора данных: TR, TE, размер </a:t>
            </a:r>
            <a:r>
              <a:rPr lang="ru-RU" dirty="0" err="1"/>
              <a:t>вокселя</a:t>
            </a:r>
            <a:r>
              <a:rPr lang="ru-RU" dirty="0"/>
              <a:t> и угол поворота.</a:t>
            </a:r>
          </a:p>
          <a:p>
            <a:r>
              <a:rPr lang="ru-RU" dirty="0"/>
              <a:t>- Тип ткани: локальная концентрация воды.</a:t>
            </a:r>
          </a:p>
          <a:p>
            <a:endParaRPr lang="en-US" dirty="0"/>
          </a:p>
          <a:p>
            <a:r>
              <a:rPr lang="ru-RU" dirty="0"/>
              <a:t>• Также зависит от переменных анализа (подробнее об этом позже)</a:t>
            </a:r>
          </a:p>
          <a:p>
            <a:endParaRPr lang="en-US" dirty="0"/>
          </a:p>
          <a:p>
            <a:r>
              <a:rPr lang="ru-RU" dirty="0"/>
              <a:t>• Подразумеваемое</a:t>
            </a:r>
          </a:p>
          <a:p>
            <a:r>
              <a:rPr lang="ru-RU" dirty="0"/>
              <a:t>- Большинство значений указано в условных единицах (</a:t>
            </a:r>
            <a:r>
              <a:rPr lang="ru-RU" dirty="0" err="1"/>
              <a:t>A.U.s</a:t>
            </a:r>
            <a:r>
              <a:rPr lang="ru-RU" dirty="0"/>
              <a:t>) или% изменения сигнала</a:t>
            </a:r>
          </a:p>
          <a:p>
            <a:r>
              <a:rPr lang="ru-RU" dirty="0"/>
              <a:t>- Не проблема при сравнении условий (например, задач) и участников, полученных с одним и тем же сканером и параметрами.</a:t>
            </a:r>
          </a:p>
        </p:txBody>
      </p:sp>
    </p:spTree>
    <p:extLst>
      <p:ext uri="{BB962C8B-B14F-4D97-AF65-F5344CB8AC3E}">
        <p14:creationId xmlns:p14="http://schemas.microsoft.com/office/powerpoint/2010/main" val="413608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3067"/>
            <a:ext cx="11963400" cy="88050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Нелинейность</a:t>
            </a:r>
            <a:endParaRPr lang="ru-RU" dirty="0">
              <a:latin typeface="+mn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4CF2CCB-42BB-4679-B07C-1606D0902FAD}"/>
              </a:ext>
            </a:extLst>
          </p:cNvPr>
          <p:cNvSpPr/>
          <p:nvPr/>
        </p:nvSpPr>
        <p:spPr>
          <a:xfrm>
            <a:off x="838200" y="6027182"/>
            <a:ext cx="1019175" cy="50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5E26152-27D6-49C9-9824-E57CE4F3DA92}"/>
              </a:ext>
            </a:extLst>
          </p:cNvPr>
          <p:cNvSpPr/>
          <p:nvPr/>
        </p:nvSpPr>
        <p:spPr>
          <a:xfrm>
            <a:off x="5486400" y="1573667"/>
            <a:ext cx="409575" cy="14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FA4C8-947B-4488-9621-3D191F5DFD26}"/>
              </a:ext>
            </a:extLst>
          </p:cNvPr>
          <p:cNvSpPr txBox="1"/>
          <p:nvPr/>
        </p:nvSpPr>
        <p:spPr>
          <a:xfrm>
            <a:off x="495300" y="1573667"/>
            <a:ext cx="11410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Исследования показали, что </a:t>
            </a:r>
            <a:r>
              <a:rPr lang="en-US" dirty="0"/>
              <a:t>BOLD</a:t>
            </a:r>
            <a:r>
              <a:rPr lang="ru-RU" dirty="0"/>
              <a:t> ответ является примерно линейным с некоторыми отклонениями от линейности.</a:t>
            </a:r>
          </a:p>
          <a:p>
            <a:endParaRPr lang="en-US" dirty="0"/>
          </a:p>
          <a:p>
            <a:r>
              <a:rPr lang="ru-RU" dirty="0"/>
              <a:t>• Имеются некоторые свидетельства рефрактерных эффектов или насыщения, которые представляют собой уменьшение амплитуды ответа в зависимости от интервалов между стимулами.</a:t>
            </a:r>
          </a:p>
          <a:p>
            <a:endParaRPr lang="en-US" dirty="0"/>
          </a:p>
          <a:p>
            <a:r>
              <a:rPr lang="ru-RU" dirty="0"/>
              <a:t>• Имеются доказательства нелинейности, если стимулы расположены на расстоянии менее 5-6 секунд друг от друга (например, </a:t>
            </a:r>
            <a:r>
              <a:rPr lang="ru-RU" dirty="0" err="1"/>
              <a:t>Meizin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 2000; </a:t>
            </a:r>
            <a:r>
              <a:rPr lang="ru-RU" dirty="0" err="1"/>
              <a:t>Wager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 2005).</a:t>
            </a:r>
          </a:p>
          <a:p>
            <a:endParaRPr lang="en-US" dirty="0"/>
          </a:p>
          <a:p>
            <a:r>
              <a:rPr lang="ru-RU" dirty="0"/>
              <a:t>• Трудно учесть в анализе, может вызвать затруднения. Лучше всего свести к минимуму с помощью соответствующего экспериментального дизайна (подробнее об этом позже).</a:t>
            </a:r>
          </a:p>
        </p:txBody>
      </p:sp>
    </p:spTree>
    <p:extLst>
      <p:ext uri="{BB962C8B-B14F-4D97-AF65-F5344CB8AC3E}">
        <p14:creationId xmlns:p14="http://schemas.microsoft.com/office/powerpoint/2010/main" val="278177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3067"/>
            <a:ext cx="11963400" cy="88050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Пример: нелинейность</a:t>
            </a:r>
            <a:endParaRPr lang="ru-RU" dirty="0">
              <a:latin typeface="+mn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4CF2CCB-42BB-4679-B07C-1606D0902FAD}"/>
              </a:ext>
            </a:extLst>
          </p:cNvPr>
          <p:cNvSpPr/>
          <p:nvPr/>
        </p:nvSpPr>
        <p:spPr>
          <a:xfrm>
            <a:off x="838200" y="6027182"/>
            <a:ext cx="1019175" cy="50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5E26152-27D6-49C9-9824-E57CE4F3DA92}"/>
              </a:ext>
            </a:extLst>
          </p:cNvPr>
          <p:cNvSpPr/>
          <p:nvPr/>
        </p:nvSpPr>
        <p:spPr>
          <a:xfrm>
            <a:off x="5486400" y="1573667"/>
            <a:ext cx="409575" cy="14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9547B9-312F-4B69-9F5A-34DADDA9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4" y="2823952"/>
            <a:ext cx="5106113" cy="301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BC454-C248-41A1-AC5C-5C1517FD85C9}"/>
              </a:ext>
            </a:extLst>
          </p:cNvPr>
          <p:cNvSpPr txBox="1"/>
          <p:nvPr/>
        </p:nvSpPr>
        <p:spPr>
          <a:xfrm>
            <a:off x="838200" y="1304925"/>
            <a:ext cx="454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Серия из 1, 2, 5, 6, 10 или 11 событий визуальной «мигающей шахматной доски» (длительность 125 </a:t>
            </a:r>
            <a:r>
              <a:rPr lang="ru-RU" dirty="0" err="1"/>
              <a:t>мс</a:t>
            </a:r>
            <a:r>
              <a:rPr lang="ru-RU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B6DD6-9A88-4AB2-B893-BB780D5ABAD9}"/>
              </a:ext>
            </a:extLst>
          </p:cNvPr>
          <p:cNvSpPr txBox="1"/>
          <p:nvPr/>
        </p:nvSpPr>
        <p:spPr>
          <a:xfrm rot="16200000">
            <a:off x="-593448" y="4068954"/>
            <a:ext cx="2880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BOLD % </a:t>
            </a:r>
            <a:r>
              <a:rPr lang="ru-RU" dirty="0"/>
              <a:t>изменения сигнала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9D13C-9535-4305-B7E6-AC4335E61FE9}"/>
              </a:ext>
            </a:extLst>
          </p:cNvPr>
          <p:cNvSpPr txBox="1"/>
          <p:nvPr/>
        </p:nvSpPr>
        <p:spPr>
          <a:xfrm>
            <a:off x="2613719" y="5560729"/>
            <a:ext cx="1495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Время (сек)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EE05C-C5A1-4ED1-BEF8-35C6E3CCAA47}"/>
              </a:ext>
            </a:extLst>
          </p:cNvPr>
          <p:cNvSpPr txBox="1"/>
          <p:nvPr/>
        </p:nvSpPr>
        <p:spPr>
          <a:xfrm>
            <a:off x="5895975" y="1190625"/>
            <a:ext cx="5710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Без нелинейности реакция на два события была бы примерно вдвое выше, чем на одно событие.</a:t>
            </a:r>
          </a:p>
          <a:p>
            <a:endParaRPr lang="ru-RU" dirty="0"/>
          </a:p>
          <a:p>
            <a:r>
              <a:rPr lang="ru-RU" dirty="0"/>
              <a:t>• Отклик на пять событий будет примерно в 3 раза выше (менее 5 из-за сдвига во времени)</a:t>
            </a:r>
          </a:p>
          <a:p>
            <a:endParaRPr lang="ru-RU" dirty="0"/>
          </a:p>
          <a:p>
            <a:r>
              <a:rPr lang="ru-RU" dirty="0"/>
              <a:t>• Фактические отклики близки к 1/2 прогнозируемой амплитуды. Это нелинейное «насыщение».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286D2-2993-464D-A740-171D40996047}"/>
              </a:ext>
            </a:extLst>
          </p:cNvPr>
          <p:cNvSpPr txBox="1"/>
          <p:nvPr/>
        </p:nvSpPr>
        <p:spPr>
          <a:xfrm>
            <a:off x="1546027" y="6229350"/>
            <a:ext cx="383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u="none" strike="noStrike" baseline="0" dirty="0">
                <a:latin typeface="HelveticaNeue-LightItalic"/>
              </a:rPr>
              <a:t>Wager et al. 2005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64044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5429D-5103-4A9F-9A3B-F582891D8BD3}"/>
              </a:ext>
            </a:extLst>
          </p:cNvPr>
          <p:cNvSpPr txBox="1"/>
          <p:nvPr/>
        </p:nvSpPr>
        <p:spPr>
          <a:xfrm>
            <a:off x="799899" y="1410618"/>
            <a:ext cx="795909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МРТ изучает анатомию мозга.</a:t>
            </a:r>
          </a:p>
          <a:p>
            <a:pPr lvl="1"/>
            <a:r>
              <a:rPr lang="ru-RU" dirty="0"/>
              <a:t>- Структурные (T1) изображения</a:t>
            </a:r>
          </a:p>
          <a:p>
            <a:pPr lvl="1"/>
            <a:r>
              <a:rPr lang="ru-RU" dirty="0"/>
              <a:t>- Высокое пространственное разрешение</a:t>
            </a:r>
          </a:p>
          <a:p>
            <a:pPr lvl="1"/>
            <a:r>
              <a:rPr lang="ru-RU" dirty="0"/>
              <a:t>- Может различать разные типы тканей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554815-EB75-494F-B69A-1C142708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20" y="2906907"/>
            <a:ext cx="311511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5429D-5103-4A9F-9A3B-F582891D8BD3}"/>
              </a:ext>
            </a:extLst>
          </p:cNvPr>
          <p:cNvSpPr txBox="1"/>
          <p:nvPr/>
        </p:nvSpPr>
        <p:spPr>
          <a:xfrm>
            <a:off x="799899" y="1410618"/>
            <a:ext cx="99707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ФМРТ изучает функцию мозга.</a:t>
            </a:r>
          </a:p>
          <a:p>
            <a:pPr lvl="1"/>
            <a:r>
              <a:rPr lang="ru-RU" dirty="0"/>
              <a:t>- Функциональные (T2*) изображения</a:t>
            </a:r>
          </a:p>
          <a:p>
            <a:pPr lvl="1"/>
            <a:r>
              <a:rPr lang="ru-RU" dirty="0"/>
              <a:t>- Более низкое пространственное разрешение / более высокое временное разрешение</a:t>
            </a:r>
          </a:p>
          <a:p>
            <a:pPr lvl="1"/>
            <a:r>
              <a:rPr lang="ru-RU" dirty="0"/>
              <a:t>- Свяжите изменения сигнала с экспериментальной манипуляцией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8FF397-B47B-444C-9876-554533A3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90" y="2610947"/>
            <a:ext cx="522042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7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Функциональный </a:t>
            </a: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5429D-5103-4A9F-9A3B-F582891D8BD3}"/>
              </a:ext>
            </a:extLst>
          </p:cNvPr>
          <p:cNvSpPr txBox="1"/>
          <p:nvPr/>
        </p:nvSpPr>
        <p:spPr>
          <a:xfrm>
            <a:off x="799899" y="1410618"/>
            <a:ext cx="99707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Эксперимент с фМРТ состоит из последовательности отдельных МРТ-изображений, на которых можно изучить изменения оксигенации мозга во времени.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FA0AF-5DAA-4826-BEC7-B02ECC57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58" y="2673507"/>
            <a:ext cx="938343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</a:rPr>
              <a:t>BOLD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5429D-5103-4A9F-9A3B-F582891D8BD3}"/>
              </a:ext>
            </a:extLst>
          </p:cNvPr>
          <p:cNvSpPr txBox="1"/>
          <p:nvPr/>
        </p:nvSpPr>
        <p:spPr>
          <a:xfrm>
            <a:off x="799899" y="1410618"/>
            <a:ext cx="997077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Наиболее распространенный подход к фМРТ использует контраст, зависящий от уровня оксигенации крови (</a:t>
            </a:r>
            <a:r>
              <a:rPr lang="en-US" dirty="0"/>
              <a:t>BOLD</a:t>
            </a:r>
            <a:r>
              <a:rPr lang="ru-RU" dirty="0"/>
              <a:t>).</a:t>
            </a:r>
          </a:p>
          <a:p>
            <a:endParaRPr lang="en-US" dirty="0"/>
          </a:p>
          <a:p>
            <a:r>
              <a:rPr lang="ru-RU" dirty="0"/>
              <a:t>• Он позволяет нам измерять соотношение оксигенированного и деоксигенированного гемоглобина в крови.</a:t>
            </a:r>
          </a:p>
          <a:p>
            <a:endParaRPr lang="en-US" dirty="0"/>
          </a:p>
          <a:p>
            <a:r>
              <a:rPr lang="ru-RU" dirty="0"/>
              <a:t>• Он не измеряет активность нейронов напрямую, вместо этого он измеряет метаболические потребности (потребление кислорода) активных нейронов.</a:t>
            </a:r>
          </a:p>
        </p:txBody>
      </p:sp>
    </p:spTree>
    <p:extLst>
      <p:ext uri="{BB962C8B-B14F-4D97-AF65-F5344CB8AC3E}">
        <p14:creationId xmlns:p14="http://schemas.microsoft.com/office/powerpoint/2010/main" val="11034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</a:rPr>
              <a:t>BOLD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контраст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5429D-5103-4A9F-9A3B-F582891D8BD3}"/>
              </a:ext>
            </a:extLst>
          </p:cNvPr>
          <p:cNvSpPr txBox="1"/>
          <p:nvPr/>
        </p:nvSpPr>
        <p:spPr>
          <a:xfrm>
            <a:off x="799899" y="1670500"/>
            <a:ext cx="997077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Гемоглобин существует в двух разных состояниях, каждое с разными магнитными свойствами, создавая разные локальные магнитные поля. (Полинг, 1936 г.)</a:t>
            </a:r>
          </a:p>
          <a:p>
            <a:pPr lvl="1"/>
            <a:r>
              <a:rPr lang="ru-RU" dirty="0"/>
              <a:t>- Оксигемоглобин диамагнитен.</a:t>
            </a:r>
          </a:p>
          <a:p>
            <a:pPr lvl="1"/>
            <a:r>
              <a:rPr lang="ru-RU" dirty="0"/>
              <a:t>- Дезоксигемоглобин парамагнитен.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• BOLD фМРТ использует разницу в Т2 * между </a:t>
            </a:r>
            <a:r>
              <a:rPr lang="ru-RU" dirty="0" err="1"/>
              <a:t>оксигенированным</a:t>
            </a:r>
            <a:r>
              <a:rPr lang="ru-RU" dirty="0"/>
              <a:t> и </a:t>
            </a:r>
            <a:r>
              <a:rPr lang="ru-RU" dirty="0" err="1"/>
              <a:t>деоксигенированным</a:t>
            </a:r>
            <a:r>
              <a:rPr lang="ru-RU" dirty="0"/>
              <a:t> гемоглобином.</a:t>
            </a:r>
          </a:p>
          <a:p>
            <a:pPr lvl="1"/>
            <a:r>
              <a:rPr lang="ru-RU" dirty="0"/>
              <a:t>- Дезоксигемоглобин подавляет сигнал MR.</a:t>
            </a:r>
          </a:p>
          <a:p>
            <a:pPr lvl="1"/>
            <a:r>
              <a:rPr lang="ru-RU" dirty="0"/>
              <a:t>- По мере снижения концентрации </a:t>
            </a:r>
            <a:r>
              <a:rPr lang="ru-RU" dirty="0" err="1"/>
              <a:t>дезоксигемоглобина</a:t>
            </a:r>
            <a:r>
              <a:rPr lang="ru-RU" dirty="0"/>
              <a:t> сигнал фМРТ увеличивается.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18611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</a:rPr>
              <a:t>BOLD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физиология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908A85-EEEE-4331-A33D-099E53F2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459" y="1431779"/>
            <a:ext cx="4406666" cy="5323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88A51-5FAE-43B8-9741-F5894040A588}"/>
              </a:ext>
            </a:extLst>
          </p:cNvPr>
          <p:cNvSpPr txBox="1"/>
          <p:nvPr/>
        </p:nvSpPr>
        <p:spPr>
          <a:xfrm>
            <a:off x="317634" y="1431779"/>
            <a:ext cx="48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 покое</a:t>
            </a:r>
          </a:p>
          <a:p>
            <a:r>
              <a:rPr lang="ru-RU" dirty="0"/>
              <a:t>- Нормальный расход (</a:t>
            </a:r>
            <a:r>
              <a:rPr lang="ru-RU" dirty="0" err="1"/>
              <a:t>rCBF</a:t>
            </a:r>
            <a:r>
              <a:rPr lang="ru-RU" dirty="0"/>
              <a:t>)</a:t>
            </a:r>
          </a:p>
          <a:p>
            <a:r>
              <a:rPr lang="ru-RU" dirty="0"/>
              <a:t>- Нормальный сигнал, взвешенный по T2 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8551A-7952-453E-9CC9-C320D1EEEE69}"/>
              </a:ext>
            </a:extLst>
          </p:cNvPr>
          <p:cNvSpPr txBox="1"/>
          <p:nvPr/>
        </p:nvSpPr>
        <p:spPr>
          <a:xfrm>
            <a:off x="317634" y="4023360"/>
            <a:ext cx="5496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Активный</a:t>
            </a:r>
          </a:p>
          <a:p>
            <a:r>
              <a:rPr lang="ru-RU" dirty="0"/>
              <a:t>- Повышенный поток (</a:t>
            </a:r>
            <a:r>
              <a:rPr lang="ru-RU" dirty="0" err="1"/>
              <a:t>rCBF</a:t>
            </a:r>
            <a:r>
              <a:rPr lang="ru-RU" dirty="0"/>
              <a:t>)</a:t>
            </a:r>
          </a:p>
          <a:p>
            <a:r>
              <a:rPr lang="ru-RU" dirty="0"/>
              <a:t>- Пониженный </a:t>
            </a:r>
            <a:r>
              <a:rPr lang="ru-RU" dirty="0" err="1"/>
              <a:t>Deoxy-Hb</a:t>
            </a:r>
            <a:endParaRPr lang="ru-RU" dirty="0"/>
          </a:p>
          <a:p>
            <a:r>
              <a:rPr lang="ru-RU" dirty="0"/>
              <a:t>- Повышенный CBV</a:t>
            </a:r>
          </a:p>
          <a:p>
            <a:r>
              <a:rPr lang="ru-RU" dirty="0"/>
              <a:t>- Повышенный сигнал, взвешенный по T2 *</a:t>
            </a:r>
          </a:p>
        </p:txBody>
      </p:sp>
    </p:spTree>
    <p:extLst>
      <p:ext uri="{BB962C8B-B14F-4D97-AF65-F5344CB8AC3E}">
        <p14:creationId xmlns:p14="http://schemas.microsoft.com/office/powerpoint/2010/main" val="419402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</a:rPr>
              <a:t>BOLD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сигнал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88A51-5FAE-43B8-9741-F5894040A588}"/>
              </a:ext>
            </a:extLst>
          </p:cNvPr>
          <p:cNvSpPr txBox="1"/>
          <p:nvPr/>
        </p:nvSpPr>
        <p:spPr>
          <a:xfrm>
            <a:off x="1651133" y="2428438"/>
            <a:ext cx="7445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Изменение МР-сигнала, вызванное мгновенной активностью нейронов, известно как функция гемодинамического ответа.</a:t>
            </a:r>
          </a:p>
          <a:p>
            <a:endParaRPr lang="ru-RU" dirty="0"/>
          </a:p>
          <a:p>
            <a:r>
              <a:rPr lang="ru-RU" dirty="0"/>
              <a:t>• По мере увеличения нервной активности возрастает метаболическая потребность в кислороде и питательных веществах.</a:t>
            </a:r>
          </a:p>
          <a:p>
            <a:endParaRPr lang="ru-RU" dirty="0"/>
          </a:p>
          <a:p>
            <a:r>
              <a:rPr lang="ru-RU" dirty="0"/>
              <a:t>• По мере извлечения кислорода из крови гемоглобин становится парамагнитным, что создает искажения в магнитном поле, вызывающие уменьшение T2 * (т.е. более быстрое затухание сигнала).</a:t>
            </a:r>
          </a:p>
        </p:txBody>
      </p:sp>
    </p:spTree>
    <p:extLst>
      <p:ext uri="{BB962C8B-B14F-4D97-AF65-F5344CB8AC3E}">
        <p14:creationId xmlns:p14="http://schemas.microsoft.com/office/powerpoint/2010/main" val="220095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</a:rPr>
              <a:t>BOLD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сигнал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88A51-5FAE-43B8-9741-F5894040A588}"/>
              </a:ext>
            </a:extLst>
          </p:cNvPr>
          <p:cNvSpPr txBox="1"/>
          <p:nvPr/>
        </p:nvSpPr>
        <p:spPr>
          <a:xfrm>
            <a:off x="2143125" y="1720840"/>
            <a:ext cx="74452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Первоначальное повышение уровня </a:t>
            </a:r>
            <a:r>
              <a:rPr lang="ru-RU" dirty="0" err="1"/>
              <a:t>дезоксигемоглобина</a:t>
            </a:r>
            <a:r>
              <a:rPr lang="ru-RU" dirty="0"/>
              <a:t> может привести к уменьшению BOLD-сигнала («начальный провал»).</a:t>
            </a:r>
          </a:p>
          <a:p>
            <a:endParaRPr lang="ru-RU" dirty="0"/>
          </a:p>
          <a:p>
            <a:r>
              <a:rPr lang="ru-RU" dirty="0"/>
              <a:t>• Чрезмерная компенсация кровотока снижает концентрацию </a:t>
            </a:r>
            <a:r>
              <a:rPr lang="ru-RU" dirty="0" err="1"/>
              <a:t>дезоксигемоглобина</a:t>
            </a:r>
            <a:r>
              <a:rPr lang="ru-RU" dirty="0"/>
              <a:t> и склоняет чашу весов к оксигемоглобину.</a:t>
            </a:r>
          </a:p>
          <a:p>
            <a:pPr lvl="1"/>
            <a:r>
              <a:rPr lang="ru-RU" dirty="0"/>
              <a:t>- Это приводит к появлению пика ЖИВОГО сигнала примерно через 4-6 с после активации.</a:t>
            </a:r>
          </a:p>
          <a:p>
            <a:endParaRPr lang="ru-RU" dirty="0"/>
          </a:p>
          <a:p>
            <a:r>
              <a:rPr lang="ru-RU" dirty="0"/>
              <a:t>• Достигнув пика, ЖИРНЫЙ сигнал уменьшается до амплитуды ниже базового уровня.</a:t>
            </a:r>
          </a:p>
          <a:p>
            <a:pPr lvl="1"/>
            <a:r>
              <a:rPr lang="ru-RU" dirty="0"/>
              <a:t>- Недостаточность импульса после стимула происходит из-за сочетания снижения кровотока и увеличения объема крови.</a:t>
            </a:r>
          </a:p>
        </p:txBody>
      </p:sp>
    </p:spTree>
    <p:extLst>
      <p:ext uri="{BB962C8B-B14F-4D97-AF65-F5344CB8AC3E}">
        <p14:creationId xmlns:p14="http://schemas.microsoft.com/office/powerpoint/2010/main" val="834058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1187</Words>
  <Application>Microsoft Office PowerPoint</Application>
  <PresentationFormat>Широкоэкранный</PresentationFormat>
  <Paragraphs>158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HelveticaNeue-LightItalic</vt:lpstr>
      <vt:lpstr>Тема Office</vt:lpstr>
      <vt:lpstr>Принципы фМРТ</vt:lpstr>
      <vt:lpstr>МРТ</vt:lpstr>
      <vt:lpstr>фМРТ</vt:lpstr>
      <vt:lpstr>Функциональный МРТ</vt:lpstr>
      <vt:lpstr>BOLD МРТ</vt:lpstr>
      <vt:lpstr>BOLD контраст</vt:lpstr>
      <vt:lpstr>BOLD физиология</vt:lpstr>
      <vt:lpstr>BOLD сигнал</vt:lpstr>
      <vt:lpstr>BOLD сигнал</vt:lpstr>
      <vt:lpstr>HRF</vt:lpstr>
      <vt:lpstr>HRF свойства</vt:lpstr>
      <vt:lpstr>Насколько хорошо BOLD-сигнал отражает увеличение нейрональной активности?</vt:lpstr>
      <vt:lpstr>Пример: соответствие между жирным шрифтом и нейронной активностью.</vt:lpstr>
      <vt:lpstr>Базовый контроль качества: оценка SNR</vt:lpstr>
      <vt:lpstr>Базовый контроль качества: оценка SNR</vt:lpstr>
      <vt:lpstr>Базовый контроль качества: оценка SNR</vt:lpstr>
      <vt:lpstr>Масштабирование: проблемы с количественной оценкой BOLD ответов</vt:lpstr>
      <vt:lpstr>Нелинейность</vt:lpstr>
      <vt:lpstr>Пример: нелинейность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329</cp:revision>
  <dcterms:created xsi:type="dcterms:W3CDTF">2021-08-12T17:32:45Z</dcterms:created>
  <dcterms:modified xsi:type="dcterms:W3CDTF">2021-08-18T12:03:51Z</dcterms:modified>
</cp:coreProperties>
</file>