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7FF"/>
    <a:srgbClr val="00D2A9"/>
    <a:srgbClr val="352588"/>
    <a:srgbClr val="BCCCEF"/>
    <a:srgbClr val="000000"/>
    <a:srgbClr val="FC6500"/>
    <a:srgbClr val="E56300"/>
    <a:srgbClr val="FF5800"/>
    <a:srgbClr val="A50021"/>
    <a:srgbClr val="9D3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Формирование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76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Сглаживание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B2A2AA7-53CA-448D-B68B-E1109A9A5E10}"/>
              </a:ext>
            </a:extLst>
          </p:cNvPr>
          <p:cNvSpPr/>
          <p:nvPr/>
        </p:nvSpPr>
        <p:spPr>
          <a:xfrm>
            <a:off x="1228725" y="1247775"/>
            <a:ext cx="6486525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2EEEB-99C3-4765-A358-084B4EF3C4E6}"/>
              </a:ext>
            </a:extLst>
          </p:cNvPr>
          <p:cNvSpPr txBox="1"/>
          <p:nvPr/>
        </p:nvSpPr>
        <p:spPr>
          <a:xfrm>
            <a:off x="1876425" y="1064717"/>
            <a:ext cx="79248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 dirty="0">
                <a:latin typeface="HelveticaNeue-Light"/>
              </a:rPr>
              <a:t>• Периодические сигналы, которые появляются быстрее, чем частота дискретизации, часто возвращаются к более низким частотам.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C65654-40E6-4B3B-A96E-9B0B4B91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6" y="1791746"/>
            <a:ext cx="6287377" cy="502037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55C2DC-33A1-4C95-883A-5A3909B19884}"/>
              </a:ext>
            </a:extLst>
          </p:cNvPr>
          <p:cNvSpPr/>
          <p:nvPr/>
        </p:nvSpPr>
        <p:spPr>
          <a:xfrm>
            <a:off x="114300" y="6381750"/>
            <a:ext cx="371475" cy="401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3B8CD-536D-4C34-8BA1-917AE08D5028}"/>
              </a:ext>
            </a:extLst>
          </p:cNvPr>
          <p:cNvSpPr txBox="1"/>
          <p:nvPr/>
        </p:nvSpPr>
        <p:spPr>
          <a:xfrm>
            <a:off x="6877050" y="1791746"/>
            <a:ext cx="502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Сигнал (синий) выбран с периодичностью, близкой к его периодичности. Наблюдаемый сигнал искажается, близко к «основной частоте» (плоская линия).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018F5-F2BB-45A1-A96E-D28580B42713}"/>
              </a:ext>
            </a:extLst>
          </p:cNvPr>
          <p:cNvSpPr txBox="1"/>
          <p:nvPr/>
        </p:nvSpPr>
        <p:spPr>
          <a:xfrm>
            <a:off x="7000875" y="3429000"/>
            <a:ext cx="5020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Другой пример: выборка примерно на 1/2 исходной частоты приводит к наложенной периодичности примерно на 1/4 исходной частоты.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B602E-84A9-4C53-812A-4D046BEDA95D}"/>
              </a:ext>
            </a:extLst>
          </p:cNvPr>
          <p:cNvSpPr txBox="1"/>
          <p:nvPr/>
        </p:nvSpPr>
        <p:spPr>
          <a:xfrm>
            <a:off x="7086600" y="5067300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Сигналы с частотой выше 1/2 частоты дискретизации - так называемой частотой Найквиста - будут наложены. Чтобы избежать наложения спектров, вы должны выполнять выборку как минимум в два раза быстрее, чем самая быстрая частота в вашем сигнале.</a:t>
            </a:r>
          </a:p>
        </p:txBody>
      </p:sp>
    </p:spTree>
    <p:extLst>
      <p:ext uri="{BB962C8B-B14F-4D97-AF65-F5344CB8AC3E}">
        <p14:creationId xmlns:p14="http://schemas.microsoft.com/office/powerpoint/2010/main" val="301235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76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Моделирование шума фМРТ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B2A2AA7-53CA-448D-B68B-E1109A9A5E10}"/>
              </a:ext>
            </a:extLst>
          </p:cNvPr>
          <p:cNvSpPr/>
          <p:nvPr/>
        </p:nvSpPr>
        <p:spPr>
          <a:xfrm>
            <a:off x="1228725" y="1247775"/>
            <a:ext cx="6486525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55C2DC-33A1-4C95-883A-5A3909B19884}"/>
              </a:ext>
            </a:extLst>
          </p:cNvPr>
          <p:cNvSpPr/>
          <p:nvPr/>
        </p:nvSpPr>
        <p:spPr>
          <a:xfrm>
            <a:off x="114300" y="6381750"/>
            <a:ext cx="371475" cy="401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3B8CD-536D-4C34-8BA1-917AE08D5028}"/>
              </a:ext>
            </a:extLst>
          </p:cNvPr>
          <p:cNvSpPr txBox="1"/>
          <p:nvPr/>
        </p:nvSpPr>
        <p:spPr>
          <a:xfrm>
            <a:off x="1476374" y="1990725"/>
            <a:ext cx="8953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Некоторые компоненты шума могут быть удалены до или во время анализа, включая низкочастотный дрейф и изображения, идентифицированные как выбросы.</a:t>
            </a:r>
          </a:p>
          <a:p>
            <a:endParaRPr lang="ru-RU" dirty="0"/>
          </a:p>
          <a:p>
            <a:r>
              <a:rPr lang="ru-RU" dirty="0"/>
              <a:t>• Однако удалить или смоделировать все источники шума невозможно, и поэтому в сигнале обычно присутствует значительная автокорреляция (отсутствие независимости наблюдений во времени).</a:t>
            </a:r>
          </a:p>
          <a:p>
            <a:endParaRPr lang="ru-RU" dirty="0"/>
          </a:p>
          <a:p>
            <a:r>
              <a:rPr lang="ru-RU" dirty="0"/>
              <a:t>• В фМРТ мы обычно используем процессы авторегрессии (AR) или </a:t>
            </a:r>
            <a:r>
              <a:rPr lang="ru-RU" dirty="0" err="1"/>
              <a:t>авторегрессионного</a:t>
            </a:r>
            <a:r>
              <a:rPr lang="ru-RU" dirty="0"/>
              <a:t> скользящего среднего (ARMA) для моделирования автокорреляции.</a:t>
            </a:r>
          </a:p>
        </p:txBody>
      </p:sp>
    </p:spTree>
    <p:extLst>
      <p:ext uri="{BB962C8B-B14F-4D97-AF65-F5344CB8AC3E}">
        <p14:creationId xmlns:p14="http://schemas.microsoft.com/office/powerpoint/2010/main" val="384307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76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Пространственно-временное поведение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B2A2AA7-53CA-448D-B68B-E1109A9A5E10}"/>
              </a:ext>
            </a:extLst>
          </p:cNvPr>
          <p:cNvSpPr/>
          <p:nvPr/>
        </p:nvSpPr>
        <p:spPr>
          <a:xfrm>
            <a:off x="1228725" y="1247775"/>
            <a:ext cx="6486525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55C2DC-33A1-4C95-883A-5A3909B19884}"/>
              </a:ext>
            </a:extLst>
          </p:cNvPr>
          <p:cNvSpPr/>
          <p:nvPr/>
        </p:nvSpPr>
        <p:spPr>
          <a:xfrm>
            <a:off x="114300" y="6381750"/>
            <a:ext cx="371475" cy="401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3B8CD-536D-4C34-8BA1-917AE08D5028}"/>
              </a:ext>
            </a:extLst>
          </p:cNvPr>
          <p:cNvSpPr txBox="1"/>
          <p:nvPr/>
        </p:nvSpPr>
        <p:spPr>
          <a:xfrm>
            <a:off x="1476374" y="1990725"/>
            <a:ext cx="895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Пространственно-временное поведение этих шумовых процессов сложное.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B1BCAC-6685-4EAE-A562-3ED9D1E9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643399"/>
            <a:ext cx="7192379" cy="2514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106E08-FAAB-48C9-9E94-0D831C0F190C}"/>
              </a:ext>
            </a:extLst>
          </p:cNvPr>
          <p:cNvSpPr txBox="1"/>
          <p:nvPr/>
        </p:nvSpPr>
        <p:spPr>
          <a:xfrm>
            <a:off x="2552700" y="5300021"/>
            <a:ext cx="682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Пространственные карты параметров модели из модели AR (2), оцененные для данных шума каждого вокселя.</a:t>
            </a:r>
          </a:p>
        </p:txBody>
      </p:sp>
    </p:spTree>
    <p:extLst>
      <p:ext uri="{BB962C8B-B14F-4D97-AF65-F5344CB8AC3E}">
        <p14:creationId xmlns:p14="http://schemas.microsoft.com/office/powerpoint/2010/main" val="225700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фМРТ шум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5429D-5103-4A9F-9A3B-F582891D8BD3}"/>
              </a:ext>
            </a:extLst>
          </p:cNvPr>
          <p:cNvSpPr txBox="1"/>
          <p:nvPr/>
        </p:nvSpPr>
        <p:spPr>
          <a:xfrm>
            <a:off x="1914324" y="1735941"/>
            <a:ext cx="795909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• </a:t>
            </a:r>
            <a:r>
              <a:rPr lang="en-US" dirty="0"/>
              <a:t>BOLD</a:t>
            </a:r>
            <a:r>
              <a:rPr lang="ru-RU" dirty="0"/>
              <a:t> сигнал фМРТ содержит несколько источников шума, связанных с оборудованием и самими участниками.</a:t>
            </a:r>
          </a:p>
          <a:p>
            <a:endParaRPr lang="en-US" dirty="0"/>
          </a:p>
          <a:p>
            <a:r>
              <a:rPr lang="ru-RU" dirty="0"/>
              <a:t>• Источники шума:</a:t>
            </a:r>
          </a:p>
          <a:p>
            <a:pPr lvl="1"/>
            <a:r>
              <a:rPr lang="ru-RU" dirty="0"/>
              <a:t>- Тепловое движение свободных электронов в системе</a:t>
            </a:r>
          </a:p>
          <a:p>
            <a:pPr lvl="1"/>
            <a:r>
              <a:rPr lang="ru-RU" dirty="0"/>
              <a:t>- Градиент и нестабильность магнитного поля</a:t>
            </a:r>
          </a:p>
          <a:p>
            <a:pPr lvl="1"/>
            <a:r>
              <a:rPr lang="ru-RU" dirty="0"/>
              <a:t>- Движение головы и его взаимодействие с магнитным полем</a:t>
            </a:r>
          </a:p>
          <a:p>
            <a:pPr lvl="1"/>
            <a:r>
              <a:rPr lang="ru-RU" dirty="0"/>
              <a:t>- Физиологические эффекты, включая сердцебиение и дыхание</a:t>
            </a:r>
          </a:p>
          <a:p>
            <a:endParaRPr lang="en-US" dirty="0"/>
          </a:p>
          <a:p>
            <a:r>
              <a:rPr lang="ru-RU" dirty="0"/>
              <a:t>• В данных отображается как:</a:t>
            </a:r>
          </a:p>
          <a:p>
            <a:pPr lvl="1"/>
            <a:r>
              <a:rPr lang="ru-RU" dirty="0"/>
              <a:t>- Высокочастотные "всплески"</a:t>
            </a:r>
          </a:p>
          <a:p>
            <a:pPr lvl="1"/>
            <a:r>
              <a:rPr lang="ru-RU" dirty="0"/>
              <a:t>- Артефакты и искажения изображения</a:t>
            </a:r>
          </a:p>
          <a:p>
            <a:pPr lvl="1"/>
            <a:r>
              <a:rPr lang="ru-RU" dirty="0"/>
              <a:t>- Низкочастотный (медленный) дрейф и периодические колебания во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40484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Подавление шума и артефактов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5429D-5103-4A9F-9A3B-F582891D8BD3}"/>
              </a:ext>
            </a:extLst>
          </p:cNvPr>
          <p:cNvSpPr txBox="1"/>
          <p:nvPr/>
        </p:nvSpPr>
        <p:spPr>
          <a:xfrm>
            <a:off x="1914324" y="1735941"/>
            <a:ext cx="7959090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• Получение:</a:t>
            </a:r>
          </a:p>
          <a:p>
            <a:r>
              <a:rPr lang="ru-RU" dirty="0"/>
              <a:t>- Хорошие процессы контроля качества для сканера</a:t>
            </a:r>
          </a:p>
          <a:p>
            <a:r>
              <a:rPr lang="ru-RU" dirty="0"/>
              <a:t>- Выберите последовательность / параметры приобретения для вашей цели</a:t>
            </a:r>
          </a:p>
          <a:p>
            <a:r>
              <a:rPr lang="ru-RU" dirty="0"/>
              <a:t>- Специализированные последовательности (например, спин-эхо, одновременный </a:t>
            </a:r>
            <a:r>
              <a:rPr lang="ru-RU" dirty="0" err="1"/>
              <a:t>мультиспираль</a:t>
            </a:r>
            <a:r>
              <a:rPr lang="ru-RU" dirty="0"/>
              <a:t>, z-</a:t>
            </a:r>
            <a:r>
              <a:rPr lang="ru-RU" dirty="0" err="1"/>
              <a:t>шимминг</a:t>
            </a:r>
            <a:r>
              <a:rPr lang="ru-RU" dirty="0"/>
              <a:t>).</a:t>
            </a:r>
          </a:p>
          <a:p>
            <a:r>
              <a:rPr lang="ru-RU" dirty="0"/>
              <a:t>- Минимизируйте движение головы</a:t>
            </a:r>
          </a:p>
          <a:p>
            <a:endParaRPr lang="ru-RU" dirty="0"/>
          </a:p>
          <a:p>
            <a:r>
              <a:rPr lang="ru-RU" dirty="0"/>
              <a:t>• Анализ:</a:t>
            </a:r>
          </a:p>
          <a:p>
            <a:r>
              <a:rPr lang="ru-RU" dirty="0"/>
              <a:t>- Посмотрите на данные по мере их поступления, чтобы проверить наличие проблем.</a:t>
            </a:r>
          </a:p>
          <a:p>
            <a:r>
              <a:rPr lang="ru-RU" dirty="0"/>
              <a:t>- Идентификация и исправление выбросов / артефактов</a:t>
            </a:r>
          </a:p>
          <a:p>
            <a:r>
              <a:rPr lang="ru-RU" dirty="0"/>
              <a:t>- Предварительная обработка для корректировки движения головы, дрейфа</a:t>
            </a:r>
          </a:p>
          <a:p>
            <a:r>
              <a:rPr lang="ru-RU" dirty="0"/>
              <a:t>- Полезные статистические процедуры (например, надежная регрессия, иерархическое моделирование)</a:t>
            </a:r>
          </a:p>
          <a:p>
            <a:r>
              <a:rPr lang="ru-RU" dirty="0"/>
              <a:t>- Низкочастотный (медленный) дрейф и периодические колебания во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29837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76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Артефакты приобретения: посмотрите на свои данные!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E4B180-0E9F-4CC9-98DF-61084930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1598426"/>
            <a:ext cx="7587345" cy="515673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B2A2AA7-53CA-448D-B68B-E1109A9A5E10}"/>
              </a:ext>
            </a:extLst>
          </p:cNvPr>
          <p:cNvSpPr/>
          <p:nvPr/>
        </p:nvSpPr>
        <p:spPr>
          <a:xfrm>
            <a:off x="1228725" y="1247775"/>
            <a:ext cx="6486525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1052E-BAB6-43B1-8B37-13D56F5BA50E}"/>
              </a:ext>
            </a:extLst>
          </p:cNvPr>
          <p:cNvSpPr txBox="1"/>
          <p:nvPr/>
        </p:nvSpPr>
        <p:spPr>
          <a:xfrm>
            <a:off x="1228725" y="1815358"/>
            <a:ext cx="5076825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Охват не то, что вы планировали</a:t>
            </a:r>
            <a:br>
              <a:rPr lang="ru-RU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РЧ-шум и искаженные изображения</a:t>
            </a:r>
            <a:br>
              <a:rPr lang="ru-RU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Переходные артефакты / всплески градиента</a:t>
            </a:r>
            <a:br>
              <a:rPr lang="ru-RU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Призрак</a:t>
            </a:r>
            <a:br>
              <a:rPr lang="ru-RU" dirty="0"/>
            </a:b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Артефакты восприимчивости / выпадение</a:t>
            </a:r>
            <a:br>
              <a:rPr lang="ru-RU" dirty="0"/>
            </a:b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Движение головы, связанное с задачей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2EEEB-99C3-4765-A358-084B4EF3C4E6}"/>
              </a:ext>
            </a:extLst>
          </p:cNvPr>
          <p:cNvSpPr txBox="1"/>
          <p:nvPr/>
        </p:nvSpPr>
        <p:spPr>
          <a:xfrm>
            <a:off x="561975" y="1352192"/>
            <a:ext cx="77057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 dirty="0">
                <a:latin typeface="HelveticaNeue-Light"/>
              </a:rPr>
              <a:t>• Пять проблем, на которые следует обратить внимание и избегать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3DCCD-B1DE-4EB3-9603-E1E1AD9A52B3}"/>
              </a:ext>
            </a:extLst>
          </p:cNvPr>
          <p:cNvSpPr txBox="1"/>
          <p:nvPr/>
        </p:nvSpPr>
        <p:spPr>
          <a:xfrm>
            <a:off x="2028824" y="6342246"/>
            <a:ext cx="488632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000" dirty="0"/>
              <a:t>Призрачное изображение опубликовано </a:t>
            </a:r>
            <a:r>
              <a:rPr lang="en-US" sz="1000" dirty="0"/>
              <a:t>Luis Hernandez-Garcia</a:t>
            </a:r>
            <a:endParaRPr lang="ru-RU" sz="1000" dirty="0"/>
          </a:p>
          <a:p>
            <a:endParaRPr lang="ru-RU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A6EFC-E20A-4F16-90E5-DA48C7F0F1B3}"/>
              </a:ext>
            </a:extLst>
          </p:cNvPr>
          <p:cNvSpPr txBox="1"/>
          <p:nvPr/>
        </p:nvSpPr>
        <p:spPr>
          <a:xfrm>
            <a:off x="866775" y="5229225"/>
            <a:ext cx="23622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Движение, связанное с задачей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18DED-8B29-47C4-821F-F9ECB6A17F0A}"/>
              </a:ext>
            </a:extLst>
          </p:cNvPr>
          <p:cNvSpPr txBox="1"/>
          <p:nvPr/>
        </p:nvSpPr>
        <p:spPr>
          <a:xfrm>
            <a:off x="8134349" y="6467758"/>
            <a:ext cx="12287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Призрак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9F610E-CDF1-4675-B581-387C3BD63117}"/>
              </a:ext>
            </a:extLst>
          </p:cNvPr>
          <p:cNvSpPr txBox="1"/>
          <p:nvPr/>
        </p:nvSpPr>
        <p:spPr>
          <a:xfrm>
            <a:off x="7105650" y="2963040"/>
            <a:ext cx="11620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Покрытие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20D43-B880-4F60-B1E4-7125F9175E87}"/>
              </a:ext>
            </a:extLst>
          </p:cNvPr>
          <p:cNvSpPr txBox="1"/>
          <p:nvPr/>
        </p:nvSpPr>
        <p:spPr>
          <a:xfrm>
            <a:off x="8401049" y="3400425"/>
            <a:ext cx="24479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Радиочастотный шум</a:t>
            </a:r>
          </a:p>
        </p:txBody>
      </p:sp>
    </p:spTree>
    <p:extLst>
      <p:ext uri="{BB962C8B-B14F-4D97-AF65-F5344CB8AC3E}">
        <p14:creationId xmlns:p14="http://schemas.microsoft.com/office/powerpoint/2010/main" val="88424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76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Артефакты приобретения: посмотрите на свои данные!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B2A2AA7-53CA-448D-B68B-E1109A9A5E10}"/>
              </a:ext>
            </a:extLst>
          </p:cNvPr>
          <p:cNvSpPr/>
          <p:nvPr/>
        </p:nvSpPr>
        <p:spPr>
          <a:xfrm>
            <a:off x="1228725" y="1247775"/>
            <a:ext cx="6486525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1052E-BAB6-43B1-8B37-13D56F5BA50E}"/>
              </a:ext>
            </a:extLst>
          </p:cNvPr>
          <p:cNvSpPr txBox="1"/>
          <p:nvPr/>
        </p:nvSpPr>
        <p:spPr>
          <a:xfrm>
            <a:off x="1228725" y="1815358"/>
            <a:ext cx="5076825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Охват не то, что вы планировали</a:t>
            </a:r>
            <a:br>
              <a:rPr lang="ru-RU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РЧ-шум и искаженные изображения</a:t>
            </a:r>
            <a:br>
              <a:rPr lang="ru-RU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Переходные артефакты / всплески градиента</a:t>
            </a:r>
            <a:br>
              <a:rPr lang="ru-RU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Призрак</a:t>
            </a:r>
            <a:br>
              <a:rPr lang="ru-RU" dirty="0"/>
            </a:b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Артефакты восприимчивости / выпадение</a:t>
            </a:r>
            <a:br>
              <a:rPr lang="ru-RU" dirty="0"/>
            </a:b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Движение головы, связанное с задачей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2EEEB-99C3-4765-A358-084B4EF3C4E6}"/>
              </a:ext>
            </a:extLst>
          </p:cNvPr>
          <p:cNvSpPr txBox="1"/>
          <p:nvPr/>
        </p:nvSpPr>
        <p:spPr>
          <a:xfrm>
            <a:off x="561975" y="1352192"/>
            <a:ext cx="77057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 dirty="0">
                <a:latin typeface="HelveticaNeue-Light"/>
              </a:rPr>
              <a:t>• Пять проблем, на которые следует обратить внимание и избегать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5F454-138A-4045-81C4-5AEBB24DCBDD}"/>
              </a:ext>
            </a:extLst>
          </p:cNvPr>
          <p:cNvSpPr txBox="1"/>
          <p:nvPr/>
        </p:nvSpPr>
        <p:spPr>
          <a:xfrm>
            <a:off x="2924175" y="5143500"/>
            <a:ext cx="7905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Все данные фМРТ содержат некоторые артефакты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Во время анализа очень сложно бороться с плохими артефактами.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Старайтесь избегать их во время получения</a:t>
            </a:r>
          </a:p>
        </p:txBody>
      </p:sp>
    </p:spTree>
    <p:extLst>
      <p:ext uri="{BB962C8B-B14F-4D97-AF65-F5344CB8AC3E}">
        <p14:creationId xmlns:p14="http://schemas.microsoft.com/office/powerpoint/2010/main" val="407157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76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Дрейф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B2A2AA7-53CA-448D-B68B-E1109A9A5E10}"/>
              </a:ext>
            </a:extLst>
          </p:cNvPr>
          <p:cNvSpPr/>
          <p:nvPr/>
        </p:nvSpPr>
        <p:spPr>
          <a:xfrm>
            <a:off x="1228725" y="1247775"/>
            <a:ext cx="6486525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2EEEB-99C3-4765-A358-084B4EF3C4E6}"/>
              </a:ext>
            </a:extLst>
          </p:cNvPr>
          <p:cNvSpPr txBox="1"/>
          <p:nvPr/>
        </p:nvSpPr>
        <p:spPr>
          <a:xfrm>
            <a:off x="1819275" y="2314480"/>
            <a:ext cx="792480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 dirty="0">
                <a:latin typeface="HelveticaNeue-Light"/>
              </a:rPr>
              <a:t>• В сигнале фМРТ присутствуют медленные изменения интенсивности вокселов с течением времени (низкочастотный шум).</a:t>
            </a:r>
          </a:p>
          <a:p>
            <a:endParaRPr lang="ru-RU" sz="1800" b="0" i="0" u="none" strike="noStrike" baseline="0" dirty="0">
              <a:latin typeface="HelveticaNeue-Light"/>
            </a:endParaRPr>
          </a:p>
          <a:p>
            <a:r>
              <a:rPr lang="ru-RU" sz="1800" b="0" i="0" u="none" strike="noStrike" baseline="0" dirty="0">
                <a:latin typeface="HelveticaNeue-Light"/>
              </a:rPr>
              <a:t>• Нестабильность сканера является основной причиной дрейфа, поскольку дрейф был замечен у трупов, но также важен наложенный физиологический шум.</a:t>
            </a:r>
          </a:p>
          <a:p>
            <a:endParaRPr lang="ru-RU" sz="1800" b="0" i="0" u="none" strike="noStrike" baseline="0" dirty="0">
              <a:latin typeface="HelveticaNeue-Light"/>
            </a:endParaRPr>
          </a:p>
          <a:p>
            <a:r>
              <a:rPr lang="ru-RU" sz="1800" b="0" i="0" u="none" strike="noStrike" baseline="0" dirty="0">
                <a:latin typeface="HelveticaNeue-Light"/>
              </a:rPr>
              <a:t>• Нам необходимо учитывать дрейф как при предварительной обработке, так и при проведении статистического анализа.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D5C379-DCF6-42C8-BB8A-5F90B2BD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940" y="4995747"/>
            <a:ext cx="5868219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3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76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Проблемы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B2A2AA7-53CA-448D-B68B-E1109A9A5E10}"/>
              </a:ext>
            </a:extLst>
          </p:cNvPr>
          <p:cNvSpPr/>
          <p:nvPr/>
        </p:nvSpPr>
        <p:spPr>
          <a:xfrm>
            <a:off x="1228725" y="1247775"/>
            <a:ext cx="6486525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2EEEB-99C3-4765-A358-084B4EF3C4E6}"/>
              </a:ext>
            </a:extLst>
          </p:cNvPr>
          <p:cNvSpPr txBox="1"/>
          <p:nvPr/>
        </p:nvSpPr>
        <p:spPr>
          <a:xfrm>
            <a:off x="1819275" y="1333405"/>
            <a:ext cx="79248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 dirty="0">
                <a:latin typeface="HelveticaNeue-Light"/>
              </a:rPr>
              <a:t>• Дрейф может иметь серьезные последствия:</a:t>
            </a:r>
          </a:p>
          <a:p>
            <a:pPr lvl="1"/>
            <a:r>
              <a:rPr lang="ru-RU" b="0" i="0" u="none" strike="noStrike" baseline="0" dirty="0">
                <a:latin typeface="HelveticaNeue-Light"/>
              </a:rPr>
              <a:t>- Экспериментальные условия, которые меняются медленно, можно принять за дрейф.</a:t>
            </a:r>
          </a:p>
          <a:p>
            <a:pPr lvl="1"/>
            <a:r>
              <a:rPr lang="ru-RU" b="0" i="0" u="none" strike="noStrike" baseline="0" dirty="0">
                <a:latin typeface="HelveticaNeue-Light"/>
              </a:rPr>
              <a:t>- В экспериментальных планах должны использоваться высокие частоты (более быстрое чередование состояний включения / выключения стимула).</a:t>
            </a:r>
          </a:p>
          <a:p>
            <a:endParaRPr lang="ru-RU" dirty="0"/>
          </a:p>
          <a:p>
            <a:r>
              <a:rPr lang="ru-RU" dirty="0"/>
              <a:t>• Плохой дизайн: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8B44E0-8C04-4B1A-8B4E-CD94AA576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417" y="3457379"/>
            <a:ext cx="5849166" cy="2819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B313BA-9488-4F90-A509-D632DFFE4220}"/>
              </a:ext>
            </a:extLst>
          </p:cNvPr>
          <p:cNvSpPr txBox="1"/>
          <p:nvPr/>
        </p:nvSpPr>
        <p:spPr>
          <a:xfrm>
            <a:off x="2590596" y="4544110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Типичный дрейф</a:t>
            </a:r>
          </a:p>
          <a:p>
            <a:pPr algn="ctr"/>
            <a:r>
              <a:rPr lang="ru-RU" dirty="0"/>
              <a:t>Образец и величина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8C45E-E2B4-41FC-A1C4-C76B8B05D99B}"/>
              </a:ext>
            </a:extLst>
          </p:cNvPr>
          <p:cNvSpPr txBox="1"/>
          <p:nvPr/>
        </p:nvSpPr>
        <p:spPr>
          <a:xfrm>
            <a:off x="2590596" y="5638800"/>
            <a:ext cx="266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Типичный сигнал </a:t>
            </a:r>
          </a:p>
          <a:p>
            <a:pPr algn="ctr"/>
            <a:r>
              <a:rPr lang="ru-RU" dirty="0"/>
              <a:t>Величина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A5785-877C-4630-AB2C-D81DAE906879}"/>
              </a:ext>
            </a:extLst>
          </p:cNvPr>
          <p:cNvSpPr txBox="1"/>
          <p:nvPr/>
        </p:nvSpPr>
        <p:spPr>
          <a:xfrm>
            <a:off x="5543550" y="6277173"/>
            <a:ext cx="564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... вы никогда не обнаружите этот сигнал из-за дрейфа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2CD4A8-E6DC-412B-A32A-CD380D6F4FA1}"/>
              </a:ext>
            </a:extLst>
          </p:cNvPr>
          <p:cNvSpPr txBox="1"/>
          <p:nvPr/>
        </p:nvSpPr>
        <p:spPr>
          <a:xfrm>
            <a:off x="6191250" y="3653207"/>
            <a:ext cx="1638300" cy="369332"/>
          </a:xfrm>
          <a:prstGeom prst="rect">
            <a:avLst/>
          </a:prstGeom>
          <a:solidFill>
            <a:srgbClr val="00D2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 мин. отдых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B7371B-B614-47A8-B24C-F63524044E7E}"/>
              </a:ext>
            </a:extLst>
          </p:cNvPr>
          <p:cNvSpPr txBox="1"/>
          <p:nvPr/>
        </p:nvSpPr>
        <p:spPr>
          <a:xfrm>
            <a:off x="8325258" y="3660779"/>
            <a:ext cx="2152650" cy="369332"/>
          </a:xfrm>
          <a:prstGeom prst="rect">
            <a:avLst/>
          </a:prstGeom>
          <a:solidFill>
            <a:srgbClr val="D6D7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 мин. действие</a:t>
            </a:r>
          </a:p>
        </p:txBody>
      </p:sp>
    </p:spTree>
    <p:extLst>
      <p:ext uri="{BB962C8B-B14F-4D97-AF65-F5344CB8AC3E}">
        <p14:creationId xmlns:p14="http://schemas.microsoft.com/office/powerpoint/2010/main" val="390682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76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Движение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B2A2AA7-53CA-448D-B68B-E1109A9A5E10}"/>
              </a:ext>
            </a:extLst>
          </p:cNvPr>
          <p:cNvSpPr/>
          <p:nvPr/>
        </p:nvSpPr>
        <p:spPr>
          <a:xfrm>
            <a:off x="1228725" y="1247775"/>
            <a:ext cx="6486525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2EEEB-99C3-4765-A358-084B4EF3C4E6}"/>
              </a:ext>
            </a:extLst>
          </p:cNvPr>
          <p:cNvSpPr txBox="1"/>
          <p:nvPr/>
        </p:nvSpPr>
        <p:spPr>
          <a:xfrm>
            <a:off x="1819275" y="1333405"/>
            <a:ext cx="7924800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 dirty="0">
                <a:latin typeface="HelveticaNeue-Light"/>
              </a:rPr>
              <a:t>• Движение объекта во время эксперимента также может вызвать серьезные проблемы.</a:t>
            </a:r>
          </a:p>
          <a:p>
            <a:endParaRPr lang="ru-RU" sz="1800" b="0" i="0" u="none" strike="noStrike" baseline="0" dirty="0">
              <a:latin typeface="HelveticaNeue-Light"/>
            </a:endParaRPr>
          </a:p>
          <a:p>
            <a:r>
              <a:rPr lang="ru-RU" sz="1800" b="0" i="0" u="none" strike="noStrike" baseline="0" dirty="0">
                <a:latin typeface="HelveticaNeue-Light"/>
              </a:rPr>
              <a:t>• Обычно коррекция движения выполняется на этапах предварительной обработки анализа.</a:t>
            </a:r>
          </a:p>
          <a:p>
            <a:endParaRPr lang="ru-RU" sz="1800" b="0" i="0" u="none" strike="noStrike" baseline="0" dirty="0">
              <a:latin typeface="HelveticaNeue-Light"/>
            </a:endParaRPr>
          </a:p>
          <a:p>
            <a:r>
              <a:rPr lang="ru-RU" sz="1800" b="0" i="0" u="none" strike="noStrike" baseline="0" dirty="0">
                <a:latin typeface="HelveticaNeue-Light"/>
              </a:rPr>
              <a:t>• Однако артефакты «спин-истории» могут остаться, которые нельзя удалить.</a:t>
            </a:r>
          </a:p>
          <a:p>
            <a:pPr lvl="1"/>
            <a:r>
              <a:rPr lang="ru-RU" b="0" i="0" u="none" strike="noStrike" baseline="0" dirty="0">
                <a:latin typeface="HelveticaNeue-Light"/>
              </a:rPr>
              <a:t>- Частично это вызвано движением в плоскости и сложным взаимодействием с магнитным полем.</a:t>
            </a:r>
          </a:p>
          <a:p>
            <a:pPr lvl="1"/>
            <a:r>
              <a:rPr lang="ru-RU" b="0" i="0" u="none" strike="noStrike" baseline="0" dirty="0">
                <a:latin typeface="HelveticaNeue-Light"/>
              </a:rPr>
              <a:t>- Попытки учесть это часто делаются в ходе статистического анализа, но они несовершенны.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36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076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Физиологический шум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B2A2AA7-53CA-448D-B68B-E1109A9A5E10}"/>
              </a:ext>
            </a:extLst>
          </p:cNvPr>
          <p:cNvSpPr/>
          <p:nvPr/>
        </p:nvSpPr>
        <p:spPr>
          <a:xfrm>
            <a:off x="1228725" y="1247775"/>
            <a:ext cx="6486525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2EEEB-99C3-4765-A358-084B4EF3C4E6}"/>
              </a:ext>
            </a:extLst>
          </p:cNvPr>
          <p:cNvSpPr txBox="1"/>
          <p:nvPr/>
        </p:nvSpPr>
        <p:spPr>
          <a:xfrm>
            <a:off x="1819275" y="1333405"/>
            <a:ext cx="79248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800" b="0" i="0" u="none" strike="noStrike" baseline="0" dirty="0">
                <a:latin typeface="HelveticaNeue-Light"/>
              </a:rPr>
              <a:t>• Дыхание и сердцебиение вызывают шум определенной частоты.</a:t>
            </a:r>
          </a:p>
          <a:p>
            <a:endParaRPr lang="ru-RU" sz="1800" b="0" i="0" u="none" strike="noStrike" baseline="0" dirty="0">
              <a:latin typeface="HelveticaNeue-Light"/>
            </a:endParaRPr>
          </a:p>
          <a:p>
            <a:r>
              <a:rPr lang="ru-RU" sz="1800" b="0" i="0" u="none" strike="noStrike" baseline="0" dirty="0">
                <a:latin typeface="HelveticaNeue-Light"/>
              </a:rPr>
              <a:t>• Потенциально его можно смоделировать с помощью статистического анализа, но если TR слишком низок, возникнут проблемы с наложением имен.</a:t>
            </a:r>
          </a:p>
          <a:p>
            <a:endParaRPr lang="ru-RU" sz="1800" b="0" i="0" u="none" strike="noStrike" baseline="0" dirty="0">
              <a:latin typeface="HelveticaNeue-Light"/>
            </a:endParaRPr>
          </a:p>
          <a:p>
            <a:r>
              <a:rPr lang="ru-RU" sz="1800" b="0" i="0" u="none" strike="noStrike" baseline="0" dirty="0">
                <a:latin typeface="HelveticaNeue-Light"/>
              </a:rPr>
              <a:t>• Для стандартных значений TR (~ 2 с) этот тип шума трудно удалить, и он часто остается в данных, вызывая временные автокорреляции.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6958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5982</TotalTime>
  <Words>773</Words>
  <Application>Microsoft Office PowerPoint</Application>
  <PresentationFormat>Широкоэкранный</PresentationFormat>
  <Paragraphs>99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HelveticaNeue-Light</vt:lpstr>
      <vt:lpstr>Тема Office</vt:lpstr>
      <vt:lpstr>Принципы фМРТ</vt:lpstr>
      <vt:lpstr>фМРТ шум</vt:lpstr>
      <vt:lpstr>Подавление шума и артефактов</vt:lpstr>
      <vt:lpstr>Артефакты приобретения: посмотрите на свои данные!</vt:lpstr>
      <vt:lpstr>Артефакты приобретения: посмотрите на свои данные!</vt:lpstr>
      <vt:lpstr>Дрейф</vt:lpstr>
      <vt:lpstr>Проблемы</vt:lpstr>
      <vt:lpstr>Движение</vt:lpstr>
      <vt:lpstr>Физиологический шум</vt:lpstr>
      <vt:lpstr>Сглаживание</vt:lpstr>
      <vt:lpstr>Моделирование шума фМРТ</vt:lpstr>
      <vt:lpstr>Пространственно-временное поведение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343</cp:revision>
  <dcterms:created xsi:type="dcterms:W3CDTF">2021-08-12T17:32:45Z</dcterms:created>
  <dcterms:modified xsi:type="dcterms:W3CDTF">2021-08-18T12:50:51Z</dcterms:modified>
</cp:coreProperties>
</file>