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6500"/>
    <a:srgbClr val="E56300"/>
    <a:srgbClr val="FF5800"/>
    <a:srgbClr val="A50021"/>
    <a:srgbClr val="9D337F"/>
    <a:srgbClr val="A6036C"/>
    <a:srgbClr val="5B9BD5"/>
    <a:srgbClr val="70AD4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Формирование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8933E-F7C9-4789-BD48-B316B18EFE7B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Пространственное разрешение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408056-E290-4007-B8D6-893B6DE25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77" y="875898"/>
            <a:ext cx="2368278" cy="5986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E4F88B-FF8D-45EE-90C3-1843A7DE5260}"/>
              </a:ext>
            </a:extLst>
          </p:cNvPr>
          <p:cNvSpPr txBox="1"/>
          <p:nvPr/>
        </p:nvSpPr>
        <p:spPr>
          <a:xfrm>
            <a:off x="4186989" y="1353068"/>
            <a:ext cx="680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32 × 32 изображения</a:t>
            </a:r>
          </a:p>
          <a:p>
            <a:r>
              <a:rPr lang="ru-RU" dirty="0"/>
              <a:t>1024 точки отобраны в k-пространстве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2F00E-8F8F-4AE6-9B6C-C25E16BC98E4}"/>
              </a:ext>
            </a:extLst>
          </p:cNvPr>
          <p:cNvSpPr txBox="1"/>
          <p:nvPr/>
        </p:nvSpPr>
        <p:spPr>
          <a:xfrm>
            <a:off x="4186989" y="3429000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64 × 64 изображения</a:t>
            </a:r>
          </a:p>
          <a:p>
            <a:r>
              <a:rPr lang="ru-RU" dirty="0"/>
              <a:t>4096 точек, отобранных в k-пространстве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0D614-C47F-47F9-8F3F-97C835BA73A2}"/>
              </a:ext>
            </a:extLst>
          </p:cNvPr>
          <p:cNvSpPr txBox="1"/>
          <p:nvPr/>
        </p:nvSpPr>
        <p:spPr>
          <a:xfrm>
            <a:off x="4186989" y="518176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128 × 128 изображение</a:t>
            </a:r>
          </a:p>
          <a:p>
            <a:r>
              <a:rPr lang="ru-RU" dirty="0"/>
              <a:t>16 384 точки отобраны в k-пространстве</a:t>
            </a:r>
          </a:p>
        </p:txBody>
      </p:sp>
    </p:spTree>
    <p:extLst>
      <p:ext uri="{BB962C8B-B14F-4D97-AF65-F5344CB8AC3E}">
        <p14:creationId xmlns:p14="http://schemas.microsoft.com/office/powerpoint/2010/main" val="373987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Формирование изображения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6D5E8C-9505-4F4D-9F22-663B84D5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48" y="1361645"/>
            <a:ext cx="8087854" cy="5106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5429D-5103-4A9F-9A3B-F582891D8BD3}"/>
              </a:ext>
            </a:extLst>
          </p:cNvPr>
          <p:cNvSpPr txBox="1"/>
          <p:nvPr/>
        </p:nvSpPr>
        <p:spPr>
          <a:xfrm>
            <a:off x="2552700" y="1607417"/>
            <a:ext cx="18673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k-</a:t>
            </a:r>
            <a:r>
              <a:rPr lang="ru-RU" dirty="0"/>
              <a:t>пространство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74EEB-321D-491E-83C3-F1C5053F4E94}"/>
              </a:ext>
            </a:extLst>
          </p:cNvPr>
          <p:cNvSpPr txBox="1"/>
          <p:nvPr/>
        </p:nvSpPr>
        <p:spPr>
          <a:xfrm>
            <a:off x="7142346" y="1595284"/>
            <a:ext cx="18673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Пространство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40484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en-US" sz="4400" b="0" i="0" u="none" strike="noStrike" baseline="0" dirty="0">
                <a:solidFill>
                  <a:srgbClr val="000000"/>
                </a:solidFill>
                <a:latin typeface="+mn-lt"/>
              </a:rPr>
              <a:t>K-</a:t>
            </a: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пространство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8465C-913C-4F8C-94DC-0A8638F3A01C}"/>
              </a:ext>
            </a:extLst>
          </p:cNvPr>
          <p:cNvSpPr txBox="1"/>
          <p:nvPr/>
        </p:nvSpPr>
        <p:spPr>
          <a:xfrm>
            <a:off x="818148" y="1481571"/>
            <a:ext cx="10481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Важно отметить, что между изображением и k-пространством нет однозначной связи.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C39F3-8723-441A-BCE5-EE177205A226}"/>
              </a:ext>
            </a:extLst>
          </p:cNvPr>
          <p:cNvSpPr txBox="1"/>
          <p:nvPr/>
        </p:nvSpPr>
        <p:spPr>
          <a:xfrm>
            <a:off x="818148" y="5843211"/>
            <a:ext cx="11049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Каждая отдельная точка в пространстве изображений зависит от всех точек, содержащихся в k-пространстве.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C5514F-34C4-42A4-B7DB-0A3A309B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0" y="2273739"/>
            <a:ext cx="802116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7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Суперпозиция кривых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8465C-913C-4F8C-94DC-0A8638F3A01C}"/>
              </a:ext>
            </a:extLst>
          </p:cNvPr>
          <p:cNvSpPr txBox="1"/>
          <p:nvPr/>
        </p:nvSpPr>
        <p:spPr>
          <a:xfrm>
            <a:off x="8239225" y="2809857"/>
            <a:ext cx="161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Размерность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C39F3-8723-441A-BCE5-EE177205A226}"/>
              </a:ext>
            </a:extLst>
          </p:cNvPr>
          <p:cNvSpPr txBox="1"/>
          <p:nvPr/>
        </p:nvSpPr>
        <p:spPr>
          <a:xfrm>
            <a:off x="8239225" y="3179189"/>
            <a:ext cx="1713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Период: Т</a:t>
            </a:r>
          </a:p>
          <a:p>
            <a:r>
              <a:rPr lang="ru-RU" dirty="0"/>
              <a:t>Частота: </a:t>
            </a:r>
            <a:r>
              <a:rPr lang="el-GR" dirty="0"/>
              <a:t>ω</a:t>
            </a:r>
            <a:r>
              <a:rPr lang="ru-RU" dirty="0"/>
              <a:t> = </a:t>
            </a:r>
            <a:r>
              <a:rPr lang="en-US" dirty="0"/>
              <a:t>T</a:t>
            </a:r>
            <a:r>
              <a:rPr lang="en-US" baseline="30000" dirty="0"/>
              <a:t>-1</a:t>
            </a:r>
            <a:endParaRPr lang="ru-RU" baseline="30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F5A10D-6180-4BD2-8DCE-5F74747B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15" y="1244264"/>
            <a:ext cx="3367770" cy="55108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2B45A0-9221-436E-AF7C-90B6EF5A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640" y="4948436"/>
            <a:ext cx="3367770" cy="15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6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dirty="0"/>
              <a:t>Размерность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DEC0D3-FEAA-432E-96AF-44770866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17" y="1389077"/>
            <a:ext cx="1825433" cy="53660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9B1CE7-93AA-4C54-ACD9-B9D8EAC6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84" y="1590899"/>
            <a:ext cx="4763165" cy="4696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AC069E-6646-40F3-A551-12F14E74B90C}"/>
              </a:ext>
            </a:extLst>
          </p:cNvPr>
          <p:cNvSpPr txBox="1"/>
          <p:nvPr/>
        </p:nvSpPr>
        <p:spPr>
          <a:xfrm>
            <a:off x="2901754" y="6027877"/>
            <a:ext cx="1952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K-пространство</a:t>
            </a:r>
          </a:p>
        </p:txBody>
      </p:sp>
    </p:spTree>
    <p:extLst>
      <p:ext uri="{BB962C8B-B14F-4D97-AF65-F5344CB8AC3E}">
        <p14:creationId xmlns:p14="http://schemas.microsoft.com/office/powerpoint/2010/main" val="262260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26B3E8-A2A5-4D51-AFC8-ED004B28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30" y="1205945"/>
            <a:ext cx="6395339" cy="56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97368E-C559-4CB0-9C9D-66F2431E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1476102"/>
            <a:ext cx="909764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3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2F48A-51E0-460C-8D19-4FC80556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56732"/>
            <a:ext cx="7944959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4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8933E-F7C9-4789-BD48-B316B18EFE7B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Информационное содержание в k-пространстве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CFB21-7AC2-4D99-8D69-0878209CCCA5}"/>
              </a:ext>
            </a:extLst>
          </p:cNvPr>
          <p:cNvSpPr txBox="1"/>
          <p:nvPr/>
        </p:nvSpPr>
        <p:spPr>
          <a:xfrm>
            <a:off x="962527" y="2387066"/>
            <a:ext cx="96060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Низкие пространственные частоты представляют части объекта, которые изменяются пространственно медленно (Контрастность).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Высокие пространственные частоты представляют небольшие структуры, размер которых совпадает с размером </a:t>
            </a:r>
            <a:r>
              <a:rPr lang="ru-RU" dirty="0" err="1"/>
              <a:t>вокселя</a:t>
            </a:r>
            <a:r>
              <a:rPr lang="ru-RU" dirty="0"/>
              <a:t> (границы ткани).</a:t>
            </a:r>
          </a:p>
        </p:txBody>
      </p:sp>
    </p:spTree>
    <p:extLst>
      <p:ext uri="{BB962C8B-B14F-4D97-AF65-F5344CB8AC3E}">
        <p14:creationId xmlns:p14="http://schemas.microsoft.com/office/powerpoint/2010/main" val="5573233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4919</TotalTime>
  <Words>122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Принципы фМРТ</vt:lpstr>
      <vt:lpstr>Формирование изображения</vt:lpstr>
      <vt:lpstr>K-пространство</vt:lpstr>
      <vt:lpstr>Суперпозиция кривых</vt:lpstr>
      <vt:lpstr>Размерность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312</cp:revision>
  <dcterms:created xsi:type="dcterms:W3CDTF">2021-08-12T17:32:45Z</dcterms:created>
  <dcterms:modified xsi:type="dcterms:W3CDTF">2021-08-17T19:07:14Z</dcterms:modified>
</cp:coreProperties>
</file>