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481"/>
    <a:srgbClr val="FDF8A2"/>
    <a:srgbClr val="FF6666"/>
    <a:srgbClr val="C7E5C2"/>
    <a:srgbClr val="E5F0D5"/>
    <a:srgbClr val="D4E5F5"/>
    <a:srgbClr val="FFE4B8"/>
    <a:srgbClr val="FDDED7"/>
    <a:srgbClr val="E9DCEC"/>
    <a:srgbClr val="CA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15.08.2021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mbridge.org/core/journals/journal-of-the-international-neuropsychological-society/article/abs/neuropsychological-assessment-past-and-future/96AF2187E2F594EE361577FD2B89F16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journals/international-psychogeriatrics/article/abs/screening-utility-of-the-montreal-cognitive-assessment-moca-in-place-of-or-as-well-as-the-mmse/3CF1FBC207D9BACF4F733241820B4AC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Нейропсихологическая оценка познания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Нейропсихологический батарейный подход:</a:t>
            </a:r>
          </a:p>
          <a:p>
            <a:endParaRPr lang="ru-RU" dirty="0"/>
          </a:p>
          <a:p>
            <a:pPr lvl="1"/>
            <a:r>
              <a:rPr lang="ru-RU" dirty="0"/>
              <a:t>• Комплексная оценка всех важных когнитивных областей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Детальное тестирование для создания полного профиля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Разнообразие тестов для оценки домена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Комплексный, но трудоемкий и затратный</a:t>
            </a:r>
          </a:p>
        </p:txBody>
      </p:sp>
      <p:pic>
        <p:nvPicPr>
          <p:cNvPr id="6146" name="Picture 2" descr="The Scientific Foundation of Neuropsychological Assessment: With Applications to Forensic Evaluation">
            <a:extLst>
              <a:ext uri="{FF2B5EF4-FFF2-40B4-BE49-F238E27FC236}">
                <a16:creationId xmlns:a16="http://schemas.microsoft.com/office/drawing/2014/main" id="{23C09BBC-DEA4-4542-92D9-61E86CF6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73" y="1253641"/>
            <a:ext cx="3431807" cy="455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4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памяти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Шкала памяти Векслера:</a:t>
            </a:r>
          </a:p>
          <a:p>
            <a:pPr lvl="1"/>
            <a:r>
              <a:rPr lang="ru-RU" dirty="0"/>
              <a:t>• Комплексная батарея для оценки способности учить и запоминать информацию.</a:t>
            </a:r>
          </a:p>
          <a:p>
            <a:pPr lvl="1"/>
            <a:r>
              <a:rPr lang="ru-RU" dirty="0"/>
              <a:t>• Доступны нормы численности населения.</a:t>
            </a:r>
          </a:p>
          <a:p>
            <a:pPr lvl="1"/>
            <a:r>
              <a:rPr lang="ru-RU" dirty="0"/>
              <a:t>• Состоит из 7 </a:t>
            </a:r>
            <a:r>
              <a:rPr lang="ru-RU" dirty="0" err="1"/>
              <a:t>субтестов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• Личная и текущая информация</a:t>
            </a:r>
          </a:p>
          <a:p>
            <a:pPr lvl="2"/>
            <a:r>
              <a:rPr lang="ru-RU" dirty="0"/>
              <a:t>• Ориентация</a:t>
            </a:r>
          </a:p>
          <a:p>
            <a:pPr lvl="2"/>
            <a:r>
              <a:rPr lang="ru-RU" dirty="0"/>
              <a:t>• Психологический контроль</a:t>
            </a:r>
          </a:p>
          <a:p>
            <a:pPr lvl="2"/>
            <a:r>
              <a:rPr lang="ru-RU" dirty="0"/>
              <a:t>• Логическая память</a:t>
            </a:r>
          </a:p>
          <a:p>
            <a:pPr lvl="2"/>
            <a:r>
              <a:rPr lang="ru-RU" dirty="0"/>
              <a:t>Диапазон цифр</a:t>
            </a:r>
          </a:p>
          <a:p>
            <a:pPr lvl="2"/>
            <a:r>
              <a:rPr lang="ru-RU" dirty="0"/>
              <a:t>• Визуальное воспроизведение</a:t>
            </a:r>
          </a:p>
          <a:p>
            <a:pPr lvl="2"/>
            <a:r>
              <a:rPr lang="ru-RU" dirty="0"/>
              <a:t>• Вербальные парные партнеры</a:t>
            </a:r>
          </a:p>
        </p:txBody>
      </p:sp>
      <p:pic>
        <p:nvPicPr>
          <p:cNvPr id="3076" name="Picture 4" descr="Wechsler Memory Scale (WMS-IV) - Stimulus Book 1 - Fourth Edition:  PsychCorp: Amazon.com: Books">
            <a:extLst>
              <a:ext uri="{FF2B5EF4-FFF2-40B4-BE49-F238E27FC236}">
                <a16:creationId xmlns:a16="http://schemas.microsoft.com/office/drawing/2014/main" id="{3C85CD43-349D-4856-8891-80AF5481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09" y="1669735"/>
            <a:ext cx="4586140" cy="30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2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памяти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Изучение списка слов:</a:t>
            </a:r>
          </a:p>
          <a:p>
            <a:endParaRPr lang="ru-RU" dirty="0"/>
          </a:p>
          <a:p>
            <a:pPr lvl="1"/>
            <a:r>
              <a:rPr lang="ru-RU" dirty="0"/>
              <a:t>• Множество вариантов списка учебных задач</a:t>
            </a:r>
          </a:p>
          <a:p>
            <a:pPr lvl="1"/>
            <a:r>
              <a:rPr lang="ru-RU" dirty="0"/>
              <a:t>• Обычно используется для оценки способности учиться и запоминать новую информацию и функции важных сетей мозга.</a:t>
            </a:r>
          </a:p>
          <a:p>
            <a:pPr lvl="1"/>
            <a:r>
              <a:rPr lang="ru-RU" dirty="0"/>
              <a:t>• Обеспечьте измерения обучения, запоминания и узнавания</a:t>
            </a:r>
          </a:p>
          <a:p>
            <a:pPr lvl="1"/>
            <a:r>
              <a:rPr lang="ru-RU" dirty="0"/>
              <a:t>• Оценка нарушений при кодировании или поиске новой информации</a:t>
            </a:r>
          </a:p>
          <a:p>
            <a:pPr lvl="1"/>
            <a:r>
              <a:rPr lang="ru-RU" dirty="0"/>
              <a:t>• Часто включает отложенный вызов для оценки функции долговременной памяти.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0D9A07-6A19-4F27-BA59-6BE6BC72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85" y="1169280"/>
            <a:ext cx="5243850" cy="470213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42589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0156"/>
            <a:ext cx="9826593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исполнительного функционирования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328060" y="2136338"/>
            <a:ext cx="617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Исполнительное функционирование:</a:t>
            </a:r>
          </a:p>
          <a:p>
            <a:pPr lvl="1"/>
            <a:r>
              <a:rPr lang="ru-RU" dirty="0"/>
              <a:t>• Широкий спектр тестов, предназначенных для оценки четырех основных компонентов.</a:t>
            </a:r>
          </a:p>
          <a:p>
            <a:pPr lvl="1"/>
            <a:r>
              <a:rPr lang="ru-RU" dirty="0"/>
              <a:t>• Воля</a:t>
            </a:r>
          </a:p>
          <a:p>
            <a:pPr lvl="1"/>
            <a:r>
              <a:rPr lang="ru-RU" dirty="0"/>
              <a:t>• Планирование</a:t>
            </a:r>
          </a:p>
          <a:p>
            <a:pPr lvl="1"/>
            <a:r>
              <a:rPr lang="ru-RU" dirty="0"/>
              <a:t>• Целенаправленное действие</a:t>
            </a:r>
          </a:p>
          <a:p>
            <a:pPr lvl="1"/>
            <a:r>
              <a:rPr lang="ru-RU" dirty="0"/>
              <a:t>• Эффективная работа</a:t>
            </a:r>
          </a:p>
          <a:p>
            <a:pPr lvl="1"/>
            <a:r>
              <a:rPr lang="ru-RU" dirty="0"/>
              <a:t>• Связан с функционированием лобной</a:t>
            </a:r>
          </a:p>
          <a:p>
            <a:pPr lvl="1"/>
            <a:r>
              <a:rPr lang="ru-RU" dirty="0"/>
              <a:t>доли</a:t>
            </a:r>
          </a:p>
        </p:txBody>
      </p:sp>
      <p:pic>
        <p:nvPicPr>
          <p:cNvPr id="5122" name="Picture 2" descr="What is Neuropsychological Assessment? - Duff The Psych">
            <a:extLst>
              <a:ext uri="{FF2B5EF4-FFF2-40B4-BE49-F238E27FC236}">
                <a16:creationId xmlns:a16="http://schemas.microsoft.com/office/drawing/2014/main" id="{ABD8CB6D-50B9-4097-9A84-A9731AF70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40" y="1714499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0156"/>
            <a:ext cx="9826593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исполнительного функционирования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972953" y="2273968"/>
            <a:ext cx="617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цветного слова </a:t>
            </a:r>
            <a:r>
              <a:rPr lang="en-US" dirty="0"/>
              <a:t>Stroop: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1AC9C8-7742-4B2B-A26D-3AD68B2E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71" y="3106065"/>
            <a:ext cx="709711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6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0156"/>
            <a:ext cx="9826593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исполнительного функционирования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972952" y="1629075"/>
            <a:ext cx="617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Лондонского Тауэра: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2E0EC4-0EE5-4BC2-AF2D-55447369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54" y="2273968"/>
            <a:ext cx="748769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Доступно множество различных специализированных инструментов.</a:t>
            </a:r>
          </a:p>
          <a:p>
            <a:endParaRPr lang="ru-RU" dirty="0"/>
          </a:p>
          <a:p>
            <a:r>
              <a:rPr lang="ru-RU" dirty="0"/>
              <a:t>• Батарея тестов может предоставить всестороннюю оценку когнитивных, функциональных и эмоциональных функций.</a:t>
            </a:r>
          </a:p>
          <a:p>
            <a:endParaRPr lang="ru-RU" dirty="0"/>
          </a:p>
          <a:p>
            <a:r>
              <a:rPr lang="ru-RU" dirty="0"/>
              <a:t>• Относительные меры против населения или себя</a:t>
            </a:r>
          </a:p>
          <a:p>
            <a:endParaRPr lang="ru-RU" dirty="0"/>
          </a:p>
          <a:p>
            <a:r>
              <a:rPr lang="ru-RU" dirty="0"/>
              <a:t>• Контроль администрирования и стандартизация являются ключевыми</a:t>
            </a:r>
          </a:p>
        </p:txBody>
      </p:sp>
      <p:pic>
        <p:nvPicPr>
          <p:cNvPr id="4098" name="Picture 2" descr="Intellectual and Neuropsychological Assessment">
            <a:extLst>
              <a:ext uri="{FF2B5EF4-FFF2-40B4-BE49-F238E27FC236}">
                <a16:creationId xmlns:a16="http://schemas.microsoft.com/office/drawing/2014/main" id="{BDD74BC6-1C1F-4BD9-8F33-9130EA87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79" y="1223611"/>
            <a:ext cx="4640272" cy="26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Neuropsychological Assessment? - YouTube">
            <a:extLst>
              <a:ext uri="{FF2B5EF4-FFF2-40B4-BE49-F238E27FC236}">
                <a16:creationId xmlns:a16="http://schemas.microsoft.com/office/drawing/2014/main" id="{42531188-5063-4876-96FC-09E8368F1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40" y="3830853"/>
            <a:ext cx="4296995" cy="240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3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039529" y="1216404"/>
            <a:ext cx="833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Нейропсихология - это прикладная наука, занимающаяся поведенческим выражением функций мозга.</a:t>
            </a:r>
          </a:p>
          <a:p>
            <a:endParaRPr lang="ru-RU" dirty="0"/>
          </a:p>
          <a:p>
            <a:r>
              <a:rPr lang="ru-RU" dirty="0"/>
              <a:t>Цели:</a:t>
            </a:r>
          </a:p>
          <a:p>
            <a:r>
              <a:rPr lang="ru-RU" dirty="0"/>
              <a:t>• Диагностика</a:t>
            </a:r>
          </a:p>
          <a:p>
            <a:r>
              <a:rPr lang="ru-RU" dirty="0"/>
              <a:t>• Уход за пациентом и планирование</a:t>
            </a:r>
          </a:p>
          <a:p>
            <a:r>
              <a:rPr lang="ru-RU" dirty="0"/>
              <a:t>• Планирование реабилитации и лечения</a:t>
            </a:r>
          </a:p>
          <a:p>
            <a:r>
              <a:rPr lang="ru-RU" dirty="0"/>
              <a:t>• Исследовательская работа</a:t>
            </a:r>
          </a:p>
        </p:txBody>
      </p:sp>
      <p:pic>
        <p:nvPicPr>
          <p:cNvPr id="9218" name="Picture 2" descr="Examination: I must pass a neuropsychological assessment - Fashion Diiary -  #1 Source For Fashion &amp;amp; Lifestyle Inspiration">
            <a:extLst>
              <a:ext uri="{FF2B5EF4-FFF2-40B4-BE49-F238E27FC236}">
                <a16:creationId xmlns:a16="http://schemas.microsoft.com/office/drawing/2014/main" id="{FF732B76-FE80-4D47-A38A-E05B3326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1918719"/>
            <a:ext cx="6015655" cy="450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039529" y="1216404"/>
            <a:ext cx="371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Ключевые параметры поведения:</a:t>
            </a:r>
          </a:p>
          <a:p>
            <a:endParaRPr lang="ru-RU" dirty="0"/>
          </a:p>
          <a:p>
            <a:r>
              <a:rPr lang="ru-RU" dirty="0"/>
              <a:t>• Познание</a:t>
            </a:r>
          </a:p>
          <a:p>
            <a:r>
              <a:rPr lang="ru-RU" dirty="0"/>
              <a:t>• Эмоциональность</a:t>
            </a:r>
          </a:p>
          <a:p>
            <a:r>
              <a:rPr lang="ru-RU" dirty="0"/>
              <a:t>• Исполнительные функции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5E3E19-C1FA-4A22-90A9-6FDD8B56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10" y="1021906"/>
            <a:ext cx="6087325" cy="5410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730A7-630B-4087-B2B3-ACD50F399C07}"/>
              </a:ext>
            </a:extLst>
          </p:cNvPr>
          <p:cNvSpPr txBox="1"/>
          <p:nvPr/>
        </p:nvSpPr>
        <p:spPr>
          <a:xfrm>
            <a:off x="8922618" y="3604272"/>
            <a:ext cx="962527" cy="246221"/>
          </a:xfrm>
          <a:prstGeom prst="rect">
            <a:avLst/>
          </a:prstGeom>
          <a:solidFill>
            <a:srgbClr val="C7E5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Поведение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2F0D4-2614-40A5-9993-730A86E6E563}"/>
              </a:ext>
            </a:extLst>
          </p:cNvPr>
          <p:cNvSpPr txBox="1"/>
          <p:nvPr/>
        </p:nvSpPr>
        <p:spPr>
          <a:xfrm>
            <a:off x="8238777" y="1482291"/>
            <a:ext cx="2913694" cy="523220"/>
          </a:xfrm>
          <a:prstGeom prst="rect">
            <a:avLst/>
          </a:prstGeom>
          <a:solidFill>
            <a:srgbClr val="FF66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Различие познания и </a:t>
            </a:r>
          </a:p>
          <a:p>
            <a:pPr algn="ctr"/>
            <a:r>
              <a:rPr lang="ru-RU" sz="1400" dirty="0"/>
              <a:t>производительности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FCE46-11C1-487A-A7CB-3A09F0F99752}"/>
              </a:ext>
            </a:extLst>
          </p:cNvPr>
          <p:cNvSpPr txBox="1"/>
          <p:nvPr/>
        </p:nvSpPr>
        <p:spPr>
          <a:xfrm>
            <a:off x="6021730" y="1675933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Чувствительный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DD7BF-4F2F-4C41-8BF6-BE1FE47D259D}"/>
              </a:ext>
            </a:extLst>
          </p:cNvPr>
          <p:cNvSpPr txBox="1"/>
          <p:nvPr/>
        </p:nvSpPr>
        <p:spPr>
          <a:xfrm>
            <a:off x="6021730" y="2329960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Внимательный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6138E-9A8B-4C9B-8184-CCA5D368F584}"/>
              </a:ext>
            </a:extLst>
          </p:cNvPr>
          <p:cNvSpPr txBox="1"/>
          <p:nvPr/>
        </p:nvSpPr>
        <p:spPr>
          <a:xfrm>
            <a:off x="6021729" y="2983987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Перцептивный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3C4C9-2C9C-4128-9CC3-9C9C6DD7A142}"/>
              </a:ext>
            </a:extLst>
          </p:cNvPr>
          <p:cNvSpPr txBox="1"/>
          <p:nvPr/>
        </p:nvSpPr>
        <p:spPr>
          <a:xfrm>
            <a:off x="6096000" y="3604271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Мотивационный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5C472-EC99-4F42-AB83-7116A88F281B}"/>
              </a:ext>
            </a:extLst>
          </p:cNvPr>
          <p:cNvSpPr txBox="1"/>
          <p:nvPr/>
        </p:nvSpPr>
        <p:spPr>
          <a:xfrm>
            <a:off x="6021728" y="4275171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Эмоциональный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EA022-DA50-4D36-A214-6200F1904A76}"/>
              </a:ext>
            </a:extLst>
          </p:cNvPr>
          <p:cNvSpPr txBox="1"/>
          <p:nvPr/>
        </p:nvSpPr>
        <p:spPr>
          <a:xfrm>
            <a:off x="6021728" y="4927188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Двигательный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7DDBE-B858-41A9-87F8-FC7D87E96D4C}"/>
              </a:ext>
            </a:extLst>
          </p:cNvPr>
          <p:cNvSpPr txBox="1"/>
          <p:nvPr/>
        </p:nvSpPr>
        <p:spPr>
          <a:xfrm>
            <a:off x="6021728" y="5569393"/>
            <a:ext cx="1282267" cy="246221"/>
          </a:xfrm>
          <a:prstGeom prst="rect">
            <a:avLst/>
          </a:prstGeom>
          <a:solidFill>
            <a:srgbClr val="F384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391093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039529" y="1216404"/>
            <a:ext cx="3715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Изначально когнитивная функция считалась единственной функцией: интеллект.</a:t>
            </a:r>
          </a:p>
          <a:p>
            <a:endParaRPr lang="ru-RU" dirty="0"/>
          </a:p>
          <a:p>
            <a:r>
              <a:rPr lang="ru-RU" dirty="0"/>
              <a:t>• Единый показатель интеллектуальных способностей, определяемый как IQ.</a:t>
            </a:r>
          </a:p>
          <a:p>
            <a:endParaRPr lang="ru-RU" dirty="0"/>
          </a:p>
          <a:p>
            <a:r>
              <a:rPr lang="ru-RU" dirty="0"/>
              <a:t>• Стандартные тесты по вербальному и производительному IQ.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8C2F14-CDE1-44F1-AA35-8A15D4B7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02" y="1397701"/>
            <a:ext cx="5820587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039529" y="1216404"/>
            <a:ext cx="371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IQ - допустимая мера, но недостаточно конкретная для оценки когнитивных способностей.</a:t>
            </a:r>
          </a:p>
          <a:p>
            <a:endParaRPr lang="ru-RU" dirty="0"/>
          </a:p>
          <a:p>
            <a:r>
              <a:rPr lang="ru-RU" dirty="0"/>
              <a:t>• Познавательные функции:</a:t>
            </a:r>
          </a:p>
          <a:p>
            <a:pPr lvl="1"/>
            <a:r>
              <a:rPr lang="ru-RU" dirty="0"/>
              <a:t>• рецептивные функции</a:t>
            </a:r>
          </a:p>
          <a:p>
            <a:pPr lvl="1"/>
            <a:r>
              <a:rPr lang="ru-RU" dirty="0"/>
              <a:t>• Память и обучение</a:t>
            </a:r>
          </a:p>
          <a:p>
            <a:pPr lvl="1"/>
            <a:r>
              <a:rPr lang="ru-RU" dirty="0"/>
              <a:t>• Мышление</a:t>
            </a:r>
          </a:p>
          <a:p>
            <a:pPr lvl="1"/>
            <a:r>
              <a:rPr lang="ru-RU" dirty="0"/>
              <a:t>• Выразительные функции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381A-0D04-4822-9E42-7A66076AA6AC}"/>
              </a:ext>
            </a:extLst>
          </p:cNvPr>
          <p:cNvSpPr txBox="1"/>
          <p:nvPr/>
        </p:nvSpPr>
        <p:spPr>
          <a:xfrm>
            <a:off x="7159592" y="1216404"/>
            <a:ext cx="371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Множество видов оценок:</a:t>
            </a:r>
          </a:p>
          <a:p>
            <a:pPr lvl="1"/>
            <a:r>
              <a:rPr lang="ru-RU" dirty="0"/>
              <a:t>• Тесты интеллекта</a:t>
            </a:r>
          </a:p>
          <a:p>
            <a:pPr lvl="1"/>
            <a:r>
              <a:rPr lang="ru-RU" dirty="0"/>
              <a:t>• Тесты восприятия</a:t>
            </a:r>
          </a:p>
          <a:p>
            <a:pPr lvl="1"/>
            <a:r>
              <a:rPr lang="ru-RU" dirty="0"/>
              <a:t>• Языковые тесты</a:t>
            </a:r>
          </a:p>
          <a:p>
            <a:pPr lvl="1"/>
            <a:r>
              <a:rPr lang="ru-RU" dirty="0"/>
              <a:t>• Тесты памяти</a:t>
            </a:r>
          </a:p>
          <a:p>
            <a:pPr lvl="1"/>
            <a:r>
              <a:rPr lang="ru-RU" dirty="0"/>
              <a:t>• Визуально-пространственные тесты</a:t>
            </a:r>
          </a:p>
          <a:p>
            <a:pPr lvl="1"/>
            <a:r>
              <a:rPr lang="ru-RU" dirty="0"/>
              <a:t>• Тесты исполнительных функций</a:t>
            </a:r>
          </a:p>
          <a:p>
            <a:pPr lvl="1"/>
            <a:r>
              <a:rPr lang="ru-RU" dirty="0"/>
              <a:t>• так далее</a:t>
            </a:r>
          </a:p>
        </p:txBody>
      </p:sp>
    </p:spTree>
    <p:extLst>
      <p:ext uri="{BB962C8B-B14F-4D97-AF65-F5344CB8AC3E}">
        <p14:creationId xmlns:p14="http://schemas.microsoft.com/office/powerpoint/2010/main" val="128856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596511" y="2031178"/>
            <a:ext cx="4697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Оценка предполагает некоторый идеальный, нормальный или предыдущий уровень функционирования, относительно которого может быть измерена производительность человека:</a:t>
            </a:r>
          </a:p>
          <a:p>
            <a:pPr lvl="1"/>
            <a:r>
              <a:rPr lang="ru-RU" dirty="0"/>
              <a:t>• В среднем по населению</a:t>
            </a:r>
          </a:p>
          <a:p>
            <a:pPr lvl="1"/>
            <a:r>
              <a:rPr lang="ru-RU" dirty="0"/>
              <a:t>• Индивидуальное сравнение</a:t>
            </a:r>
          </a:p>
          <a:p>
            <a:pPr lvl="1"/>
            <a:endParaRPr lang="ru-RU" dirty="0"/>
          </a:p>
          <a:p>
            <a:r>
              <a:rPr lang="ru-RU" dirty="0"/>
              <a:t>• Требует строгих условий, чтобы уравнять возможность выполнения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8C2F14-CDE1-44F1-AA35-8A15D4B7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02" y="1397701"/>
            <a:ext cx="5820587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0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471381" y="3429000"/>
            <a:ext cx="6170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Подходы к нейропсихологическому тестированию:</a:t>
            </a:r>
          </a:p>
          <a:p>
            <a:endParaRPr lang="ru-RU" dirty="0"/>
          </a:p>
          <a:p>
            <a:pPr lvl="1"/>
            <a:r>
              <a:rPr lang="ru-RU" dirty="0"/>
              <a:t>• Подход к скринингу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Подход к проверке гипотез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Аккумуляторный подход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CC4C8A-21D1-4F12-9D9E-26FAE384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323" y="1194754"/>
            <a:ext cx="4684295" cy="5119482"/>
          </a:xfrm>
          <a:prstGeom prst="rect">
            <a:avLst/>
          </a:prstGeom>
        </p:spPr>
      </p:pic>
      <p:pic>
        <p:nvPicPr>
          <p:cNvPr id="1026" name="Picture 2" descr="Journal of the International Neuropsychological Society">
            <a:extLst>
              <a:ext uri="{FF2B5EF4-FFF2-40B4-BE49-F238E27FC236}">
                <a16:creationId xmlns:a16="http://schemas.microsoft.com/office/drawing/2014/main" id="{3B758A47-A5FB-4DCE-AED9-921F8021E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62" y="888178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26CC4-AF4F-405E-9B81-CBFFDA57A0A8}"/>
              </a:ext>
            </a:extLst>
          </p:cNvPr>
          <p:cNvSpPr txBox="1"/>
          <p:nvPr/>
        </p:nvSpPr>
        <p:spPr>
          <a:xfrm>
            <a:off x="5823284" y="6285297"/>
            <a:ext cx="617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Neuropsychological Assessment: Past and 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14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Подход к скринингу:</a:t>
            </a:r>
          </a:p>
          <a:p>
            <a:endParaRPr lang="ru-RU" dirty="0"/>
          </a:p>
          <a:p>
            <a:r>
              <a:rPr lang="ru-RU" dirty="0"/>
              <a:t>• Определите, соответствует ли человек определенным когнитивным критериям.</a:t>
            </a:r>
          </a:p>
          <a:p>
            <a:endParaRPr lang="ru-RU" dirty="0"/>
          </a:p>
          <a:p>
            <a:r>
              <a:rPr lang="ru-RU" dirty="0"/>
              <a:t>• Определите, требуется ли дополнительное тестирование.</a:t>
            </a:r>
          </a:p>
          <a:p>
            <a:endParaRPr lang="ru-RU" dirty="0"/>
          </a:p>
          <a:p>
            <a:r>
              <a:rPr lang="ru-RU" dirty="0"/>
              <a:t>• Гибкость и эффективность</a:t>
            </a:r>
          </a:p>
          <a:p>
            <a:endParaRPr lang="ru-RU" dirty="0"/>
          </a:p>
          <a:p>
            <a:r>
              <a:rPr lang="ru-RU" dirty="0"/>
              <a:t>• Для этой цели разработаны многочисленные тесты, включая RBANS, MMSE, MOCA.</a:t>
            </a:r>
          </a:p>
        </p:txBody>
      </p:sp>
      <p:pic>
        <p:nvPicPr>
          <p:cNvPr id="2050" name="Picture 2" descr="International Psychogeriatrics">
            <a:extLst>
              <a:ext uri="{FF2B5EF4-FFF2-40B4-BE49-F238E27FC236}">
                <a16:creationId xmlns:a16="http://schemas.microsoft.com/office/drawing/2014/main" id="{49F19A74-3D1C-4DA6-8CA5-CECEBB72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888" y="1447125"/>
            <a:ext cx="3041482" cy="40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E816AE-1083-4514-9C57-21D9CF142B3E}"/>
              </a:ext>
            </a:extLst>
          </p:cNvPr>
          <p:cNvSpPr txBox="1"/>
          <p:nvPr/>
        </p:nvSpPr>
        <p:spPr>
          <a:xfrm>
            <a:off x="7170821" y="5853163"/>
            <a:ext cx="4504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333333"/>
                </a:solidFill>
                <a:effectLst/>
                <a:latin typeface="noto sans"/>
                <a:hlinkClick r:id="rId3"/>
              </a:rPr>
              <a:t>Screening utility of the Montreal Cognitive Assessment (MoCA): in place of – or as well as – the MMSE?</a:t>
            </a:r>
            <a:endParaRPr lang="en-US" sz="1000" b="1" i="0" dirty="0">
              <a:solidFill>
                <a:srgbClr val="333333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2906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Подход к проверке гипотез:</a:t>
            </a:r>
          </a:p>
          <a:p>
            <a:endParaRPr lang="ru-RU" dirty="0"/>
          </a:p>
          <a:p>
            <a:pPr lvl="1"/>
            <a:r>
              <a:rPr lang="ru-RU" dirty="0"/>
              <a:t>• Оцените конкретный вопрос / предметную область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Подробная оценка одного конкретного поражения или области мозга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Возможно упускать из виду другие области или области, которые могут быть затронуты, и вносить свой вклад</a:t>
            </a:r>
          </a:p>
        </p:txBody>
      </p:sp>
      <p:pic>
        <p:nvPicPr>
          <p:cNvPr id="7170" name="Picture 2" descr="Neuropsychological Assessments | York Region Psychological Services">
            <a:extLst>
              <a:ext uri="{FF2B5EF4-FFF2-40B4-BE49-F238E27FC236}">
                <a16:creationId xmlns:a16="http://schemas.microsoft.com/office/drawing/2014/main" id="{8CA7957E-CC2F-4C18-BAF2-F552EA6C4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47" y="1062689"/>
            <a:ext cx="4471737" cy="46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14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552</Words>
  <Application>Microsoft Office PowerPoint</Application>
  <PresentationFormat>Широкоэкранный</PresentationFormat>
  <Paragraphs>133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noto sans</vt:lpstr>
      <vt:lpstr>Тема Office</vt:lpstr>
      <vt:lpstr>Фундаментальная нейронаука для нейровизуализации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Оценка памяти</vt:lpstr>
      <vt:lpstr>Оценка памяти</vt:lpstr>
      <vt:lpstr>Оценка исполнительного функционирования</vt:lpstr>
      <vt:lpstr>Оценка исполнительного функционирования</vt:lpstr>
      <vt:lpstr>Оценка исполнительного функционирования</vt:lpstr>
      <vt:lpstr>Нейропсихологическая оценка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172</cp:revision>
  <dcterms:created xsi:type="dcterms:W3CDTF">2021-08-12T17:32:45Z</dcterms:created>
  <dcterms:modified xsi:type="dcterms:W3CDTF">2021-08-15T08:26:08Z</dcterms:modified>
</cp:coreProperties>
</file>