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78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000000"/>
    <a:srgbClr val="F29300"/>
    <a:srgbClr val="F38481"/>
    <a:srgbClr val="FDF8A2"/>
    <a:srgbClr val="FF6666"/>
    <a:srgbClr val="C7E5C2"/>
    <a:srgbClr val="E5F0D5"/>
    <a:srgbClr val="D4E5F5"/>
    <a:srgbClr val="FFE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Основы МРТ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Пространственная специфичность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433138" y="1087655"/>
            <a:ext cx="51013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Введение в пространственную специфичность:</a:t>
            </a:r>
            <a:endParaRPr lang="en-US" sz="1800" b="0" i="0" u="none" strike="noStrike" baseline="0" dirty="0">
              <a:latin typeface="Helvetica-Light"/>
            </a:endParaRP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Прецессия или вращения имеют низкоэнергетические параллельные или высокоэнергетические</a:t>
            </a: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антипараллельное состояние.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Чтобы переключиться на спин из состояния с низкой энергией в состояние с высокой энергией, необходима электромагнитная энергия.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Необходимая частота известна как частота Лармора: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AC8BB-9933-43AF-979A-AC4E3D41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97" y="771068"/>
            <a:ext cx="6798644" cy="5895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635D0-17E4-4289-B823-74FD935F79DF}"/>
              </a:ext>
            </a:extLst>
          </p:cNvPr>
          <p:cNvSpPr txBox="1"/>
          <p:nvPr/>
        </p:nvSpPr>
        <p:spPr>
          <a:xfrm>
            <a:off x="10583781" y="3580109"/>
            <a:ext cx="975360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FBFBFB"/>
                </a:solidFill>
              </a:rPr>
              <a:t>Прецессия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6C505-7D2D-4CED-99A1-91491D07B1AB}"/>
              </a:ext>
            </a:extLst>
          </p:cNvPr>
          <p:cNvSpPr txBox="1"/>
          <p:nvPr/>
        </p:nvSpPr>
        <p:spPr>
          <a:xfrm>
            <a:off x="4785794" y="5742820"/>
            <a:ext cx="153041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</a:t>
            </a:r>
            <a:r>
              <a:rPr lang="ru-RU" b="0" i="0" u="none" strike="noStrike" baseline="0" dirty="0"/>
              <a:t>астота Лармора, МГц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7C1D-A1A1-4212-9B5F-E04A7F6358C5}"/>
              </a:ext>
            </a:extLst>
          </p:cNvPr>
          <p:cNvSpPr txBox="1"/>
          <p:nvPr/>
        </p:nvSpPr>
        <p:spPr>
          <a:xfrm>
            <a:off x="6096000" y="5765904"/>
            <a:ext cx="16306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</a:rPr>
              <a:t>Гиромагнитное отношение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C8DF6-FC0E-49BC-999C-FAFF8EDEDAF8}"/>
              </a:ext>
            </a:extLst>
          </p:cNvPr>
          <p:cNvSpPr txBox="1"/>
          <p:nvPr/>
        </p:nvSpPr>
        <p:spPr>
          <a:xfrm>
            <a:off x="7743156" y="5765904"/>
            <a:ext cx="16306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Сила магнитного поля</a:t>
            </a:r>
            <a:endParaRPr lang="ru-RU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912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Пространственная специфичность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433138" y="1087655"/>
            <a:ext cx="51013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Введение в пространственную специфичность:</a:t>
            </a:r>
            <a:endParaRPr lang="en-US" sz="1800" b="0" i="0" u="none" strike="noStrike" baseline="0" dirty="0">
              <a:latin typeface="Helvetica-Light"/>
            </a:endParaRP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Прецессия или вращения имеют низкоэнергетические параллельные или высокоэнергетические</a:t>
            </a: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антипараллельное состояние.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Чтобы переключиться на спин из состояния с низкой энергией в состояние с высокой энергией, необходима электромагнитная энергия.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Необходимая частота известна как частота Лармора: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AC8BB-9933-43AF-979A-AC4E3D41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97" y="771068"/>
            <a:ext cx="6798644" cy="5895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635D0-17E4-4289-B823-74FD935F79DF}"/>
              </a:ext>
            </a:extLst>
          </p:cNvPr>
          <p:cNvSpPr txBox="1"/>
          <p:nvPr/>
        </p:nvSpPr>
        <p:spPr>
          <a:xfrm>
            <a:off x="10583781" y="3580109"/>
            <a:ext cx="975360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FBFBFB"/>
                </a:solidFill>
              </a:rPr>
              <a:t>Прецессия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6C505-7D2D-4CED-99A1-91491D07B1AB}"/>
              </a:ext>
            </a:extLst>
          </p:cNvPr>
          <p:cNvSpPr txBox="1"/>
          <p:nvPr/>
        </p:nvSpPr>
        <p:spPr>
          <a:xfrm>
            <a:off x="4785794" y="5742820"/>
            <a:ext cx="153041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</a:t>
            </a:r>
            <a:r>
              <a:rPr lang="ru-RU" b="0" i="0" u="none" strike="noStrike" baseline="0" dirty="0"/>
              <a:t>астота Лармора, МГц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7C1D-A1A1-4212-9B5F-E04A7F6358C5}"/>
              </a:ext>
            </a:extLst>
          </p:cNvPr>
          <p:cNvSpPr txBox="1"/>
          <p:nvPr/>
        </p:nvSpPr>
        <p:spPr>
          <a:xfrm>
            <a:off x="6096000" y="5765904"/>
            <a:ext cx="16306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</a:rPr>
              <a:t>Гиромагнитное отношение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C8DF6-FC0E-49BC-999C-FAFF8EDEDAF8}"/>
              </a:ext>
            </a:extLst>
          </p:cNvPr>
          <p:cNvSpPr txBox="1"/>
          <p:nvPr/>
        </p:nvSpPr>
        <p:spPr>
          <a:xfrm>
            <a:off x="7743156" y="5765904"/>
            <a:ext cx="16306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Сила магнитного поля</a:t>
            </a:r>
            <a:endParaRPr lang="ru-RU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A777CB-08B1-48C5-BC71-69A9468C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190" y="3942943"/>
            <a:ext cx="2514951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1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Пространственная специфичность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433138" y="1087655"/>
            <a:ext cx="3715263" cy="526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Введение в пространственную специфичность: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Частота Лармора зависит от местной напряженности магнитного поля.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Комбинируя линейный градиент и импульс с центральной частотой и определенной полосой пропускания, можно выбрать местоположение среза для возбуждения.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Другой срез можно выбрать, изменяя линейный градиент или частоту импульсов.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2A2AB4-9CD2-46BF-AB1C-5018AF6C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01" y="969610"/>
            <a:ext cx="7706801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Пространственная специфичность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433138" y="1087655"/>
            <a:ext cx="3715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Введение в пространственную специфичность: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Селективное возбуждение обеспечивает выбор одного измерения (z)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Различение сигналов из разных мест путем применения полей градиента называется частотным кодированием (x)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Поле градиента в третьем направлении, перпендикулярном обоим другим градиентам, называется фазовым кодированием (y).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2D1F8A-105B-42E1-94DE-D3F8EAFA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115" y="1367736"/>
            <a:ext cx="6782747" cy="4353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4613D-90AD-4C04-BDFD-84A4A337B4E8}"/>
              </a:ext>
            </a:extLst>
          </p:cNvPr>
          <p:cNvSpPr txBox="1"/>
          <p:nvPr/>
        </p:nvSpPr>
        <p:spPr>
          <a:xfrm>
            <a:off x="5341938" y="4688956"/>
            <a:ext cx="16651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Выбор среза</a:t>
            </a: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F888D-B7D4-4D0D-8663-56CF4101B283}"/>
              </a:ext>
            </a:extLst>
          </p:cNvPr>
          <p:cNvSpPr txBox="1"/>
          <p:nvPr/>
        </p:nvSpPr>
        <p:spPr>
          <a:xfrm>
            <a:off x="7640780" y="4673548"/>
            <a:ext cx="16459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Фазовое кодирование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71EEE-D95E-45A5-9DC2-3B4857FD844F}"/>
              </a:ext>
            </a:extLst>
          </p:cNvPr>
          <p:cNvSpPr txBox="1"/>
          <p:nvPr/>
        </p:nvSpPr>
        <p:spPr>
          <a:xfrm>
            <a:off x="10016455" y="4673547"/>
            <a:ext cx="16459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Частотное кодирование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7308E-831D-46B2-AE47-DE98E120D027}"/>
              </a:ext>
            </a:extLst>
          </p:cNvPr>
          <p:cNvSpPr txBox="1"/>
          <p:nvPr/>
        </p:nvSpPr>
        <p:spPr>
          <a:xfrm>
            <a:off x="8961120" y="5438274"/>
            <a:ext cx="28972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DAQ:</a:t>
            </a:r>
            <a:r>
              <a:rPr lang="ru-RU" dirty="0"/>
              <a:t>Получение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79805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Построение изображения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433138" y="1087655"/>
            <a:ext cx="37152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Магнитно-резонансная томография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Статическое магнитное поле создает прецессию в спиновой системе.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Линейные градиенты создают пространственную специфичность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Радиочастотный импульс Лармора избирательно возбуждает срезы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Комбинация градиентов и частотного импульса позволяет отображать любой </a:t>
            </a:r>
            <a:r>
              <a:rPr lang="ru-RU" sz="1800" b="0" i="0" u="none" strike="noStrike" baseline="0" dirty="0" err="1">
                <a:latin typeface="Helvetica-Light"/>
              </a:rPr>
              <a:t>воксель</a:t>
            </a:r>
            <a:r>
              <a:rPr lang="ru-RU" sz="1800" b="0" i="0" u="none" strike="noStrike" baseline="0" dirty="0">
                <a:latin typeface="Helvetica-Light"/>
              </a:rPr>
              <a:t> в любом направлении.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9BDC15-7E62-425D-B4F9-2BA2E01B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81" y="845219"/>
            <a:ext cx="6337933" cy="59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4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Построение изображения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240633" y="2329314"/>
            <a:ext cx="4543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Изменяя градиенты, считывая время возбуждения и релаксации, можно создать множество различных последовательностей импульсов, фокусируясь на различных свойствах интересующего объема.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15A1A7-B5A3-428B-BCDC-6947D450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47" y="933806"/>
            <a:ext cx="6801853" cy="59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9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Построение изображения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240633" y="2329314"/>
            <a:ext cx="4543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Изменяя градиенты, считывая время возбуждения и релаксации, можно создать множество различных последовательностей импульсов, фокусируясь на различных свойствах интересующего объема.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5D2BC7-27AE-450A-BDEB-5959B185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245" y="790253"/>
            <a:ext cx="3762616" cy="59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0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Основы МРТ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611034" y="1916023"/>
            <a:ext cx="4279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Тепловая энергия заставляет протоны вращаться</a:t>
            </a:r>
          </a:p>
          <a:p>
            <a:endParaRPr lang="ru-RU" dirty="0"/>
          </a:p>
          <a:p>
            <a:r>
              <a:rPr lang="ru-RU" dirty="0"/>
              <a:t>• В магнитном поле протоны принимают состояние, параллельное или антипараллельное направлению магнитного поля.</a:t>
            </a:r>
          </a:p>
          <a:p>
            <a:endParaRPr lang="ru-RU" dirty="0"/>
          </a:p>
          <a:p>
            <a:r>
              <a:rPr lang="ru-RU" dirty="0"/>
              <a:t>• Поддерживайте гироскопическое движение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2BC484-0136-47B5-B1F8-042BA6B7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27" y="892566"/>
            <a:ext cx="7056267" cy="57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1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611034" y="1916023"/>
            <a:ext cx="4279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Введение небольшого магнитного поля, перпендикулярного направлению основного магнитного поля (B</a:t>
            </a:r>
            <a:r>
              <a:rPr lang="ru-RU" baseline="-25000" dirty="0"/>
              <a:t>0</a:t>
            </a:r>
            <a:r>
              <a:rPr lang="ru-RU" dirty="0"/>
              <a:t>), вызывает смещение прецессии от оси магнитного поля.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4DF668-6CB0-460B-8FA7-C50DA738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0949"/>
            <a:ext cx="5760319" cy="5382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D5798A-5991-402A-8E9D-AD58AD023F31}"/>
              </a:ext>
            </a:extLst>
          </p:cNvPr>
          <p:cNvSpPr txBox="1"/>
          <p:nvPr/>
        </p:nvSpPr>
        <p:spPr>
          <a:xfrm>
            <a:off x="6526635" y="5142451"/>
            <a:ext cx="16610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Возбуждение</a:t>
            </a:r>
          </a:p>
        </p:txBody>
      </p:sp>
    </p:spTree>
    <p:extLst>
      <p:ext uri="{BB962C8B-B14F-4D97-AF65-F5344CB8AC3E}">
        <p14:creationId xmlns:p14="http://schemas.microsoft.com/office/powerpoint/2010/main" val="392110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8C478E-BBC7-4927-8895-F0792172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207"/>
            <a:ext cx="12192000" cy="5763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69BE4E-41DC-419D-B143-618E1909780C}"/>
              </a:ext>
            </a:extLst>
          </p:cNvPr>
          <p:cNvSpPr txBox="1"/>
          <p:nvPr/>
        </p:nvSpPr>
        <p:spPr>
          <a:xfrm>
            <a:off x="77002" y="6150539"/>
            <a:ext cx="29549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Продольная релаксация или расслабление T1</a:t>
            </a:r>
          </a:p>
        </p:txBody>
      </p:sp>
    </p:spTree>
    <p:extLst>
      <p:ext uri="{BB962C8B-B14F-4D97-AF65-F5344CB8AC3E}">
        <p14:creationId xmlns:p14="http://schemas.microsoft.com/office/powerpoint/2010/main" val="426284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8D00D4-D5A5-4AA4-8241-A9C7EAE4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068"/>
            <a:ext cx="12192000" cy="5693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037A0-9C9F-4C56-905F-5A9263A5CA15}"/>
              </a:ext>
            </a:extLst>
          </p:cNvPr>
          <p:cNvSpPr txBox="1"/>
          <p:nvPr/>
        </p:nvSpPr>
        <p:spPr>
          <a:xfrm>
            <a:off x="144378" y="6126480"/>
            <a:ext cx="29549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Поперечная релаксация или T2 релаксация</a:t>
            </a:r>
          </a:p>
        </p:txBody>
      </p:sp>
    </p:spTree>
    <p:extLst>
      <p:ext uri="{BB962C8B-B14F-4D97-AF65-F5344CB8AC3E}">
        <p14:creationId xmlns:p14="http://schemas.microsoft.com/office/powerpoint/2010/main" val="356504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754B1B-653B-4163-BDC4-32812C35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3" y="4528996"/>
            <a:ext cx="7523298" cy="23290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BA67EC-6051-49AE-AA3D-DE110A94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591" y="1318660"/>
            <a:ext cx="4490496" cy="4979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DC26E-BCE7-4FE6-AC6A-BB6E1AF8E2FD}"/>
              </a:ext>
            </a:extLst>
          </p:cNvPr>
          <p:cNvSpPr txBox="1"/>
          <p:nvPr/>
        </p:nvSpPr>
        <p:spPr>
          <a:xfrm>
            <a:off x="176913" y="1260909"/>
            <a:ext cx="7157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Свободная прецессия продольной или поперечной намагниченности вызывает сигнал в приемной катушке.</a:t>
            </a:r>
          </a:p>
          <a:p>
            <a:endParaRPr lang="ru-RU" dirty="0"/>
          </a:p>
          <a:p>
            <a:r>
              <a:rPr lang="ru-RU" dirty="0"/>
              <a:t>• Время релаксации - это характерное время, необходимое вращению для восстановления после выхода из равновесия.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399C8-9FDC-42D0-8D14-BF9D84BC9489}"/>
              </a:ext>
            </a:extLst>
          </p:cNvPr>
          <p:cNvSpPr txBox="1"/>
          <p:nvPr/>
        </p:nvSpPr>
        <p:spPr>
          <a:xfrm>
            <a:off x="7833361" y="3139440"/>
            <a:ext cx="975360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F29300"/>
                </a:solidFill>
              </a:rPr>
              <a:t>Приемная </a:t>
            </a:r>
          </a:p>
          <a:p>
            <a:pPr algn="ctr"/>
            <a:r>
              <a:rPr lang="ru-RU" sz="1200" dirty="0">
                <a:solidFill>
                  <a:srgbClr val="F29300"/>
                </a:solidFill>
              </a:rPr>
              <a:t>катушка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9FB88-2890-4918-87E9-75DCB5E1EA25}"/>
              </a:ext>
            </a:extLst>
          </p:cNvPr>
          <p:cNvSpPr txBox="1"/>
          <p:nvPr/>
        </p:nvSpPr>
        <p:spPr>
          <a:xfrm>
            <a:off x="10025516" y="3129647"/>
            <a:ext cx="975360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FBFBFB"/>
                </a:solidFill>
              </a:rPr>
              <a:t>Прецессия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D9BC-B046-4324-B590-66D9190DDE28}"/>
              </a:ext>
            </a:extLst>
          </p:cNvPr>
          <p:cNvSpPr txBox="1"/>
          <p:nvPr/>
        </p:nvSpPr>
        <p:spPr>
          <a:xfrm>
            <a:off x="8089807" y="4487873"/>
            <a:ext cx="17678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dirty="0"/>
              <a:t>Релаксация</a:t>
            </a:r>
          </a:p>
        </p:txBody>
      </p:sp>
    </p:spTree>
    <p:extLst>
      <p:ext uri="{BB962C8B-B14F-4D97-AF65-F5344CB8AC3E}">
        <p14:creationId xmlns:p14="http://schemas.microsoft.com/office/powerpoint/2010/main" val="66698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Время релаксации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C26E-BCE7-4FE6-AC6A-BB6E1AF8E2FD}"/>
              </a:ext>
            </a:extLst>
          </p:cNvPr>
          <p:cNvSpPr txBox="1"/>
          <p:nvPr/>
        </p:nvSpPr>
        <p:spPr>
          <a:xfrm>
            <a:off x="176913" y="1260909"/>
            <a:ext cx="71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Биологическое вещество имеет разные, но постоянные времена релаксации T1 и T2 в зависимости от его состава.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3ACF03-28BC-43C9-8401-E8BDCA286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3" y="2952937"/>
            <a:ext cx="6687483" cy="37819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E1016E-2322-4B78-A3F4-0F9C99C4A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90" y="47153"/>
            <a:ext cx="4315427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C26E-BCE7-4FE6-AC6A-BB6E1AF8E2FD}"/>
              </a:ext>
            </a:extLst>
          </p:cNvPr>
          <p:cNvSpPr txBox="1"/>
          <p:nvPr/>
        </p:nvSpPr>
        <p:spPr>
          <a:xfrm>
            <a:off x="176913" y="1260909"/>
            <a:ext cx="1180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Белое вещество (</a:t>
            </a:r>
            <a:r>
              <a:rPr lang="en-US" dirty="0"/>
              <a:t>WM</a:t>
            </a:r>
            <a:r>
              <a:rPr lang="ru-RU" dirty="0"/>
              <a:t>), серое вещество</a:t>
            </a:r>
            <a:r>
              <a:rPr lang="en-US" dirty="0"/>
              <a:t> (GM)</a:t>
            </a:r>
            <a:r>
              <a:rPr lang="ru-RU" dirty="0"/>
              <a:t> и спинномозговая жидкость</a:t>
            </a:r>
            <a:r>
              <a:rPr lang="en-US" dirty="0"/>
              <a:t> (CSF)</a:t>
            </a:r>
            <a:r>
              <a:rPr lang="ru-RU" dirty="0"/>
              <a:t> имеют разные времена релаксации T1 и T2.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586351-435D-4A46-9EB6-79F446A0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498"/>
            <a:ext cx="12192000" cy="37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672D2D-CEC3-49BD-BBE0-6154921F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214221"/>
            <a:ext cx="9116697" cy="4934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1684421" y="6285297"/>
            <a:ext cx="879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T1                                                                                        T2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93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475</Words>
  <Application>Microsoft Office PowerPoint</Application>
  <PresentationFormat>Широкоэкранный</PresentationFormat>
  <Paragraphs>89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Helvetica-Light</vt:lpstr>
      <vt:lpstr>Тема Office</vt:lpstr>
      <vt:lpstr>Фундаментальная нейронаука для нейровизуализации</vt:lpstr>
      <vt:lpstr>Основы МРТ</vt:lpstr>
      <vt:lpstr>МРТ Сигнал</vt:lpstr>
      <vt:lpstr>МРТ Сигнал</vt:lpstr>
      <vt:lpstr>МРТ Сигнал</vt:lpstr>
      <vt:lpstr>МРТ Сигнал</vt:lpstr>
      <vt:lpstr>Время релаксации</vt:lpstr>
      <vt:lpstr>МРТ Сигнал</vt:lpstr>
      <vt:lpstr>МРТ Сигнал</vt:lpstr>
      <vt:lpstr>Пространственная специфичность</vt:lpstr>
      <vt:lpstr>Пространственная специфичность</vt:lpstr>
      <vt:lpstr>Пространственная специфичность</vt:lpstr>
      <vt:lpstr>Пространственная специфичность</vt:lpstr>
      <vt:lpstr>Построение изображения</vt:lpstr>
      <vt:lpstr>Построение изображения</vt:lpstr>
      <vt:lpstr>Построение изображения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199</cp:revision>
  <dcterms:created xsi:type="dcterms:W3CDTF">2021-08-12T17:32:45Z</dcterms:created>
  <dcterms:modified xsi:type="dcterms:W3CDTF">2021-08-15T10:18:01Z</dcterms:modified>
</cp:coreProperties>
</file>