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Основы фМРТ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226048" y="1338138"/>
            <a:ext cx="4450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Эксперименты по измерению </a:t>
            </a:r>
            <a:r>
              <a:rPr lang="en-US" dirty="0"/>
              <a:t>BOLD</a:t>
            </a:r>
            <a:r>
              <a:rPr lang="ru-RU" dirty="0"/>
              <a:t> сигналов и электрофизиологических данных:</a:t>
            </a:r>
          </a:p>
          <a:p>
            <a:endParaRPr lang="ru-RU" dirty="0"/>
          </a:p>
          <a:p>
            <a:pPr lvl="1"/>
            <a:r>
              <a:rPr lang="ru-RU" dirty="0"/>
              <a:t>• Множественная активность (MUA), отражающая потенциалы действия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Потенциалы локального поля, отражающие суммирование постсинаптических</a:t>
            </a:r>
          </a:p>
          <a:p>
            <a:pPr lvl="1"/>
            <a:r>
              <a:rPr lang="ru-RU" dirty="0"/>
              <a:t>потенциалы (LFP)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29F16-54B8-45AC-A553-E6747119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075286"/>
            <a:ext cx="4958152" cy="5397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F3257-F27D-4AEC-A1E0-A9B9DD26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57" y="1338138"/>
            <a:ext cx="240063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226048" y="1338138"/>
            <a:ext cx="4450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Эксперименты по измерению </a:t>
            </a:r>
            <a:r>
              <a:rPr lang="en-US" dirty="0"/>
              <a:t>BOLD</a:t>
            </a:r>
            <a:r>
              <a:rPr lang="ru-RU" dirty="0"/>
              <a:t> сигналов и электрофизиологических данных:</a:t>
            </a:r>
          </a:p>
          <a:p>
            <a:endParaRPr lang="ru-RU" dirty="0"/>
          </a:p>
          <a:p>
            <a:pPr lvl="1"/>
            <a:r>
              <a:rPr lang="ru-RU" dirty="0"/>
              <a:t>• Множественная активность (MUA), отражающая потенциалы действия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Потенциалы локального поля, отражающие суммирование постсинаптических</a:t>
            </a:r>
          </a:p>
          <a:p>
            <a:pPr lvl="1"/>
            <a:r>
              <a:rPr lang="ru-RU" dirty="0"/>
              <a:t>потенциалы (LFP)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C7183A-582D-44AC-ABAE-B1F08745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2386644"/>
            <a:ext cx="7287642" cy="3162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4082E-9277-41DB-AB28-73DB39A6B09D}"/>
              </a:ext>
            </a:extLst>
          </p:cNvPr>
          <p:cNvSpPr txBox="1"/>
          <p:nvPr/>
        </p:nvSpPr>
        <p:spPr>
          <a:xfrm>
            <a:off x="8123721" y="5419023"/>
            <a:ext cx="33110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Положительные ионы, отходящие от внеклеточного электрода, вызывают снижение напряжения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6F2FE-C6A2-4221-BF1F-8532EC84E1EF}"/>
              </a:ext>
            </a:extLst>
          </p:cNvPr>
          <p:cNvSpPr txBox="1"/>
          <p:nvPr/>
        </p:nvSpPr>
        <p:spPr>
          <a:xfrm>
            <a:off x="8385173" y="1668110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Приток ионов вызывает повышение напряжения</a:t>
            </a:r>
          </a:p>
        </p:txBody>
      </p:sp>
    </p:spTree>
    <p:extLst>
      <p:ext uri="{BB962C8B-B14F-4D97-AF65-F5344CB8AC3E}">
        <p14:creationId xmlns:p14="http://schemas.microsoft.com/office/powerpoint/2010/main" val="236121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226048" y="1338138"/>
            <a:ext cx="4450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Эксперименты по измерению </a:t>
            </a:r>
            <a:r>
              <a:rPr lang="en-US" dirty="0"/>
              <a:t>BOLD</a:t>
            </a:r>
            <a:r>
              <a:rPr lang="ru-RU" dirty="0"/>
              <a:t> сигналов и электрофизиологических данных:</a:t>
            </a:r>
          </a:p>
          <a:p>
            <a:endParaRPr lang="ru-RU" dirty="0"/>
          </a:p>
          <a:p>
            <a:pPr lvl="1"/>
            <a:r>
              <a:rPr lang="ru-RU" dirty="0"/>
              <a:t>• Множественная активность (MUA), отражающая потенциалы действия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Потенциалы локального поля, отражающие суммирование постсинаптических</a:t>
            </a:r>
          </a:p>
          <a:p>
            <a:pPr lvl="1"/>
            <a:r>
              <a:rPr lang="ru-RU" dirty="0"/>
              <a:t>потенциалы (LFP)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29F16-54B8-45AC-A553-E6747119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075286"/>
            <a:ext cx="4958152" cy="5397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F3257-F27D-4AEC-A1E0-A9B9DD26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57" y="1338138"/>
            <a:ext cx="240063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1BD2E5-9A56-4C08-B213-18F5FCE6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880844"/>
            <a:ext cx="6572754" cy="59571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0F692C-104D-406A-B255-A52405C01A8E}"/>
              </a:ext>
            </a:extLst>
          </p:cNvPr>
          <p:cNvSpPr/>
          <p:nvPr/>
        </p:nvSpPr>
        <p:spPr>
          <a:xfrm>
            <a:off x="5219700" y="990600"/>
            <a:ext cx="2143125" cy="616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09BF7-D77D-4677-B751-0F7074AB2F89}"/>
              </a:ext>
            </a:extLst>
          </p:cNvPr>
          <p:cNvSpPr txBox="1"/>
          <p:nvPr/>
        </p:nvSpPr>
        <p:spPr>
          <a:xfrm>
            <a:off x="476250" y="1606987"/>
            <a:ext cx="4743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en-US" dirty="0"/>
              <a:t>BOLD</a:t>
            </a:r>
            <a:r>
              <a:rPr lang="ru-RU" dirty="0"/>
              <a:t> активность больше коррелирует с локальными полевыми потенциалами, чем с деятельностью нескольких единиц</a:t>
            </a:r>
          </a:p>
          <a:p>
            <a:endParaRPr lang="ru-RU" dirty="0"/>
          </a:p>
          <a:p>
            <a:r>
              <a:rPr lang="ru-RU" dirty="0"/>
              <a:t>Считается, что </a:t>
            </a:r>
            <a:r>
              <a:rPr lang="en-US" dirty="0"/>
              <a:t>BOLD</a:t>
            </a:r>
            <a:r>
              <a:rPr lang="ru-RU" dirty="0"/>
              <a:t> активность отражает ввод в нейронную популяцию и обработку информации в нейронной популяции.</a:t>
            </a:r>
          </a:p>
        </p:txBody>
      </p:sp>
    </p:spTree>
    <p:extLst>
      <p:ext uri="{BB962C8B-B14F-4D97-AF65-F5344CB8AC3E}">
        <p14:creationId xmlns:p14="http://schemas.microsoft.com/office/powerpoint/2010/main" val="142481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1BD2E5-9A56-4C08-B213-18F5FCE6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52400"/>
            <a:ext cx="5250022" cy="4758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09BF7-D77D-4677-B751-0F7074AB2F89}"/>
              </a:ext>
            </a:extLst>
          </p:cNvPr>
          <p:cNvSpPr txBox="1"/>
          <p:nvPr/>
        </p:nvSpPr>
        <p:spPr>
          <a:xfrm>
            <a:off x="470613" y="992901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1E64FC-F194-4A3C-8A2A-B9D01545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60" y="4582094"/>
            <a:ext cx="4600915" cy="19320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457"/>
            <a:ext cx="12191999" cy="61638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5561AF-D9E3-453A-ABBC-32A071C99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85" y="4309182"/>
            <a:ext cx="4600915" cy="22049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C71AE3-30E6-409D-B0F3-318DE6E2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77" y="2321256"/>
            <a:ext cx="5364323" cy="820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D7E523-F6A7-4249-B1D7-ABED20A10AEC}"/>
              </a:ext>
            </a:extLst>
          </p:cNvPr>
          <p:cNvSpPr txBox="1"/>
          <p:nvPr/>
        </p:nvSpPr>
        <p:spPr>
          <a:xfrm>
            <a:off x="452243" y="2075035"/>
            <a:ext cx="2276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Начало нейронной активности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9EFA0-728E-41BD-9DFA-F8DCACA5CAE5}"/>
              </a:ext>
            </a:extLst>
          </p:cNvPr>
          <p:cNvSpPr txBox="1"/>
          <p:nvPr/>
        </p:nvSpPr>
        <p:spPr>
          <a:xfrm>
            <a:off x="2888894" y="2075035"/>
            <a:ext cx="231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Активированное состояние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824B6-A0DE-4408-B48C-21E675D4961D}"/>
              </a:ext>
            </a:extLst>
          </p:cNvPr>
          <p:cNvSpPr txBox="1"/>
          <p:nvPr/>
        </p:nvSpPr>
        <p:spPr>
          <a:xfrm>
            <a:off x="388775" y="3141682"/>
            <a:ext cx="2500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Потребление кислорода </a:t>
            </a:r>
            <a:endParaRPr lang="en-US" sz="1000" dirty="0"/>
          </a:p>
          <a:p>
            <a:r>
              <a:rPr lang="ru-RU" sz="1000" dirty="0"/>
              <a:t>DeoxyHb увеличилось </a:t>
            </a:r>
            <a:r>
              <a:rPr lang="en-US" sz="1000" dirty="0"/>
              <a:t>BOLD</a:t>
            </a:r>
            <a:r>
              <a:rPr lang="ru-RU" sz="1000" dirty="0"/>
              <a:t> сигнал уменьшился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60132-4439-4F2B-9D3C-3EB437F0A398}"/>
              </a:ext>
            </a:extLst>
          </p:cNvPr>
          <p:cNvSpPr txBox="1"/>
          <p:nvPr/>
        </p:nvSpPr>
        <p:spPr>
          <a:xfrm>
            <a:off x="2947795" y="3141682"/>
            <a:ext cx="2318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Местный кровоток увеличен</a:t>
            </a:r>
          </a:p>
          <a:p>
            <a:r>
              <a:rPr lang="ru-RU" sz="1000" dirty="0" err="1"/>
              <a:t>DeoxyHB</a:t>
            </a:r>
            <a:r>
              <a:rPr lang="ru-RU" sz="1000" dirty="0"/>
              <a:t> снизился</a:t>
            </a:r>
          </a:p>
          <a:p>
            <a:r>
              <a:rPr lang="ru-RU" sz="1000" dirty="0"/>
              <a:t>Сигнал B увеличился</a:t>
            </a:r>
          </a:p>
        </p:txBody>
      </p:sp>
    </p:spTree>
    <p:extLst>
      <p:ext uri="{BB962C8B-B14F-4D97-AF65-F5344CB8AC3E}">
        <p14:creationId xmlns:p14="http://schemas.microsoft.com/office/powerpoint/2010/main" val="120855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04CF38-3EFF-4553-BD39-D6D66991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52"/>
            <a:ext cx="11954574" cy="54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EE93-5A68-4062-B9C9-3F22F8094E4A}"/>
              </a:ext>
            </a:extLst>
          </p:cNvPr>
          <p:cNvSpPr txBox="1"/>
          <p:nvPr/>
        </p:nvSpPr>
        <p:spPr>
          <a:xfrm>
            <a:off x="632666" y="4839217"/>
            <a:ext cx="10272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Оксигенированный гемоглобин и </a:t>
            </a:r>
            <a:r>
              <a:rPr lang="ru-RU" dirty="0" err="1"/>
              <a:t>деоксигенированный</a:t>
            </a:r>
            <a:r>
              <a:rPr lang="ru-RU" dirty="0"/>
              <a:t> гемоглобин по-разному влияют на </a:t>
            </a:r>
            <a:r>
              <a:rPr lang="ru-RU" dirty="0" err="1"/>
              <a:t>дефазировку</a:t>
            </a:r>
            <a:r>
              <a:rPr lang="en-US" dirty="0"/>
              <a:t> b </a:t>
            </a:r>
            <a:r>
              <a:rPr lang="ru-RU" dirty="0"/>
              <a:t> </a:t>
            </a:r>
            <a:r>
              <a:rPr lang="ru-RU" dirty="0" err="1"/>
              <a:t>деоксигенированный</a:t>
            </a:r>
            <a:r>
              <a:rPr lang="ru-RU" dirty="0"/>
              <a:t> гемоглобин вызывает большую </a:t>
            </a:r>
            <a:r>
              <a:rPr lang="ru-RU" dirty="0" err="1"/>
              <a:t>дефазировку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Методика называется МРТ в зависимости от уровня кислорода в крови (жирным шрифтом).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Измеряет изменения однородности магнитного поля в объеме (T2 *)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E4F00D-5BB6-4FA4-B17A-9388BC1F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1238264"/>
            <a:ext cx="1060280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EE93-5A68-4062-B9C9-3F22F8094E4A}"/>
              </a:ext>
            </a:extLst>
          </p:cNvPr>
          <p:cNvSpPr txBox="1"/>
          <p:nvPr/>
        </p:nvSpPr>
        <p:spPr>
          <a:xfrm>
            <a:off x="632666" y="4839217"/>
            <a:ext cx="1027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T2: Распад поперечной намагниченности спина после радиочастотного импульса</a:t>
            </a:r>
          </a:p>
          <a:p>
            <a:endParaRPr lang="ru-RU" dirty="0"/>
          </a:p>
          <a:p>
            <a:r>
              <a:rPr lang="ru-RU" dirty="0"/>
              <a:t>T2 *: затухание поперечной намагниченности из-за локальных изменений магнитного поля.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60502-17D1-485B-9134-2A37AA1C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947"/>
            <a:ext cx="12192000" cy="30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0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EE93-5A68-4062-B9C9-3F22F8094E4A}"/>
              </a:ext>
            </a:extLst>
          </p:cNvPr>
          <p:cNvSpPr txBox="1"/>
          <p:nvPr/>
        </p:nvSpPr>
        <p:spPr>
          <a:xfrm>
            <a:off x="642291" y="5726897"/>
            <a:ext cx="1027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Деоксигенированный гемоглобин парамагнитен и вносит неоднородность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Оксигенированный гемоглобин слабо диамагнитен и мало влияет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9336F3-7B1B-407F-9651-3DA75B8A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273"/>
            <a:ext cx="12192000" cy="4611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706CE-615D-4463-A79D-0AC928D72F3D}"/>
              </a:ext>
            </a:extLst>
          </p:cNvPr>
          <p:cNvSpPr txBox="1"/>
          <p:nvPr/>
        </p:nvSpPr>
        <p:spPr>
          <a:xfrm>
            <a:off x="4190999" y="2808023"/>
            <a:ext cx="1410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Капилляр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555FDC-DD3B-4ED8-922F-DD05EE97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716" y="1336141"/>
            <a:ext cx="1533739" cy="514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69F18E-9132-4CD4-B4BF-057FD7865B96}"/>
              </a:ext>
            </a:extLst>
          </p:cNvPr>
          <p:cNvSpPr txBox="1"/>
          <p:nvPr/>
        </p:nvSpPr>
        <p:spPr>
          <a:xfrm>
            <a:off x="253530" y="1101559"/>
            <a:ext cx="1135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Синапс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52B746-CA70-4C77-B1E1-B9DD665B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71" y="1137340"/>
            <a:ext cx="990738" cy="33342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C24FFC2-0210-4F0D-B524-51A5A4D8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47" y="2209800"/>
            <a:ext cx="804178" cy="1539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640689-1986-4DBD-8D03-C9917B1620E7}"/>
              </a:ext>
            </a:extLst>
          </p:cNvPr>
          <p:cNvSpPr txBox="1"/>
          <p:nvPr/>
        </p:nvSpPr>
        <p:spPr>
          <a:xfrm>
            <a:off x="1839075" y="3776359"/>
            <a:ext cx="979692" cy="369332"/>
          </a:xfrm>
          <a:prstGeom prst="rect">
            <a:avLst/>
          </a:prstGeom>
          <a:solidFill>
            <a:srgbClr val="F7E6E4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Глюкоза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2545822-EE6B-4022-A80F-7B3813A67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078" y="3303870"/>
            <a:ext cx="847843" cy="2000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91180F-8309-48E0-841B-D98695BF9EE6}"/>
              </a:ext>
            </a:extLst>
          </p:cNvPr>
          <p:cNvSpPr txBox="1"/>
          <p:nvPr/>
        </p:nvSpPr>
        <p:spPr>
          <a:xfrm>
            <a:off x="6905625" y="2571750"/>
            <a:ext cx="1200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Возбудить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873870-724B-487B-A9CF-ED63B7483793}"/>
              </a:ext>
            </a:extLst>
          </p:cNvPr>
          <p:cNvSpPr txBox="1"/>
          <p:nvPr/>
        </p:nvSpPr>
        <p:spPr>
          <a:xfrm>
            <a:off x="8915400" y="5240136"/>
            <a:ext cx="1200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202E9-6905-4F59-86E6-CCD67E7308E3}"/>
              </a:ext>
            </a:extLst>
          </p:cNvPr>
          <p:cNvSpPr txBox="1"/>
          <p:nvPr/>
        </p:nvSpPr>
        <p:spPr>
          <a:xfrm rot="16200000">
            <a:off x="6005513" y="4106346"/>
            <a:ext cx="1724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Излучение </a:t>
            </a:r>
            <a:r>
              <a:rPr lang="en-US" dirty="0"/>
              <a:t>MRT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3E338A-D0D0-4020-AFEF-329DBE21973D}"/>
              </a:ext>
            </a:extLst>
          </p:cNvPr>
          <p:cNvSpPr txBox="1"/>
          <p:nvPr/>
        </p:nvSpPr>
        <p:spPr>
          <a:xfrm>
            <a:off x="8296275" y="2571750"/>
            <a:ext cx="32520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Получить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31816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C446EC-98A6-4274-9EC6-75E48ABF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403"/>
            <a:ext cx="12192000" cy="4811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C4A7C-B58D-4C55-80B8-615092CF900D}"/>
              </a:ext>
            </a:extLst>
          </p:cNvPr>
          <p:cNvSpPr txBox="1"/>
          <p:nvPr/>
        </p:nvSpPr>
        <p:spPr>
          <a:xfrm>
            <a:off x="333375" y="1638300"/>
            <a:ext cx="2057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Стимул приводит к активации мозга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21658-FB00-4509-843A-F728C7450668}"/>
              </a:ext>
            </a:extLst>
          </p:cNvPr>
          <p:cNvSpPr txBox="1"/>
          <p:nvPr/>
        </p:nvSpPr>
        <p:spPr>
          <a:xfrm>
            <a:off x="0" y="4714875"/>
            <a:ext cx="298132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Активность использует доступный кислород, увеличивая локальный дезоксигемоглобин и вызывая начальное падение сигнала МРТ.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185FE-1E13-45E4-A855-FFA28DAC283E}"/>
              </a:ext>
            </a:extLst>
          </p:cNvPr>
          <p:cNvSpPr txBox="1"/>
          <p:nvPr/>
        </p:nvSpPr>
        <p:spPr>
          <a:xfrm>
            <a:off x="3705225" y="4714875"/>
            <a:ext cx="3781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Функция гемодинамического ответа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4B302-F078-4939-83F1-4C7CD6C55AA2}"/>
              </a:ext>
            </a:extLst>
          </p:cNvPr>
          <p:cNvSpPr txBox="1"/>
          <p:nvPr/>
        </p:nvSpPr>
        <p:spPr>
          <a:xfrm>
            <a:off x="2724150" y="937994"/>
            <a:ext cx="40766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Приток насыщенной кислородом крови для поддержки когнитивных функций быстро увеличивает сигнал МРТ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BC16A-1DB2-4D8B-AF56-D14488026C1A}"/>
              </a:ext>
            </a:extLst>
          </p:cNvPr>
          <p:cNvSpPr txBox="1"/>
          <p:nvPr/>
        </p:nvSpPr>
        <p:spPr>
          <a:xfrm>
            <a:off x="6873204" y="1400212"/>
            <a:ext cx="303847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Сигнал оксигенации и МРТ падает после завершения когнитивной задачи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A8B75-A28E-48BC-B3BE-7A2E351E9A11}"/>
              </a:ext>
            </a:extLst>
          </p:cNvPr>
          <p:cNvSpPr txBox="1"/>
          <p:nvPr/>
        </p:nvSpPr>
        <p:spPr>
          <a:xfrm>
            <a:off x="8610600" y="2857500"/>
            <a:ext cx="351472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Соотношение оксигенированной и деоксигенированной крови и сигнала МРТ вернулось к исходному уровню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3A79E-67BE-42C1-B870-475E2B9BB738}"/>
              </a:ext>
            </a:extLst>
          </p:cNvPr>
          <p:cNvSpPr txBox="1"/>
          <p:nvPr/>
        </p:nvSpPr>
        <p:spPr>
          <a:xfrm>
            <a:off x="7877175" y="4410075"/>
            <a:ext cx="4248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Сигнал падает ниже базовой линии (недостижение) на несколько секунд.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8DD4BC2-A2C9-49E2-A251-5D3661D1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4257655"/>
            <a:ext cx="657317" cy="28579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C7FC511-352D-460A-80E0-2C11A1558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98" y="2280620"/>
            <a:ext cx="533474" cy="161948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0133887-61BC-4509-9737-FFF8EFF471E2}"/>
              </a:ext>
            </a:extLst>
          </p:cNvPr>
          <p:cNvSpPr/>
          <p:nvPr/>
        </p:nvSpPr>
        <p:spPr>
          <a:xfrm rot="3482156">
            <a:off x="4339555" y="2382916"/>
            <a:ext cx="257175" cy="126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393A7F4-D484-4613-9A3F-8558ABFB9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586" y="2315634"/>
            <a:ext cx="905001" cy="200053"/>
          </a:xfrm>
          <a:prstGeom prst="rect">
            <a:avLst/>
          </a:prstGeom>
        </p:spPr>
      </p:pic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A63B0C4-A775-4F24-9661-F9F6354FD7C6}"/>
              </a:ext>
            </a:extLst>
          </p:cNvPr>
          <p:cNvSpPr/>
          <p:nvPr/>
        </p:nvSpPr>
        <p:spPr>
          <a:xfrm rot="20025949">
            <a:off x="6093546" y="2798312"/>
            <a:ext cx="243217" cy="13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C9CA28E-3366-46DE-89B1-F3B74F36FDB8}"/>
              </a:ext>
            </a:extLst>
          </p:cNvPr>
          <p:cNvSpPr/>
          <p:nvPr/>
        </p:nvSpPr>
        <p:spPr>
          <a:xfrm rot="3590061">
            <a:off x="5418239" y="2798312"/>
            <a:ext cx="243217" cy="13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544FE62-42E7-4F77-A31D-16D47DE10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2680806"/>
            <a:ext cx="657317" cy="28579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9F0E227-C02A-4257-A4BA-A1F9FE9AA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010" y="4357982"/>
            <a:ext cx="743054" cy="181000"/>
          </a:xfrm>
          <a:prstGeom prst="rect">
            <a:avLst/>
          </a:prstGeom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07A4825-B1AF-4C3C-9EC7-2D37DF297383}"/>
              </a:ext>
            </a:extLst>
          </p:cNvPr>
          <p:cNvSpPr/>
          <p:nvPr/>
        </p:nvSpPr>
        <p:spPr>
          <a:xfrm>
            <a:off x="7410450" y="3848100"/>
            <a:ext cx="952500" cy="16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E0C40B0-BB49-4A31-ABFD-F99058A05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7985" y="3857227"/>
            <a:ext cx="552527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202F5-555E-4AAA-A2FF-AC390CC0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092" y="3929378"/>
            <a:ext cx="3562725" cy="27857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EEEDF0-82EF-451C-ABDC-2BBD8059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13" y="1090477"/>
            <a:ext cx="5421037" cy="26528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2C1AE1F-5C5F-4030-A46D-2EB61D73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3267055"/>
            <a:ext cx="657317" cy="28579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BFDCEFD-2258-4645-9ABD-5221ED0A6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43" y="1185245"/>
            <a:ext cx="533474" cy="161948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AB43C61-01E9-4C28-994D-4017D2867AB4}"/>
              </a:ext>
            </a:extLst>
          </p:cNvPr>
          <p:cNvSpPr/>
          <p:nvPr/>
        </p:nvSpPr>
        <p:spPr>
          <a:xfrm rot="3482156">
            <a:off x="7282780" y="1287541"/>
            <a:ext cx="257175" cy="126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4E5E861-18C9-4113-B406-99A577C79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811" y="1239309"/>
            <a:ext cx="905001" cy="200053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555FBF6-44B5-4C37-BC4F-DBE8B48EB20B}"/>
              </a:ext>
            </a:extLst>
          </p:cNvPr>
          <p:cNvSpPr/>
          <p:nvPr/>
        </p:nvSpPr>
        <p:spPr>
          <a:xfrm rot="3590061">
            <a:off x="8421789" y="1709287"/>
            <a:ext cx="243217" cy="13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C57DEE4-AFB0-4D98-BF2C-388A84900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682" y="1632562"/>
            <a:ext cx="657317" cy="28579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EEF09ED-7803-4806-A101-C6DCC4881F07}"/>
              </a:ext>
            </a:extLst>
          </p:cNvPr>
          <p:cNvSpPr/>
          <p:nvPr/>
        </p:nvSpPr>
        <p:spPr>
          <a:xfrm>
            <a:off x="9273999" y="1702775"/>
            <a:ext cx="155751" cy="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6358CC0-A2F7-40F6-960E-05C14D2BF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5396" y="3388515"/>
            <a:ext cx="743054" cy="1810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BB22B3-EFC3-415F-A517-854A6127874F}"/>
              </a:ext>
            </a:extLst>
          </p:cNvPr>
          <p:cNvSpPr/>
          <p:nvPr/>
        </p:nvSpPr>
        <p:spPr>
          <a:xfrm>
            <a:off x="10553700" y="2843213"/>
            <a:ext cx="969169" cy="192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B42E060-D2D9-49B8-B455-2E8BF1EC9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1236" y="2843213"/>
            <a:ext cx="552527" cy="133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623007" y="2426426"/>
            <a:ext cx="5192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Важно отметить, что BOLD фМРТ не измеряет активность нейронов напрямую. Скорее измеряет метаболические потребности (потребление кислорода) активных нейронов.</a:t>
            </a:r>
          </a:p>
          <a:p>
            <a:endParaRPr lang="ru-RU" dirty="0"/>
          </a:p>
          <a:p>
            <a:r>
              <a:rPr lang="ru-RU" dirty="0"/>
              <a:t>• Функция гемодинамического ответа (HRF) представляет изменения в сигнале фМРТ, вызванные нервной активностью.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3072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202F5-555E-4AAA-A2FF-AC390CC0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867" y="2348228"/>
            <a:ext cx="3562725" cy="27857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394183" y="1567686"/>
            <a:ext cx="519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Пресинаптический потенциал действия вызывает высвобождение глутамата.</a:t>
            </a:r>
          </a:p>
          <a:p>
            <a:endParaRPr lang="ru-RU" dirty="0"/>
          </a:p>
          <a:p>
            <a:r>
              <a:rPr lang="ru-RU" dirty="0"/>
              <a:t>• Открытые постсинаптические ионные каналы</a:t>
            </a:r>
          </a:p>
          <a:p>
            <a:endParaRPr lang="ru-RU" dirty="0"/>
          </a:p>
          <a:p>
            <a:r>
              <a:rPr lang="ru-RU" dirty="0"/>
              <a:t>• Повторное поглощение глутамата </a:t>
            </a:r>
            <a:r>
              <a:rPr lang="ru-RU" dirty="0" err="1"/>
              <a:t>астроцитами</a:t>
            </a:r>
            <a:r>
              <a:rPr lang="ru-RU" dirty="0"/>
              <a:t> запускает метаболизм глюкозы.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dirty="0" err="1"/>
              <a:t>Астроциты</a:t>
            </a:r>
            <a:r>
              <a:rPr lang="ru-RU" dirty="0"/>
              <a:t> откачивают ионы из клетки, чтобы восстановить ионные градиенты.</a:t>
            </a:r>
          </a:p>
          <a:p>
            <a:endParaRPr lang="ru-RU" dirty="0"/>
          </a:p>
          <a:p>
            <a:r>
              <a:rPr lang="ru-RU" dirty="0"/>
              <a:t>• В процессе используются глюкоза и кислород.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266307-66FB-40DE-ADD7-9CC01A31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596" y="1567686"/>
            <a:ext cx="1181265" cy="7240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C196AE-8BA5-4B97-8BD8-9852AEAC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166" y="5290314"/>
            <a:ext cx="3229426" cy="552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E8B04C-DADA-4440-AE4C-2376412D88D7}"/>
              </a:ext>
            </a:extLst>
          </p:cNvPr>
          <p:cNvSpPr txBox="1"/>
          <p:nvPr/>
        </p:nvSpPr>
        <p:spPr>
          <a:xfrm>
            <a:off x="10016455" y="1650780"/>
            <a:ext cx="118126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Миелин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3D1AFE-8A67-4AED-BEC0-162DAB90D7C2}"/>
              </a:ext>
            </a:extLst>
          </p:cNvPr>
          <p:cNvSpPr txBox="1"/>
          <p:nvPr/>
        </p:nvSpPr>
        <p:spPr>
          <a:xfrm>
            <a:off x="10683017" y="5090259"/>
            <a:ext cx="1280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Постсинаптический ток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B71885-29A1-4530-815A-5EC8203E2CA3}"/>
              </a:ext>
            </a:extLst>
          </p:cNvPr>
          <p:cNvSpPr/>
          <p:nvPr/>
        </p:nvSpPr>
        <p:spPr>
          <a:xfrm>
            <a:off x="10906125" y="5514975"/>
            <a:ext cx="727075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1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479610" y="1674674"/>
            <a:ext cx="5192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Первоначально считалось, что сигнал BOLD</a:t>
            </a:r>
          </a:p>
          <a:p>
            <a:r>
              <a:rPr lang="ru-RU" dirty="0"/>
              <a:t>коррелирует с потенциалами действия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D1A0AB-C776-48CE-AD03-55F74800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00" y="880844"/>
            <a:ext cx="5191850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52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497</Words>
  <Application>Microsoft Office PowerPoint</Application>
  <PresentationFormat>Широкоэкранный</PresentationFormat>
  <Paragraphs>101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Helvetica-Light</vt:lpstr>
      <vt:lpstr>Тема Office</vt:lpstr>
      <vt:lpstr>Фундаментальная нейронаука для нейровизуализации</vt:lpstr>
      <vt:lpstr>МРТ Сигнал</vt:lpstr>
      <vt:lpstr>BOLD МРТ Сигнал</vt:lpstr>
      <vt:lpstr>BOLD МРТ Сигнал</vt:lpstr>
      <vt:lpstr>BOLD МРТ Сигнал</vt:lpstr>
      <vt:lpstr>BOLD МРТ Сигнал</vt:lpstr>
      <vt:lpstr>BOLD МРТ Сигнал</vt:lpstr>
      <vt:lpstr>Основа сигнала фМРТ</vt:lpstr>
      <vt:lpstr>Основа сигнала фМРТ</vt:lpstr>
      <vt:lpstr>Основа сигнала фМРТ</vt:lpstr>
      <vt:lpstr>Основа сигнала фМРТ</vt:lpstr>
      <vt:lpstr>Основа сигнала фМРТ</vt:lpstr>
      <vt:lpstr>Основа сигнала фМРТ</vt:lpstr>
      <vt:lpstr>Основа сигнала фМРТ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220</cp:revision>
  <dcterms:created xsi:type="dcterms:W3CDTF">2021-08-12T17:32:45Z</dcterms:created>
  <dcterms:modified xsi:type="dcterms:W3CDTF">2021-08-15T12:44:57Z</dcterms:modified>
</cp:coreProperties>
</file>