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517793" y="2363000"/>
            <a:ext cx="4892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N-ацетиласпартат (NAA):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Самый высокий пик в нормальном мозге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Маркер нейрональной и аксональной жизнеспособности и плотности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Пониженная концентрация связана с заболеванием белого вещества, злокачественными новообразованиями.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4331368" y="1058779"/>
            <a:ext cx="29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метаболиты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0F7DD-9D62-401A-A37D-2BB1FC6C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7969"/>
            <a:ext cx="567769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1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517793" y="2363000"/>
            <a:ext cx="4892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Креатин (Cr):</a:t>
            </a:r>
            <a:endParaRPr lang="en-US" sz="1800" b="0" i="0" u="none" strike="noStrike" baseline="0" dirty="0">
              <a:latin typeface="Helvetica-Light"/>
            </a:endParaRP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Представляет собой молекулы, содержащие креатин и фосфокреатин.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Маркер энергетических систем и внутриклеточного метаболизма.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Пониженный сигнал Cr наблюдается при опухолях головного мозга.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4331368" y="1058779"/>
            <a:ext cx="29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метаболиты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0F7DD-9D62-401A-A37D-2BB1FC6C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7969"/>
            <a:ext cx="567769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517793" y="2363000"/>
            <a:ext cx="4892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 err="1">
                <a:latin typeface="Helvetica-Light"/>
              </a:rPr>
              <a:t>Лактат</a:t>
            </a:r>
            <a:r>
              <a:rPr lang="ru-RU" sz="1800" b="0" i="0" u="none" strike="noStrike" baseline="0" dirty="0">
                <a:latin typeface="Helvetica-Light"/>
              </a:rPr>
              <a:t> (</a:t>
            </a:r>
            <a:r>
              <a:rPr lang="ru-RU" sz="1800" b="0" i="0" u="none" strike="noStrike" baseline="0" dirty="0" err="1">
                <a:latin typeface="Helvetica-Light"/>
              </a:rPr>
              <a:t>Lac</a:t>
            </a:r>
            <a:r>
              <a:rPr lang="ru-RU" sz="1800" b="0" i="0" u="none" strike="noStrike" baseline="0" dirty="0">
                <a:latin typeface="Helvetica-Light"/>
              </a:rPr>
              <a:t>):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Низкий пик в нормальном мозге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Маркер анаэробного метаболизма, такого как церебральная гипоксия, ишемия, судороги, нарушения обмена веществ.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Возникает при кистах, гидроцефалии нормального давления и некоторых опухолях.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4331368" y="1058779"/>
            <a:ext cx="29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метаболиты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0F7DD-9D62-401A-A37D-2BB1FC6C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7969"/>
            <a:ext cx="567769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517793" y="2363000"/>
            <a:ext cx="4892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Липиды (</a:t>
            </a:r>
            <a:r>
              <a:rPr lang="en-US" sz="1800" b="0" i="0" u="none" strike="noStrike" baseline="0" dirty="0">
                <a:latin typeface="Helvetica-Light"/>
              </a:rPr>
              <a:t>Lip</a:t>
            </a:r>
            <a:r>
              <a:rPr lang="ru-RU" sz="1800" b="0" i="0" u="none" strike="noStrike" baseline="0" dirty="0">
                <a:latin typeface="Helvetica-Light"/>
              </a:rPr>
              <a:t>):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Сложнее обнаружить. Обычно две вершины </a:t>
            </a:r>
            <a:r>
              <a:rPr lang="en-US" sz="1800" b="0" i="0" u="none" strike="noStrike" baseline="0" dirty="0">
                <a:latin typeface="Helvetica-Light"/>
              </a:rPr>
              <a:t>Lip</a:t>
            </a:r>
            <a:endParaRPr lang="ru-RU" sz="1800" b="0" i="0" u="none" strike="noStrike" baseline="0" dirty="0">
              <a:latin typeface="Helvetica-Light"/>
            </a:endParaRP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Маркер разрушения или некроза клеточной мембраны, как при метастазах или злокачественных опухолях.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4331368" y="1058779"/>
            <a:ext cx="29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Общие метаболиты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DCB07D-1A19-4876-AEEB-4F9A4EB1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39" y="1808288"/>
            <a:ext cx="503942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96252" y="1058779"/>
            <a:ext cx="120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Спектроскопия, клинически используемая при опухолях головного мозга и нарушениях обмена веществ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E7FBAB-0259-4C7A-8773-B1773C5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43" y="1506430"/>
            <a:ext cx="6380513" cy="52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6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96252" y="1058779"/>
            <a:ext cx="120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Спектроскопия, используемая в исследованиях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992FA4-BE1F-4DDD-B616-92408885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" y="1428111"/>
            <a:ext cx="4563112" cy="41534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A7779D-171D-4DA8-852C-A3C117A4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46" y="1700688"/>
            <a:ext cx="7107071" cy="3608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E7BF-1F3D-4593-8F02-8BA1B3E97083}"/>
              </a:ext>
            </a:extLst>
          </p:cNvPr>
          <p:cNvSpPr txBox="1"/>
          <p:nvPr/>
        </p:nvSpPr>
        <p:spPr>
          <a:xfrm>
            <a:off x="182880" y="5581591"/>
            <a:ext cx="653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Исследование методом протонной магнитно-резонансной спектроскопии подтверждает дисфункцию мозжечка при доброкачественной семейной миоклонической эпилепсии у взрослых.</a:t>
            </a:r>
          </a:p>
        </p:txBody>
      </p:sp>
    </p:spTree>
    <p:extLst>
      <p:ext uri="{BB962C8B-B14F-4D97-AF65-F5344CB8AC3E}">
        <p14:creationId xmlns:p14="http://schemas.microsoft.com/office/powerpoint/2010/main" val="413971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EB90-41F4-418A-9FD5-11DE1A852FD7}"/>
              </a:ext>
            </a:extLst>
          </p:cNvPr>
          <p:cNvSpPr txBox="1"/>
          <p:nvPr/>
        </p:nvSpPr>
        <p:spPr>
          <a:xfrm>
            <a:off x="96252" y="1058779"/>
            <a:ext cx="120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Спектроскопия, используемая в исследованиях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0E7BF-1F3D-4593-8F02-8BA1B3E97083}"/>
              </a:ext>
            </a:extLst>
          </p:cNvPr>
          <p:cNvSpPr txBox="1"/>
          <p:nvPr/>
        </p:nvSpPr>
        <p:spPr>
          <a:xfrm>
            <a:off x="548640" y="2819141"/>
            <a:ext cx="4340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Сравнение пациентов и контрольных групп.</a:t>
            </a:r>
          </a:p>
          <a:p>
            <a:endParaRPr lang="en-US" dirty="0"/>
          </a:p>
          <a:p>
            <a:r>
              <a:rPr lang="ru-RU" dirty="0"/>
              <a:t>• Корреляция со структурным объемом или ростом опухоли.</a:t>
            </a:r>
          </a:p>
          <a:p>
            <a:endParaRPr lang="en-US" dirty="0"/>
          </a:p>
          <a:p>
            <a:r>
              <a:rPr lang="ru-RU" dirty="0"/>
              <a:t>• Корреляция с целостностью белого вещества</a:t>
            </a:r>
          </a:p>
          <a:p>
            <a:endParaRPr lang="en-US" dirty="0"/>
          </a:p>
          <a:p>
            <a:r>
              <a:rPr lang="ru-RU" dirty="0"/>
              <a:t>• Связь с функциональным состоянием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2B7753-A99B-40AC-9151-D9B724B5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94" y="1812602"/>
            <a:ext cx="6535554" cy="49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40564" y="1271785"/>
            <a:ext cx="53104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• Прецессия или вращения имеют низкоэнергетические параллельные или высокоэнергетические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антипараллельное состояние.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Для перехода к спину из состояния с низкой энергией в состояние с высокой энергией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необходима электромагнитная энергия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Необходимая частота известна как частота Лармора: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AC8BB-9933-43AF-979A-AC4E3D41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97" y="771068"/>
            <a:ext cx="6798644" cy="5895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635D0-17E4-4289-B823-74FD935F79DF}"/>
              </a:ext>
            </a:extLst>
          </p:cNvPr>
          <p:cNvSpPr txBox="1"/>
          <p:nvPr/>
        </p:nvSpPr>
        <p:spPr>
          <a:xfrm>
            <a:off x="10583781" y="3580109"/>
            <a:ext cx="975360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BFBFB"/>
                </a:solidFill>
              </a:rPr>
              <a:t>Прецессия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6C505-7D2D-4CED-99A1-91491D07B1AB}"/>
              </a:ext>
            </a:extLst>
          </p:cNvPr>
          <p:cNvSpPr txBox="1"/>
          <p:nvPr/>
        </p:nvSpPr>
        <p:spPr>
          <a:xfrm>
            <a:off x="4785794" y="5742820"/>
            <a:ext cx="153041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</a:t>
            </a:r>
            <a:r>
              <a:rPr lang="ru-RU" b="0" i="0" u="none" strike="noStrike" baseline="0" dirty="0"/>
              <a:t>астота Лармора, МГц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7C1D-A1A1-4212-9B5F-E04A7F6358C5}"/>
              </a:ext>
            </a:extLst>
          </p:cNvPr>
          <p:cNvSpPr txBox="1"/>
          <p:nvPr/>
        </p:nvSpPr>
        <p:spPr>
          <a:xfrm>
            <a:off x="6096000" y="5765904"/>
            <a:ext cx="16306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</a:rPr>
              <a:t>Гиромагнитное отношение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C8DF6-FC0E-49BC-999C-FAFF8EDEDAF8}"/>
              </a:ext>
            </a:extLst>
          </p:cNvPr>
          <p:cNvSpPr txBox="1"/>
          <p:nvPr/>
        </p:nvSpPr>
        <p:spPr>
          <a:xfrm>
            <a:off x="7743156" y="5765904"/>
            <a:ext cx="16306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Сила магнитного поля</a:t>
            </a:r>
            <a:endParaRPr lang="ru-RU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A777CB-08B1-48C5-BC71-69A9468C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90" y="3942943"/>
            <a:ext cx="251495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99287" y="1833847"/>
            <a:ext cx="5310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Химический сдвиг: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Изменение резонансной частоты в результате небольшого изменения местного магнитного поля.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Величина разности резонансных частот дает информацию о молекулярной группе, в которую входит ядро.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Визуализация с помощью магнитно-резонансной спектроскопии направлена на количественное определение местного присутствия определенных химических соединений.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E92A3B-BCD2-489F-99FA-2CE78B31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847" y="1742839"/>
            <a:ext cx="5096586" cy="33723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E9C360-C432-4EE8-86AA-9AA09BD3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87" y="5510685"/>
            <a:ext cx="270547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99287" y="1833847"/>
            <a:ext cx="531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Химический сдвиг, выраженный в частях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на миллион (</a:t>
            </a:r>
            <a:r>
              <a:rPr lang="en-US" sz="1800" b="0" i="0" u="none" strike="noStrike" baseline="0" dirty="0">
                <a:latin typeface="Helvetica-Light"/>
              </a:rPr>
              <a:t>ppm</a:t>
            </a:r>
            <a:r>
              <a:rPr lang="ru-RU" sz="1800" b="0" i="0" u="none" strike="noStrike" baseline="0" dirty="0">
                <a:latin typeface="Helvetica-Light"/>
              </a:rPr>
              <a:t>):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E9C360-C432-4EE8-86AA-9AA09BD3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627" y="1457557"/>
            <a:ext cx="2705478" cy="75258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689B3F-DD8F-4CAE-AC00-61777ECAD6A2}"/>
              </a:ext>
            </a:extLst>
          </p:cNvPr>
          <p:cNvCxnSpPr/>
          <p:nvPr/>
        </p:nvCxnSpPr>
        <p:spPr>
          <a:xfrm>
            <a:off x="5609725" y="4697835"/>
            <a:ext cx="491845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7DEE23-45CE-4A4D-812F-815D7B6C0B09}"/>
              </a:ext>
            </a:extLst>
          </p:cNvPr>
          <p:cNvSpPr txBox="1"/>
          <p:nvPr/>
        </p:nvSpPr>
        <p:spPr>
          <a:xfrm>
            <a:off x="2589197" y="4513169"/>
            <a:ext cx="29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-Light"/>
              </a:rPr>
              <a:t>Химический сдвиг</a:t>
            </a:r>
            <a:r>
              <a:rPr lang="en-US" sz="1800" b="0" i="0" u="none" strike="noStrike" baseline="0" dirty="0">
                <a:latin typeface="Helvetica-Light"/>
              </a:rPr>
              <a:t> (ppm) =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FB96A-D237-4F76-983A-D824CB8D6B65}"/>
              </a:ext>
            </a:extLst>
          </p:cNvPr>
          <p:cNvSpPr txBox="1"/>
          <p:nvPr/>
        </p:nvSpPr>
        <p:spPr>
          <a:xfrm>
            <a:off x="5609725" y="4236902"/>
            <a:ext cx="49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Изменение резонансной частоты в Гц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0FA96-4132-472A-A537-062596A03CBD}"/>
              </a:ext>
            </a:extLst>
          </p:cNvPr>
          <p:cNvSpPr txBox="1"/>
          <p:nvPr/>
        </p:nvSpPr>
        <p:spPr>
          <a:xfrm>
            <a:off x="5609725" y="4796945"/>
            <a:ext cx="4918458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Частота спектрометра в МГц</a:t>
            </a:r>
          </a:p>
        </p:txBody>
      </p:sp>
    </p:spTree>
    <p:extLst>
      <p:ext uri="{BB962C8B-B14F-4D97-AF65-F5344CB8AC3E}">
        <p14:creationId xmlns:p14="http://schemas.microsoft.com/office/powerpoint/2010/main" val="189447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4DD07-BD76-4B09-8D99-53F5DB8CFB03}"/>
              </a:ext>
            </a:extLst>
          </p:cNvPr>
          <p:cNvSpPr txBox="1"/>
          <p:nvPr/>
        </p:nvSpPr>
        <p:spPr>
          <a:xfrm>
            <a:off x="3850105" y="1135781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химического сдвига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6063A1-4665-4663-96C5-89138592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1" y="1543035"/>
            <a:ext cx="12192000" cy="4510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18768E-E2F2-4810-B742-16CB1E84B1A3}"/>
              </a:ext>
            </a:extLst>
          </p:cNvPr>
          <p:cNvSpPr txBox="1"/>
          <p:nvPr/>
        </p:nvSpPr>
        <p:spPr>
          <a:xfrm rot="16200000">
            <a:off x="6314172" y="3511433"/>
            <a:ext cx="1366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Амплитуда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41573-9AD5-4A74-B456-0A486B3FF9AB}"/>
              </a:ext>
            </a:extLst>
          </p:cNvPr>
          <p:cNvSpPr txBox="1"/>
          <p:nvPr/>
        </p:nvSpPr>
        <p:spPr>
          <a:xfrm>
            <a:off x="8606222" y="5563402"/>
            <a:ext cx="202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Частота (</a:t>
            </a:r>
            <a:r>
              <a:rPr lang="en-US" dirty="0"/>
              <a:t>ppm</a:t>
            </a:r>
            <a:r>
              <a:rPr lang="ru-RU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5F379-55B2-42A2-B9CB-78BFA11859CF}"/>
              </a:ext>
            </a:extLst>
          </p:cNvPr>
          <p:cNvSpPr txBox="1"/>
          <p:nvPr/>
        </p:nvSpPr>
        <p:spPr>
          <a:xfrm>
            <a:off x="202131" y="6202702"/>
            <a:ext cx="1189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Величина разности резонансных частот дает информацию о молекулярной группе, в которую входит ядро.</a:t>
            </a:r>
          </a:p>
        </p:txBody>
      </p:sp>
    </p:spTree>
    <p:extLst>
      <p:ext uri="{BB962C8B-B14F-4D97-AF65-F5344CB8AC3E}">
        <p14:creationId xmlns:p14="http://schemas.microsoft.com/office/powerpoint/2010/main" val="3446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4DD07-BD76-4B09-8D99-53F5DB8CFB03}"/>
              </a:ext>
            </a:extLst>
          </p:cNvPr>
          <p:cNvSpPr txBox="1"/>
          <p:nvPr/>
        </p:nvSpPr>
        <p:spPr>
          <a:xfrm>
            <a:off x="3850105" y="1135781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химического сдвига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6063A1-4665-4663-96C5-89138592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1" y="1543035"/>
            <a:ext cx="12192000" cy="4510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18768E-E2F2-4810-B742-16CB1E84B1A3}"/>
              </a:ext>
            </a:extLst>
          </p:cNvPr>
          <p:cNvSpPr txBox="1"/>
          <p:nvPr/>
        </p:nvSpPr>
        <p:spPr>
          <a:xfrm rot="16200000">
            <a:off x="6314172" y="3511433"/>
            <a:ext cx="1366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Амплитуда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41573-9AD5-4A74-B456-0A486B3FF9AB}"/>
              </a:ext>
            </a:extLst>
          </p:cNvPr>
          <p:cNvSpPr txBox="1"/>
          <p:nvPr/>
        </p:nvSpPr>
        <p:spPr>
          <a:xfrm>
            <a:off x="8606222" y="5563402"/>
            <a:ext cx="202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Частота (</a:t>
            </a:r>
            <a:r>
              <a:rPr lang="en-US" dirty="0"/>
              <a:t>ppm</a:t>
            </a:r>
            <a:r>
              <a:rPr lang="ru-RU" dirty="0"/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0E37621-5CC9-4674-8B0A-D1734FA35652}"/>
              </a:ext>
            </a:extLst>
          </p:cNvPr>
          <p:cNvCxnSpPr>
            <a:cxnSpLocks/>
          </p:cNvCxnSpPr>
          <p:nvPr/>
        </p:nvCxnSpPr>
        <p:spPr>
          <a:xfrm>
            <a:off x="4455930" y="6408877"/>
            <a:ext cx="530408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11EC4C-9E0E-41BA-926E-E89AE4553F96}"/>
              </a:ext>
            </a:extLst>
          </p:cNvPr>
          <p:cNvSpPr txBox="1"/>
          <p:nvPr/>
        </p:nvSpPr>
        <p:spPr>
          <a:xfrm>
            <a:off x="1260911" y="6224211"/>
            <a:ext cx="29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-Light"/>
              </a:rPr>
              <a:t>Химический сдвиг</a:t>
            </a:r>
            <a:r>
              <a:rPr lang="en-US" sz="1800" b="0" i="0" u="none" strike="noStrike" baseline="0" dirty="0">
                <a:latin typeface="Helvetica-Light"/>
              </a:rPr>
              <a:t> (ppm) =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21CD8-0AF2-4716-9EC0-2577A1021F89}"/>
              </a:ext>
            </a:extLst>
          </p:cNvPr>
          <p:cNvSpPr txBox="1"/>
          <p:nvPr/>
        </p:nvSpPr>
        <p:spPr>
          <a:xfrm>
            <a:off x="4353671" y="5943309"/>
            <a:ext cx="55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Частота в образце - Частота в </a:t>
            </a:r>
            <a:r>
              <a:rPr lang="ru-RU" dirty="0" err="1"/>
              <a:t>тетраметилсилане</a:t>
            </a:r>
            <a:r>
              <a:rPr lang="ru-RU" dirty="0"/>
              <a:t> (ТМС)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D58B8-2CB5-4B79-942B-48977F7B0479}"/>
              </a:ext>
            </a:extLst>
          </p:cNvPr>
          <p:cNvSpPr txBox="1"/>
          <p:nvPr/>
        </p:nvSpPr>
        <p:spPr>
          <a:xfrm>
            <a:off x="4657492" y="6466211"/>
            <a:ext cx="4918458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Частота спектрометра в МГц</a:t>
            </a:r>
          </a:p>
        </p:txBody>
      </p:sp>
    </p:spTree>
    <p:extLst>
      <p:ext uri="{BB962C8B-B14F-4D97-AF65-F5344CB8AC3E}">
        <p14:creationId xmlns:p14="http://schemas.microsoft.com/office/powerpoint/2010/main" val="370788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4DD07-BD76-4B09-8D99-53F5DB8CFB03}"/>
              </a:ext>
            </a:extLst>
          </p:cNvPr>
          <p:cNvSpPr txBox="1"/>
          <p:nvPr/>
        </p:nvSpPr>
        <p:spPr>
          <a:xfrm>
            <a:off x="3850105" y="1135781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химического сдвига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6063A1-4665-4663-96C5-89138592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1" y="1543035"/>
            <a:ext cx="12192000" cy="4510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18768E-E2F2-4810-B742-16CB1E84B1A3}"/>
              </a:ext>
            </a:extLst>
          </p:cNvPr>
          <p:cNvSpPr txBox="1"/>
          <p:nvPr/>
        </p:nvSpPr>
        <p:spPr>
          <a:xfrm rot="16200000">
            <a:off x="6314172" y="3511433"/>
            <a:ext cx="1366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Амплитуда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41573-9AD5-4A74-B456-0A486B3FF9AB}"/>
              </a:ext>
            </a:extLst>
          </p:cNvPr>
          <p:cNvSpPr txBox="1"/>
          <p:nvPr/>
        </p:nvSpPr>
        <p:spPr>
          <a:xfrm>
            <a:off x="8606222" y="5563402"/>
            <a:ext cx="202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Частота (</a:t>
            </a:r>
            <a:r>
              <a:rPr lang="en-US" dirty="0"/>
              <a:t>ppm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47998-DAC0-4E01-B201-674A82750832}"/>
              </a:ext>
            </a:extLst>
          </p:cNvPr>
          <p:cNvSpPr txBox="1"/>
          <p:nvPr/>
        </p:nvSpPr>
        <p:spPr>
          <a:xfrm>
            <a:off x="202131" y="6053628"/>
            <a:ext cx="11895588" cy="66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2B5AC-50B8-4CA3-951D-AFFAB7BB3CCF}"/>
              </a:ext>
            </a:extLst>
          </p:cNvPr>
          <p:cNvSpPr txBox="1"/>
          <p:nvPr/>
        </p:nvSpPr>
        <p:spPr>
          <a:xfrm>
            <a:off x="202131" y="6053628"/>
            <a:ext cx="1178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Спектры могут быть получены от разных ядер. Протоны (H</a:t>
            </a:r>
            <a:r>
              <a:rPr lang="en-US" baseline="30000" dirty="0"/>
              <a:t>1</a:t>
            </a:r>
            <a:r>
              <a:rPr lang="en-US" baseline="-25000" dirty="0"/>
              <a:t>1</a:t>
            </a:r>
            <a:r>
              <a:rPr lang="ru-RU" dirty="0"/>
              <a:t>) используются чаще всего из-за высокой чувствительности и большого количества</a:t>
            </a:r>
          </a:p>
        </p:txBody>
      </p:sp>
    </p:spTree>
    <p:extLst>
      <p:ext uri="{BB962C8B-B14F-4D97-AF65-F5344CB8AC3E}">
        <p14:creationId xmlns:p14="http://schemas.microsoft.com/office/powerpoint/2010/main" val="13447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4DD07-BD76-4B09-8D99-53F5DB8CFB03}"/>
              </a:ext>
            </a:extLst>
          </p:cNvPr>
          <p:cNvSpPr txBox="1"/>
          <p:nvPr/>
        </p:nvSpPr>
        <p:spPr>
          <a:xfrm>
            <a:off x="3918293" y="992659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Подавление 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47998-DAC0-4E01-B201-674A82750832}"/>
              </a:ext>
            </a:extLst>
          </p:cNvPr>
          <p:cNvSpPr txBox="1"/>
          <p:nvPr/>
        </p:nvSpPr>
        <p:spPr>
          <a:xfrm>
            <a:off x="202131" y="6053628"/>
            <a:ext cx="11895588" cy="66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A07076-AAFC-4FD3-9305-4B612151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75" y="1764008"/>
            <a:ext cx="8735644" cy="4620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94281" y="1811985"/>
            <a:ext cx="3159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Интересующие молекулы имеют низкую концентрацию в мозгу.</a:t>
            </a:r>
          </a:p>
          <a:p>
            <a:r>
              <a:rPr lang="ru-RU" dirty="0"/>
              <a:t>• Воды много, поэтому сигнал о воде намного сильнее, чем у других материалов.</a:t>
            </a:r>
          </a:p>
          <a:p>
            <a:r>
              <a:rPr lang="ru-RU" dirty="0"/>
              <a:t>• Сигнал о воде должен быть подавлен.</a:t>
            </a:r>
          </a:p>
          <a:p>
            <a:r>
              <a:rPr lang="ru-RU" dirty="0"/>
              <a:t>• Подавление избирательного химического сдвига (</a:t>
            </a:r>
            <a:r>
              <a:rPr lang="en-US" dirty="0"/>
              <a:t>CHESS  - Chemical Shift Selective </a:t>
            </a:r>
            <a:r>
              <a:rPr lang="ru-RU" dirty="0"/>
              <a:t>) предварительно насыщает сигнал водой с использованием определенной частоты импульсов</a:t>
            </a:r>
          </a:p>
        </p:txBody>
      </p:sp>
    </p:spTree>
    <p:extLst>
      <p:ext uri="{BB962C8B-B14F-4D97-AF65-F5344CB8AC3E}">
        <p14:creationId xmlns:p14="http://schemas.microsoft.com/office/powerpoint/2010/main" val="395172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10737720" cy="616387"/>
          </a:xfrm>
        </p:spPr>
        <p:txBody>
          <a:bodyPr/>
          <a:lstStyle/>
          <a:p>
            <a:pPr algn="ctr"/>
            <a:r>
              <a:rPr lang="ru-RU" dirty="0"/>
              <a:t>Диффузионная тензорная визуализация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078F2-3D33-4193-8BB3-A0E61C1E87DE}"/>
              </a:ext>
            </a:extLst>
          </p:cNvPr>
          <p:cNvSpPr txBox="1"/>
          <p:nvPr/>
        </p:nvSpPr>
        <p:spPr>
          <a:xfrm>
            <a:off x="94281" y="1515977"/>
            <a:ext cx="48920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• Spectra обеспечивает обнаружение метаболитов мозга.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Площадь под кривой показывает концентрацию метаболитов в головном мозге.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Определенные последовательности более чувствительны к определенным метаболитам.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Чем выше напряженность поля, тем лучше обнаруживается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Изменения метаболитов часто предшествуют структурным изменениям мозга.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051AB3-675F-4B56-8FAB-85030206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09" y="1515977"/>
            <a:ext cx="687801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35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558</Words>
  <Application>Microsoft Office PowerPoint</Application>
  <PresentationFormat>Широкоэкранный</PresentationFormat>
  <Paragraphs>109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Helvetica-Light</vt:lpstr>
      <vt:lpstr>Тема Office</vt:lpstr>
      <vt:lpstr>Фундаментальная нейронаука для нейровизуализации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  <vt:lpstr>Диффузионная тензорная визуализация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338</cp:revision>
  <dcterms:created xsi:type="dcterms:W3CDTF">2021-08-12T17:32:45Z</dcterms:created>
  <dcterms:modified xsi:type="dcterms:W3CDTF">2021-08-16T07:13:54Z</dcterms:modified>
</cp:coreProperties>
</file>