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Juhnowski" initials="IJ" lastIdx="1" clrIdx="0">
    <p:extLst>
      <p:ext uri="{19B8F6BF-5375-455C-9EA6-DF929625EA0E}">
        <p15:presenceInfo xmlns:p15="http://schemas.microsoft.com/office/powerpoint/2012/main" userId="2e7744f5109afb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7EB1"/>
    <a:srgbClr val="DB3F02"/>
    <a:srgbClr val="EEB40F"/>
    <a:srgbClr val="5336AE"/>
    <a:srgbClr val="F4CC5C"/>
    <a:srgbClr val="FCE3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877FD-C3FF-42CB-8C8F-CDB8DA55B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374E42-B38B-4700-9C65-89105D608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F7E59-9B27-44E1-AFED-4EC547D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C1CA6-E023-4388-8F1A-752258D7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84982-730D-46AC-B707-E0976343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448F9-A683-485E-9541-A2E4EE06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BCD233-2AC2-490D-A87A-580DC07C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48F7A-B408-4A50-BBED-815AA422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1A8004-4290-49E5-9F95-40CF4031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D3ACB-4E6F-44DA-AC53-5E8AEDF6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435611-3E89-4EBA-91E0-BB711070E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AF30A0-0988-4320-AC9F-1DB7A4E5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40654-1164-4C48-891D-D55263A0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A98CC-6909-49A4-9F5D-3E418732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29351F-0519-4414-A7A2-8C72F1DC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51E51-9062-4609-AB48-8AD0EC2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A0886-DAD5-4347-82BD-E4322115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B95D2B-FAC4-47FF-91E7-94333900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DA9A4-61A3-4C38-9234-BA3AD5F9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A2F9A-F5B4-4589-BE67-992C75D1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1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516D6-860F-4897-884A-DE97C732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0AE538-AC02-4517-947F-27E14B63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C34D7-7989-4BC5-88B5-4A57568E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DD3DE-7E98-4C06-9127-198426F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6319B-B1E1-4F9F-B72B-962B4D0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52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19A5-2DB2-4E69-A307-1F7E791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28BD1-B62C-4A19-AB77-7F503ED1E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2224A7-BE7D-4383-B567-3A0393F9E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1715E1-1EAD-45A1-9B47-8FA1CE6C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FF2D3E-58E6-436D-9A7E-299430C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2CFB2-4387-47C1-99B4-ACAFE47A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B943F-3C28-4AA3-8249-F1E2D535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9100F-F59B-463C-B78A-CC4A23BD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F5A860-C883-482E-94DC-9F01A9A2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8D1025-3314-441F-B49D-C5ACFEE4E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061D0B-573F-49A6-AA27-4ADA681F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44BF97-7A5E-4558-8F3E-9C969280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585B5E-2BAC-4FA9-89CC-C5C5521B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22BCB2-0C55-4766-BB3D-63B4BB2A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C7F0-FE3D-4136-AA52-89E8272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86C67E-60A1-4B66-AFCE-115AE4D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49AA41-106B-4BF6-991B-ED551AD9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4380F-8BDD-4090-AB9B-E1F958F9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98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316007-5845-4427-8E19-1B240A50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3607BB-BF09-4E44-A008-E6C5F4A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41CDE3-CD6F-46E8-A170-0C5A5F7D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EB865-9EE8-444F-BE7A-F798A5F7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3A7AD-8FAD-4100-8ECA-C971EB04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D00377-E867-4CA5-A53D-125602AF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449526-2E9F-44DE-867C-675D1478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FC6D7E-CAE4-4CF1-AF12-6C749E71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4DE6F-C763-4456-9DF3-3EDC923C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47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7D18C-6C69-4EEE-A60C-D610EE34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8A0392-15EA-4008-9C78-0A979E3B7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8FD98-F7A4-4435-B18F-2C014934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0B64AE-0A8A-4AC9-94B7-C011CE69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2AD57A-DE89-4ACA-81D5-3A5F6F58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B50CE-0479-4CBE-B4DA-54B48F18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2AAA1-ADBD-49FB-AEA4-BBB9A524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A1BAC-8076-448D-ACE3-31FD3147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1D2512-0D78-4152-908A-CDC48F0A3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5110-85B8-4301-B13B-F280A06B402E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18B918-E196-4BB2-9D93-252E09A50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91CE9D-8EF5-4F49-A075-2C8CC7CE3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5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A7D15-D004-4E3C-8DE7-C047A3F60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Фундаментальная нейронаука для нейровизуализации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19690-63EF-46BD-84FE-3E2FC79F1717}"/>
              </a:ext>
            </a:extLst>
          </p:cNvPr>
          <p:cNvSpPr txBox="1"/>
          <p:nvPr/>
        </p:nvSpPr>
        <p:spPr>
          <a:xfrm>
            <a:off x="4317534" y="3867324"/>
            <a:ext cx="355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Терминология организации мозга</a:t>
            </a:r>
          </a:p>
        </p:txBody>
      </p:sp>
    </p:spTree>
    <p:extLst>
      <p:ext uri="{BB962C8B-B14F-4D97-AF65-F5344CB8AC3E}">
        <p14:creationId xmlns:p14="http://schemas.microsoft.com/office/powerpoint/2010/main" val="225102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Терминология организации мозга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A581C-ED18-41A2-B42D-EBC4575BD313}"/>
              </a:ext>
            </a:extLst>
          </p:cNvPr>
          <p:cNvSpPr txBox="1"/>
          <p:nvPr/>
        </p:nvSpPr>
        <p:spPr>
          <a:xfrm>
            <a:off x="634319" y="2495057"/>
            <a:ext cx="4659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Гиппокамп расположен ниже и латеральнее третьего желудочка.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884019-C68F-49BD-A0C3-04607703E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107" y="764002"/>
            <a:ext cx="5010849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05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Терминология организации мозга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A581C-ED18-41A2-B42D-EBC4575BD313}"/>
              </a:ext>
            </a:extLst>
          </p:cNvPr>
          <p:cNvSpPr txBox="1"/>
          <p:nvPr/>
        </p:nvSpPr>
        <p:spPr>
          <a:xfrm>
            <a:off x="701696" y="2119672"/>
            <a:ext cx="46595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Левый против правого - важная проблема в исследованиях МРТ: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Невозможно увидеть, какая сторона коронарного изображения здесь осталась.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То же изображение можно увидеть лицом к объекту или стоя позади него.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BA1647-C5F5-44A2-AC21-82359DC08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170" y="879307"/>
            <a:ext cx="5010849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7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Терминология организации мозга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A581C-ED18-41A2-B42D-EBC4575BD313}"/>
              </a:ext>
            </a:extLst>
          </p:cNvPr>
          <p:cNvSpPr txBox="1"/>
          <p:nvPr/>
        </p:nvSpPr>
        <p:spPr>
          <a:xfrm>
            <a:off x="701695" y="2119672"/>
            <a:ext cx="61514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Два соглашения для определения левого и правого: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Радиологическое соглашение показывает, что левая сторона пациента отображается на правой стороне изображения.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Согласно неврологическому соглашению, левая сторона пациента отображается на левой стороне изображения.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BA1647-C5F5-44A2-AC21-82359DC08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170" y="879307"/>
            <a:ext cx="5010849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43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Терминология организации мозга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A581C-ED18-41A2-B42D-EBC4575BD313}"/>
              </a:ext>
            </a:extLst>
          </p:cNvPr>
          <p:cNvSpPr txBox="1"/>
          <p:nvPr/>
        </p:nvSpPr>
        <p:spPr>
          <a:xfrm>
            <a:off x="838199" y="1157146"/>
            <a:ext cx="61514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В исследованиях используются оба соглашения, которые обычно определяются в программных пакетах, используемых для обработки данных МРТ.</a:t>
            </a:r>
          </a:p>
          <a:p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</a:endParaRPr>
          </a:p>
          <a:p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Необходимо соблюдать осторожность, чтобы последовательно применять эти предпочтения для точного отчета о результатах.</a:t>
            </a:r>
          </a:p>
          <a:p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</a:endParaRPr>
          </a:p>
          <a:p>
            <a:r>
              <a:rPr lang="ru-RU" altLang="ru-RU" sz="2400" dirty="0">
                <a:solidFill>
                  <a:srgbClr val="202124"/>
                </a:solidFill>
              </a:rPr>
              <a:t>Необходимо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убедиться, что во время сканирования используется фидуциарный маркер, чтобы обеспечить правильную левую и правую маркировку.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30F042-AC5E-47CD-AE48-522CDD282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239" y="1071120"/>
            <a:ext cx="3334215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06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Терминология организации мозга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A581C-ED18-41A2-B42D-EBC4575BD313}"/>
              </a:ext>
            </a:extLst>
          </p:cNvPr>
          <p:cNvSpPr txBox="1"/>
          <p:nvPr/>
        </p:nvSpPr>
        <p:spPr>
          <a:xfrm>
            <a:off x="548640" y="1157146"/>
            <a:ext cx="54131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Другие часто используемые термины :</a:t>
            </a:r>
          </a:p>
          <a:p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Proximal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/ Проксимальный (ближе к месту прикрепления)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Distal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/ Дистальный (дальнейшая точка прикрепления)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Ipsilateral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/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Ипсилатеральный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(на той же стороне мозга)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Contralateral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/ Контралатеральный (другая сторона мозга)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Oblique plane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/ Наклонная плоскость (угловая плоскость)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25DE5C-67B2-4182-8F51-4DA82040A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781" y="1111426"/>
            <a:ext cx="6230219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3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EBF126-0B65-4353-834B-EA861C8F8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813" y="388092"/>
            <a:ext cx="8533420" cy="407402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Терминология организации мозга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A581C-ED18-41A2-B42D-EBC4575BD313}"/>
              </a:ext>
            </a:extLst>
          </p:cNvPr>
          <p:cNvSpPr txBox="1"/>
          <p:nvPr/>
        </p:nvSpPr>
        <p:spPr>
          <a:xfrm>
            <a:off x="838199" y="4770305"/>
            <a:ext cx="107134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Для описания местоположения и физических взаимоположений в головном мозге используется стандартная номенклатура нервной системы позвоночных.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Эти термины обычно используются в МРТ-исследованиях для обозначения относительного расположения структур и результатов активации.</a:t>
            </a:r>
          </a:p>
        </p:txBody>
      </p:sp>
    </p:spTree>
    <p:extLst>
      <p:ext uri="{BB962C8B-B14F-4D97-AF65-F5344CB8AC3E}">
        <p14:creationId xmlns:p14="http://schemas.microsoft.com/office/powerpoint/2010/main" val="223255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Терминология организации мозга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A0DA91-2AD5-4911-8BBE-9E03F9071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560" y="872455"/>
            <a:ext cx="7773485" cy="57253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F0440A-1A5B-4763-8F7A-1CCB095D2C0A}"/>
              </a:ext>
            </a:extLst>
          </p:cNvPr>
          <p:cNvSpPr txBox="1"/>
          <p:nvPr/>
        </p:nvSpPr>
        <p:spPr>
          <a:xfrm>
            <a:off x="4070603" y="3155938"/>
            <a:ext cx="15100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Ростральный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6344D0-4B34-459E-8CB5-623574DF7786}"/>
              </a:ext>
            </a:extLst>
          </p:cNvPr>
          <p:cNvSpPr txBox="1"/>
          <p:nvPr/>
        </p:nvSpPr>
        <p:spPr>
          <a:xfrm>
            <a:off x="7774806" y="1205255"/>
            <a:ext cx="113818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/>
              <a:t>Спинной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C1FE5C-2B69-41F1-AC82-9432EDA36EE7}"/>
              </a:ext>
            </a:extLst>
          </p:cNvPr>
          <p:cNvSpPr txBox="1"/>
          <p:nvPr/>
        </p:nvSpPr>
        <p:spPr>
          <a:xfrm>
            <a:off x="10612655" y="3155938"/>
            <a:ext cx="125529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/>
              <a:t>Хвостовой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1A05E2-8CC9-437B-87E0-002B0B49FE0E}"/>
              </a:ext>
            </a:extLst>
          </p:cNvPr>
          <p:cNvSpPr txBox="1"/>
          <p:nvPr/>
        </p:nvSpPr>
        <p:spPr>
          <a:xfrm>
            <a:off x="7688179" y="5283413"/>
            <a:ext cx="113818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/>
              <a:t>Брюшной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A581C-ED18-41A2-B42D-EBC4575BD313}"/>
              </a:ext>
            </a:extLst>
          </p:cNvPr>
          <p:cNvSpPr txBox="1"/>
          <p:nvPr/>
        </p:nvSpPr>
        <p:spPr>
          <a:xfrm>
            <a:off x="153956" y="802312"/>
            <a:ext cx="48039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Основная ось тела -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рострально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-каудальная ось: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Рострум (клюв)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Хвост (хвост)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Вертикальная ось тела - это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дорсо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-вентральная ось: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Дорсум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(спина)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Вентрум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(живот)</a:t>
            </a:r>
          </a:p>
        </p:txBody>
      </p:sp>
    </p:spTree>
    <p:extLst>
      <p:ext uri="{BB962C8B-B14F-4D97-AF65-F5344CB8AC3E}">
        <p14:creationId xmlns:p14="http://schemas.microsoft.com/office/powerpoint/2010/main" val="293547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Терминология организации мозга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A581C-ED18-41A2-B42D-EBC4575BD313}"/>
              </a:ext>
            </a:extLst>
          </p:cNvPr>
          <p:cNvSpPr txBox="1"/>
          <p:nvPr/>
        </p:nvSpPr>
        <p:spPr>
          <a:xfrm>
            <a:off x="153956" y="802312"/>
            <a:ext cx="48039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Основная ось тела -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рострально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-каудальная ось: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Рострум (клюв)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Хвост (хвост)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Вертикальная ось тела - это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дорсо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-вентральная ось: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Дорсум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(спина)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Вентрум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(живот)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232934-2039-4BB9-980B-D2DE6B85A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577" y="1196758"/>
            <a:ext cx="6287377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5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Терминология организации мозга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A581C-ED18-41A2-B42D-EBC4575BD313}"/>
              </a:ext>
            </a:extLst>
          </p:cNvPr>
          <p:cNvSpPr txBox="1"/>
          <p:nvPr/>
        </p:nvSpPr>
        <p:spPr>
          <a:xfrm>
            <a:off x="153956" y="802312"/>
            <a:ext cx="48039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Основная ось тела -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рострально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-каудальная ось: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Рострум (клюв)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Хвост (хвост)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Вертикальная ось тела - это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дорсо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-вентральная ось: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Дорсум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(спина)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Вентрум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(живот)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E64F67-2FAB-4A1A-8BB9-38043CA62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387" y="1073410"/>
            <a:ext cx="4029637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2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Терминология организации мозга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247421-0C77-485C-BD7B-353FC7C1E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925" y="551570"/>
            <a:ext cx="7783011" cy="63064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9A581C-ED18-41A2-B42D-EBC4575BD313}"/>
              </a:ext>
            </a:extLst>
          </p:cNvPr>
          <p:cNvSpPr txBox="1"/>
          <p:nvPr/>
        </p:nvSpPr>
        <p:spPr>
          <a:xfrm>
            <a:off x="0" y="2438315"/>
            <a:ext cx="54328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Для людей используются термины: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Anterior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lang="ru-RU" altLang="ru-RU" sz="2400" dirty="0">
                <a:solidFill>
                  <a:srgbClr val="202124"/>
                </a:solidFill>
              </a:rPr>
              <a:t>/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Передний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Posterior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/ Задний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Superior / Верх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Inferior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/ Низ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Medial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/ Медиальный (к центру)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Lateral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/ Боковой (от центра)</a:t>
            </a:r>
          </a:p>
        </p:txBody>
      </p:sp>
    </p:spTree>
    <p:extLst>
      <p:ext uri="{BB962C8B-B14F-4D97-AF65-F5344CB8AC3E}">
        <p14:creationId xmlns:p14="http://schemas.microsoft.com/office/powerpoint/2010/main" val="304819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Терминология организации мозга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A581C-ED18-41A2-B42D-EBC4575BD313}"/>
              </a:ext>
            </a:extLst>
          </p:cNvPr>
          <p:cNvSpPr txBox="1"/>
          <p:nvPr/>
        </p:nvSpPr>
        <p:spPr>
          <a:xfrm>
            <a:off x="0" y="2438315"/>
            <a:ext cx="58617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Плоскости проекции: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Фронтальная плоскость (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Frontal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Поперечная плоскость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(Transverse)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Сагиттальная плоскость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(Sagittal)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C5FC88-3B20-4861-8BA3-52D184D11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358" y="696286"/>
            <a:ext cx="6392167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01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Терминология организации мозга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A581C-ED18-41A2-B42D-EBC4575BD313}"/>
              </a:ext>
            </a:extLst>
          </p:cNvPr>
          <p:cNvSpPr txBox="1"/>
          <p:nvPr/>
        </p:nvSpPr>
        <p:spPr>
          <a:xfrm>
            <a:off x="673770" y="5033026"/>
            <a:ext cx="117428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На изображениях МРТ человека плоскости ориентации обычно обозначаются: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Coronal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(Фронтальная плоскость)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ru-RU" sz="2400" dirty="0">
                <a:solidFill>
                  <a:srgbClr val="202124"/>
                </a:solidFill>
              </a:rPr>
              <a:t>Axial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(</a:t>
            </a:r>
            <a:r>
              <a:rPr lang="ru-RU" altLang="ru-RU" sz="2400" dirty="0">
                <a:solidFill>
                  <a:srgbClr val="202124"/>
                </a:solidFill>
              </a:rPr>
              <a:t>П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оперечная плоскость)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ru-RU" sz="2400" dirty="0">
                <a:solidFill>
                  <a:srgbClr val="202124"/>
                </a:solidFill>
              </a:rPr>
              <a:t>Sagittal 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Сагиттальная плоскость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BFE17A-D6A1-4020-83AC-5A1F5A552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682" y="925473"/>
            <a:ext cx="6798635" cy="387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3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Терминология организации мозга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A581C-ED18-41A2-B42D-EBC4575BD313}"/>
              </a:ext>
            </a:extLst>
          </p:cNvPr>
          <p:cNvSpPr txBox="1"/>
          <p:nvPr/>
        </p:nvSpPr>
        <p:spPr>
          <a:xfrm>
            <a:off x="634319" y="2495057"/>
            <a:ext cx="46595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На этом сагиттальном изображении показан мозжечок, расположенный сзади и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вентрально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от лобной коры.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7653F2-E3B7-4550-B648-4389BF26D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462" y="665886"/>
            <a:ext cx="5687219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980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466</Words>
  <Application>Microsoft Office PowerPoint</Application>
  <PresentationFormat>Широкоэкранный</PresentationFormat>
  <Paragraphs>74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Google Sans</vt:lpstr>
      <vt:lpstr>Тема Office</vt:lpstr>
      <vt:lpstr>Фундаментальная нейронаука для нейровизуализации</vt:lpstr>
      <vt:lpstr> Терминология организации мозга </vt:lpstr>
      <vt:lpstr> Терминология организации мозга </vt:lpstr>
      <vt:lpstr> Терминология организации мозга </vt:lpstr>
      <vt:lpstr> Терминология организации мозга </vt:lpstr>
      <vt:lpstr> Терминология организации мозга </vt:lpstr>
      <vt:lpstr> Терминология организации мозга </vt:lpstr>
      <vt:lpstr> Терминология организации мозга </vt:lpstr>
      <vt:lpstr> Терминология организации мозга </vt:lpstr>
      <vt:lpstr> Терминология организации мозга </vt:lpstr>
      <vt:lpstr> Терминология организации мозга </vt:lpstr>
      <vt:lpstr> Терминология организации мозга </vt:lpstr>
      <vt:lpstr> Терминология организации мозга </vt:lpstr>
      <vt:lpstr> Терминология организации мозга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Фундаментальная нейронаука для нейровизуализации</dc:title>
  <dc:creator>Ilya Juhnowski</dc:creator>
  <cp:lastModifiedBy>Ilya Juhnowski</cp:lastModifiedBy>
  <cp:revision>80</cp:revision>
  <dcterms:created xsi:type="dcterms:W3CDTF">2021-08-12T17:32:45Z</dcterms:created>
  <dcterms:modified xsi:type="dcterms:W3CDTF">2021-08-13T10:42:55Z</dcterms:modified>
</cp:coreProperties>
</file>