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64" r:id="rId5"/>
    <p:sldId id="265" r:id="rId6"/>
    <p:sldId id="267" r:id="rId7"/>
    <p:sldId id="266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lya Juhnowski" initials="IJ" lastIdx="1" clrIdx="0">
    <p:extLst>
      <p:ext uri="{19B8F6BF-5375-455C-9EA6-DF929625EA0E}">
        <p15:presenceInfo xmlns:p15="http://schemas.microsoft.com/office/powerpoint/2012/main" userId="2e7744f5109afb5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CCC0"/>
    <a:srgbClr val="FFF8DD"/>
    <a:srgbClr val="FFFFFF"/>
    <a:srgbClr val="E2EFF1"/>
    <a:srgbClr val="FFF0B8"/>
    <a:srgbClr val="F2F0F6"/>
    <a:srgbClr val="FAF8FA"/>
    <a:srgbClr val="FDFDFD"/>
    <a:srgbClr val="302E2F"/>
    <a:srgbClr val="C6C6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42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8877FD-C3FF-42CB-8C8F-CDB8DA55B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1374E42-B38B-4700-9C65-89105D608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0BF7E59-9B27-44E1-AFED-4EC547DD2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14.08.2021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5C1CA6-E023-4388-8F1A-752258D7A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784982-730D-46AC-B707-E09763436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368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4448F9-A683-485E-9541-A2E4EE062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FBCD233-2AC2-490D-A87A-580DC07C9C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1C48F7A-B408-4A50-BBED-815AA4227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14.08.2021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11A8004-4290-49E5-9F95-40CF4031F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A6D3ACB-4E6F-44DA-AC53-5E8AEDF6C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6827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3435611-3E89-4EBA-91E0-BB711070E3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1AF30A0-0988-4320-AC9F-1DB7A4E5BA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BA40654-1164-4C48-891D-D55263A0D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14.08.2021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98A98CC-6909-49A4-9F5D-3E4187327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029351F-0519-4414-A7A2-8C72F1DC9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6092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E51E51-9062-4609-AB48-8AD0EC21D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6A0886-DAD5-4347-82BD-E4322115D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7B95D2B-FAC4-47FF-91E7-943339003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14.08.2021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37DA9A4-61A3-4C38-9234-BA3AD5F95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2DA2F9A-F5B4-4589-BE67-992C75D14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511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A516D6-860F-4897-884A-DE97C7325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B0AE538-AC02-4517-947F-27E14B637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BEC34D7-7989-4BC5-88B5-4A57568E4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14.08.2021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6DDD3DE-7E98-4C06-9127-198426F6F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7D6319B-B1E1-4F9F-B72B-962B4D013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3521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4819A5-2DB2-4E69-A307-1F7E791AD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928BD1-B62C-4A19-AB77-7F503ED1E7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72224A7-BE7D-4383-B567-3A0393F9EA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51715E1-1EAD-45A1-9B47-8FA1CE6C5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14.08.2021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3FF2D3E-58E6-436D-9A7E-299430C2E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212CFB2-4387-47C1-99B4-ACAFE47A5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423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8B943F-3C28-4AA3-8249-F1E2D535C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7F9100F-F59B-463C-B78A-CC4A23BDD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AF5A860-C883-482E-94DC-9F01A9A210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F8D1025-3314-441F-B49D-C5ACFEE4ED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C061D0B-573F-49A6-AA27-4ADA681F06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B44BF97-7A5E-4558-8F3E-9C9692800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14.08.2021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1585B5E-2BAC-4FA9-89CC-C5C5521BD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722BCB2-0C55-4766-BB3D-63B4BB2A1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557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04C7F0-FE3D-4136-AA52-89E82725D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C86C67E-60A1-4B66-AFCE-115AE4D0B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14.08.2021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349AA41-106B-4BF6-991B-ED551AD99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124380F-8BDD-4090-AB9B-E1F958F99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5988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C316007-5845-4427-8E19-1B240A50B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14.08.2021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23607BB-BF09-4E44-A008-E6C5F4ADE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141CDE3-CD6F-46E8-A170-0C5A5F7D0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7494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5EB865-9EE8-444F-BE7A-F798A5F7C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43A7AD-8FAD-4100-8ECA-C971EB046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CD00377-E867-4CA5-A53D-125602AFF5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6449526-2E9F-44DE-867C-675D14787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14.08.2021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EFC6D7E-CAE4-4CF1-AF12-6C749E71C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C34DE6F-C763-4456-9DF3-3EDC923C8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5477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E7D18C-6C69-4EEE-A60C-D610EE34B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E8A0392-15EA-4008-9C78-0A979E3B74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B98FD98-F7A4-4435-B18F-2C0149345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60B64AE-0A8A-4AC9-94B7-C011CE691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14.08.2021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D2AD57A-DE89-4ACA-81D5-3A5F6F585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6AB50CE-0479-4CBE-B4DA-54B48F182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6522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72AAA1-ADBD-49FB-AEA4-BBB9A524A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ABA1BAC-8076-448D-ACE3-31FD31473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11D2512-0D78-4152-908A-CDC48F0A3B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95110-85B8-4301-B13B-F280A06B402E}" type="datetimeFigureOut">
              <a:rPr lang="ru-RU" smtClean="0"/>
              <a:t>14.08.2021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C18B918-E196-4BB2-9D93-252E09A50F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991CE9D-8EF5-4F49-A075-2C8CC7CE30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8952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AA7D15-D004-4E3C-8DE7-C047A3F607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Фундаментальная нейронаука для нейровизуализации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719690-63EF-46BD-84FE-3E2FC79F1717}"/>
              </a:ext>
            </a:extLst>
          </p:cNvPr>
          <p:cNvSpPr txBox="1"/>
          <p:nvPr/>
        </p:nvSpPr>
        <p:spPr>
          <a:xfrm>
            <a:off x="4317534" y="3867324"/>
            <a:ext cx="3556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Способы коммуникации в мозгу</a:t>
            </a:r>
          </a:p>
          <a:p>
            <a:pPr algn="ctr"/>
            <a:r>
              <a:rPr lang="ru-RU" dirty="0"/>
              <a:t>Часть </a:t>
            </a:r>
            <a:r>
              <a:rPr lang="en-US" dirty="0"/>
              <a:t>II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1023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79899"/>
            <a:ext cx="9195034" cy="616387"/>
          </a:xfrm>
        </p:spPr>
        <p:txBody>
          <a:bodyPr/>
          <a:lstStyle/>
          <a:p>
            <a:br>
              <a:rPr lang="ru-RU" dirty="0"/>
            </a:br>
            <a:r>
              <a:rPr lang="ru-RU" dirty="0">
                <a:solidFill>
                  <a:srgbClr val="202124"/>
                </a:solidFill>
                <a:latin typeface="Google Sans"/>
              </a:rPr>
              <a:t>Нейротрансмиттеры</a:t>
            </a:r>
            <a:br>
              <a:rPr lang="ru-RU" b="0" i="0" dirty="0">
                <a:solidFill>
                  <a:srgbClr val="202124"/>
                </a:solidFill>
                <a:effectLst/>
                <a:latin typeface="Google Sans"/>
              </a:rPr>
            </a:b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7DCB433-AB06-445B-901D-1E5644398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256" y="1604708"/>
            <a:ext cx="10307488" cy="36485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4F15E6-CF2F-44A7-8F0F-1B947AF82602}"/>
              </a:ext>
            </a:extLst>
          </p:cNvPr>
          <p:cNvSpPr txBox="1"/>
          <p:nvPr/>
        </p:nvSpPr>
        <p:spPr>
          <a:xfrm>
            <a:off x="942256" y="5385316"/>
            <a:ext cx="1609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Несвязанный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D3AD04-DEFD-4905-9784-E2399640BC5E}"/>
              </a:ext>
            </a:extLst>
          </p:cNvPr>
          <p:cNvSpPr txBox="1"/>
          <p:nvPr/>
        </p:nvSpPr>
        <p:spPr>
          <a:xfrm>
            <a:off x="2695575" y="5385316"/>
            <a:ext cx="1894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Агонист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91B301-2B7A-4D58-80BF-C67F40477873}"/>
              </a:ext>
            </a:extLst>
          </p:cNvPr>
          <p:cNvSpPr txBox="1"/>
          <p:nvPr/>
        </p:nvSpPr>
        <p:spPr>
          <a:xfrm>
            <a:off x="4695825" y="5385316"/>
            <a:ext cx="2038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Рецептор агонист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DAD788-3D94-48DB-BCC6-B317D5D6BE46}"/>
              </a:ext>
            </a:extLst>
          </p:cNvPr>
          <p:cNvSpPr txBox="1"/>
          <p:nvPr/>
        </p:nvSpPr>
        <p:spPr>
          <a:xfrm>
            <a:off x="6734175" y="5385316"/>
            <a:ext cx="220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Соревновательный</a:t>
            </a:r>
            <a:endParaRPr lang="en-US" dirty="0"/>
          </a:p>
          <a:p>
            <a:pPr algn="ctr"/>
            <a:r>
              <a:rPr lang="ru-RU" dirty="0"/>
              <a:t> агонист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C99113-5B86-40B4-A828-993A240C38AC}"/>
              </a:ext>
            </a:extLst>
          </p:cNvPr>
          <p:cNvSpPr txBox="1"/>
          <p:nvPr/>
        </p:nvSpPr>
        <p:spPr>
          <a:xfrm>
            <a:off x="8934450" y="5385316"/>
            <a:ext cx="220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Неконкурентоспосо</a:t>
            </a:r>
            <a:r>
              <a:rPr lang="en-US" dirty="0"/>
              <a:t>-</a:t>
            </a:r>
            <a:r>
              <a:rPr lang="ru-RU" dirty="0"/>
              <a:t>бный агонист</a:t>
            </a:r>
          </a:p>
        </p:txBody>
      </p:sp>
    </p:spTree>
    <p:extLst>
      <p:ext uri="{BB962C8B-B14F-4D97-AF65-F5344CB8AC3E}">
        <p14:creationId xmlns:p14="http://schemas.microsoft.com/office/powerpoint/2010/main" val="2101410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79899"/>
            <a:ext cx="9195034" cy="616387"/>
          </a:xfrm>
        </p:spPr>
        <p:txBody>
          <a:bodyPr/>
          <a:lstStyle/>
          <a:p>
            <a:br>
              <a:rPr lang="ru-RU" dirty="0"/>
            </a:br>
            <a:r>
              <a:rPr lang="ru-RU" dirty="0">
                <a:solidFill>
                  <a:srgbClr val="202124"/>
                </a:solidFill>
                <a:latin typeface="Google Sans"/>
              </a:rPr>
              <a:t>Нейротрансмиттеры</a:t>
            </a:r>
            <a:br>
              <a:rPr lang="ru-RU" b="0" i="0" dirty="0">
                <a:solidFill>
                  <a:srgbClr val="202124"/>
                </a:solidFill>
                <a:effectLst/>
                <a:latin typeface="Google Sans"/>
              </a:rPr>
            </a:b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4F15E6-CF2F-44A7-8F0F-1B947AF82602}"/>
              </a:ext>
            </a:extLst>
          </p:cNvPr>
          <p:cNvSpPr txBox="1"/>
          <p:nvPr/>
        </p:nvSpPr>
        <p:spPr>
          <a:xfrm>
            <a:off x="494581" y="1432441"/>
            <a:ext cx="560141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Связь между мозгом и телом:</a:t>
            </a:r>
            <a:endParaRPr lang="en-US" dirty="0"/>
          </a:p>
          <a:p>
            <a:endParaRPr lang="ru-RU" dirty="0"/>
          </a:p>
          <a:p>
            <a:r>
              <a:rPr lang="ru-RU" dirty="0"/>
              <a:t>• Прямая иннервация через спинной мозг и периферическую нервную систему.</a:t>
            </a:r>
            <a:endParaRPr lang="en-US" dirty="0"/>
          </a:p>
          <a:p>
            <a:endParaRPr lang="ru-RU" dirty="0"/>
          </a:p>
          <a:p>
            <a:r>
              <a:rPr lang="ru-RU" dirty="0"/>
              <a:t>• Секреция гормонов, которые диффундируют по сосудистой сети.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0B7FA3E-057A-452E-9859-59FB3923D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0901" y="296261"/>
            <a:ext cx="3762900" cy="633500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2FA0C5F-B640-4D76-9E3B-91F87A81AC1D}"/>
              </a:ext>
            </a:extLst>
          </p:cNvPr>
          <p:cNvSpPr txBox="1"/>
          <p:nvPr/>
        </p:nvSpPr>
        <p:spPr>
          <a:xfrm>
            <a:off x="10248900" y="200025"/>
            <a:ext cx="189495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400" b="1" dirty="0"/>
              <a:t>Центральная нервная система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2D658A-E6F9-4BDB-9CFD-F1B2562B9211}"/>
              </a:ext>
            </a:extLst>
          </p:cNvPr>
          <p:cNvSpPr txBox="1"/>
          <p:nvPr/>
        </p:nvSpPr>
        <p:spPr>
          <a:xfrm>
            <a:off x="10867763" y="785718"/>
            <a:ext cx="65722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400" dirty="0"/>
              <a:t>Мозг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EBFDF9-21D7-4DAC-8A48-C1833F7CCD92}"/>
              </a:ext>
            </a:extLst>
          </p:cNvPr>
          <p:cNvSpPr txBox="1"/>
          <p:nvPr/>
        </p:nvSpPr>
        <p:spPr>
          <a:xfrm>
            <a:off x="10867762" y="1432441"/>
            <a:ext cx="99086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400" dirty="0"/>
              <a:t>Спинной мозг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1D6A8C-860A-4DE4-B93C-ABE3A07A4660}"/>
              </a:ext>
            </a:extLst>
          </p:cNvPr>
          <p:cNvSpPr txBox="1"/>
          <p:nvPr/>
        </p:nvSpPr>
        <p:spPr>
          <a:xfrm>
            <a:off x="6353175" y="2447448"/>
            <a:ext cx="189495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400" b="1" dirty="0"/>
              <a:t>Периферическая нервная система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733C3A-DDBF-4EFA-9B49-71588040426E}"/>
              </a:ext>
            </a:extLst>
          </p:cNvPr>
          <p:cNvSpPr txBox="1"/>
          <p:nvPr/>
        </p:nvSpPr>
        <p:spPr>
          <a:xfrm>
            <a:off x="7005638" y="2970668"/>
            <a:ext cx="82815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ru-RU" sz="1400" dirty="0"/>
              <a:t>Ганглий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01674A-4F0C-407A-B9FB-C98E21F1D789}"/>
              </a:ext>
            </a:extLst>
          </p:cNvPr>
          <p:cNvSpPr txBox="1"/>
          <p:nvPr/>
        </p:nvSpPr>
        <p:spPr>
          <a:xfrm>
            <a:off x="6762750" y="3647776"/>
            <a:ext cx="82815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ru-RU" sz="1400" dirty="0"/>
              <a:t>Нерв</a:t>
            </a:r>
          </a:p>
        </p:txBody>
      </p:sp>
    </p:spTree>
    <p:extLst>
      <p:ext uri="{BB962C8B-B14F-4D97-AF65-F5344CB8AC3E}">
        <p14:creationId xmlns:p14="http://schemas.microsoft.com/office/powerpoint/2010/main" val="1515010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24F15E6-CF2F-44A7-8F0F-1B947AF82602}"/>
              </a:ext>
            </a:extLst>
          </p:cNvPr>
          <p:cNvSpPr txBox="1"/>
          <p:nvPr/>
        </p:nvSpPr>
        <p:spPr>
          <a:xfrm>
            <a:off x="494582" y="1432441"/>
            <a:ext cx="26391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Связь между мозгом и телом:</a:t>
            </a:r>
          </a:p>
          <a:p>
            <a:endParaRPr lang="ru-RU" dirty="0"/>
          </a:p>
          <a:p>
            <a:r>
              <a:rPr lang="ru-RU" dirty="0"/>
              <a:t>• Черепные нервы</a:t>
            </a:r>
          </a:p>
          <a:p>
            <a:endParaRPr lang="ru-RU" dirty="0"/>
          </a:p>
          <a:p>
            <a:r>
              <a:rPr lang="ru-RU" dirty="0"/>
              <a:t>• Кортикоспинальные тракты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4EA027E-8824-4BBD-B552-47276BE9E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5290" y="213864"/>
            <a:ext cx="8802328" cy="64302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4519C80-0655-4D73-AC6B-ECF75DBCEBC5}"/>
              </a:ext>
            </a:extLst>
          </p:cNvPr>
          <p:cNvSpPr txBox="1"/>
          <p:nvPr/>
        </p:nvSpPr>
        <p:spPr>
          <a:xfrm>
            <a:off x="10325053" y="3343190"/>
            <a:ext cx="170420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1000" dirty="0"/>
              <a:t>Боковой кортикоспинальный тракт</a:t>
            </a:r>
            <a:endParaRPr lang="en-US" sz="1000" dirty="0"/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5DFAD8B4-C95A-4123-8B04-772087740F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6547" y="5781650"/>
            <a:ext cx="219106" cy="495369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4A7EC9CD-4F8F-42F2-9591-7D859DF1E7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1378" y="5810225"/>
            <a:ext cx="666843" cy="152421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74031F10-3D86-460B-A018-38784EB29A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96140" y="6096611"/>
            <a:ext cx="657317" cy="171474"/>
          </a:xfrm>
          <a:prstGeom prst="rect">
            <a:avLst/>
          </a:prstGeom>
        </p:spPr>
      </p:pic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DF729061-83FE-4D60-8FE3-33EF9BA87583}"/>
              </a:ext>
            </a:extLst>
          </p:cNvPr>
          <p:cNvSpPr/>
          <p:nvPr/>
        </p:nvSpPr>
        <p:spPr>
          <a:xfrm>
            <a:off x="6858000" y="4610100"/>
            <a:ext cx="1076325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8CF9F70-9DDC-4435-941C-39103D47738F}"/>
              </a:ext>
            </a:extLst>
          </p:cNvPr>
          <p:cNvSpPr txBox="1"/>
          <p:nvPr/>
        </p:nvSpPr>
        <p:spPr>
          <a:xfrm>
            <a:off x="10325053" y="3762973"/>
            <a:ext cx="170420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1000" dirty="0"/>
              <a:t>Передний кортикоспинальный тракт</a:t>
            </a:r>
            <a:endParaRPr lang="en-US" sz="1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6FBE9D6-5029-481B-99FA-E281F694E283}"/>
              </a:ext>
            </a:extLst>
          </p:cNvPr>
          <p:cNvSpPr txBox="1"/>
          <p:nvPr/>
        </p:nvSpPr>
        <p:spPr>
          <a:xfrm>
            <a:off x="10325053" y="4297048"/>
            <a:ext cx="170420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1000" dirty="0"/>
              <a:t>Спинной столб</a:t>
            </a:r>
            <a:endParaRPr lang="en-US" sz="1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032EE4C-C029-4985-B47E-6726C82B2F36}"/>
              </a:ext>
            </a:extLst>
          </p:cNvPr>
          <p:cNvSpPr txBox="1"/>
          <p:nvPr/>
        </p:nvSpPr>
        <p:spPr>
          <a:xfrm>
            <a:off x="10344103" y="4754404"/>
            <a:ext cx="170420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1000" dirty="0"/>
              <a:t>Спиноталамические тракты</a:t>
            </a:r>
            <a:endParaRPr lang="en-US" sz="1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2A0FC24-EFB9-4525-8FAB-F46627008D96}"/>
              </a:ext>
            </a:extLst>
          </p:cNvPr>
          <p:cNvSpPr txBox="1"/>
          <p:nvPr/>
        </p:nvSpPr>
        <p:spPr>
          <a:xfrm>
            <a:off x="3295290" y="1556877"/>
            <a:ext cx="1000125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ru-RU" sz="1000" dirty="0"/>
              <a:t>Обонятельный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2C5D746-E2E9-4360-A45D-DA8B74C928F2}"/>
              </a:ext>
            </a:extLst>
          </p:cNvPr>
          <p:cNvSpPr txBox="1"/>
          <p:nvPr/>
        </p:nvSpPr>
        <p:spPr>
          <a:xfrm>
            <a:off x="2900182" y="2068354"/>
            <a:ext cx="1281293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ru-RU" sz="1000" dirty="0"/>
              <a:t>Глазодвигательный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49E3596-A2FF-4E53-9B37-3C1642A66CB3}"/>
              </a:ext>
            </a:extLst>
          </p:cNvPr>
          <p:cNvSpPr txBox="1"/>
          <p:nvPr/>
        </p:nvSpPr>
        <p:spPr>
          <a:xfrm>
            <a:off x="3238500" y="2411240"/>
            <a:ext cx="923925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ru-RU" sz="1000" dirty="0"/>
              <a:t>Трохлеарный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A4078A5-D089-4DE6-8D9D-2654C2DD4D18}"/>
              </a:ext>
            </a:extLst>
          </p:cNvPr>
          <p:cNvSpPr txBox="1"/>
          <p:nvPr/>
        </p:nvSpPr>
        <p:spPr>
          <a:xfrm>
            <a:off x="3152416" y="2838280"/>
            <a:ext cx="923925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ru-RU" sz="1000" dirty="0"/>
              <a:t>Отводящий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6627A21-A298-479C-AFA5-C4048B411CED}"/>
              </a:ext>
            </a:extLst>
          </p:cNvPr>
          <p:cNvSpPr txBox="1"/>
          <p:nvPr/>
        </p:nvSpPr>
        <p:spPr>
          <a:xfrm>
            <a:off x="2942864" y="3208488"/>
            <a:ext cx="1423119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ru-RU" sz="1000" dirty="0"/>
              <a:t>Вестибулокохлеарный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307FB67-6E24-4733-A97D-2F97C0388ACE}"/>
              </a:ext>
            </a:extLst>
          </p:cNvPr>
          <p:cNvSpPr txBox="1"/>
          <p:nvPr/>
        </p:nvSpPr>
        <p:spPr>
          <a:xfrm>
            <a:off x="3427589" y="3554007"/>
            <a:ext cx="95250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ru-RU" sz="1000" dirty="0"/>
              <a:t>Подъязычный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49AB61C-E9D4-4DB4-9013-9F13BEB10BEC}"/>
              </a:ext>
            </a:extLst>
          </p:cNvPr>
          <p:cNvSpPr txBox="1"/>
          <p:nvPr/>
        </p:nvSpPr>
        <p:spPr>
          <a:xfrm>
            <a:off x="3810000" y="4111926"/>
            <a:ext cx="871538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ru-RU" sz="1000" dirty="0"/>
              <a:t>Добавочный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79899"/>
            <a:ext cx="9195034" cy="616387"/>
          </a:xfrm>
        </p:spPr>
        <p:txBody>
          <a:bodyPr/>
          <a:lstStyle/>
          <a:p>
            <a:br>
              <a:rPr lang="ru-RU" dirty="0"/>
            </a:br>
            <a:r>
              <a:rPr lang="ru-RU" dirty="0">
                <a:solidFill>
                  <a:srgbClr val="202124"/>
                </a:solidFill>
                <a:latin typeface="Google Sans"/>
              </a:rPr>
              <a:t>Нейротрансмиттеры</a:t>
            </a:r>
            <a:br>
              <a:rPr lang="ru-RU" b="0" i="0" dirty="0">
                <a:solidFill>
                  <a:srgbClr val="202124"/>
                </a:solidFill>
                <a:effectLst/>
                <a:latin typeface="Google Sans"/>
              </a:rPr>
            </a:br>
            <a:endParaRPr lang="ru-RU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08AE87E-ABDB-45A7-B22F-6139F702944E}"/>
              </a:ext>
            </a:extLst>
          </p:cNvPr>
          <p:cNvSpPr txBox="1"/>
          <p:nvPr/>
        </p:nvSpPr>
        <p:spPr>
          <a:xfrm>
            <a:off x="5763061" y="1803098"/>
            <a:ext cx="885824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ru-RU" sz="1000" dirty="0"/>
              <a:t>Зрительный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D4E7F89-EE3B-450C-91AC-C5383103E33C}"/>
              </a:ext>
            </a:extLst>
          </p:cNvPr>
          <p:cNvSpPr txBox="1"/>
          <p:nvPr/>
        </p:nvSpPr>
        <p:spPr>
          <a:xfrm>
            <a:off x="5943601" y="2343865"/>
            <a:ext cx="885824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ru-RU" sz="1000" dirty="0"/>
              <a:t>Троичный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30964CF-0E9E-41CE-9439-DF0663426C49}"/>
              </a:ext>
            </a:extLst>
          </p:cNvPr>
          <p:cNvSpPr txBox="1"/>
          <p:nvPr/>
        </p:nvSpPr>
        <p:spPr>
          <a:xfrm>
            <a:off x="5890341" y="3027117"/>
            <a:ext cx="758544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ru-RU" sz="1000" dirty="0"/>
              <a:t>Лицевой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91ACACB-232F-4B0F-A436-5988D3B6EAD5}"/>
              </a:ext>
            </a:extLst>
          </p:cNvPr>
          <p:cNvSpPr txBox="1"/>
          <p:nvPr/>
        </p:nvSpPr>
        <p:spPr>
          <a:xfrm>
            <a:off x="5683764" y="3331018"/>
            <a:ext cx="1092402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ru-RU" sz="1000" dirty="0"/>
              <a:t>Языкоглоточный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DECDD50-D2B6-4C1A-B6E0-A9A8FF9EA6A6}"/>
              </a:ext>
            </a:extLst>
          </p:cNvPr>
          <p:cNvSpPr txBox="1"/>
          <p:nvPr/>
        </p:nvSpPr>
        <p:spPr>
          <a:xfrm>
            <a:off x="5864739" y="3759643"/>
            <a:ext cx="95250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ru-RU" sz="1000" dirty="0"/>
              <a:t>Блуждающий</a:t>
            </a:r>
          </a:p>
        </p:txBody>
      </p:sp>
    </p:spTree>
    <p:extLst>
      <p:ext uri="{BB962C8B-B14F-4D97-AF65-F5344CB8AC3E}">
        <p14:creationId xmlns:p14="http://schemas.microsoft.com/office/powerpoint/2010/main" val="1822084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79899"/>
            <a:ext cx="9195034" cy="616387"/>
          </a:xfrm>
        </p:spPr>
        <p:txBody>
          <a:bodyPr/>
          <a:lstStyle/>
          <a:p>
            <a:br>
              <a:rPr lang="ru-RU" dirty="0"/>
            </a:br>
            <a:r>
              <a:rPr lang="ru-RU" dirty="0">
                <a:solidFill>
                  <a:srgbClr val="202124"/>
                </a:solidFill>
                <a:latin typeface="Google Sans"/>
              </a:rPr>
              <a:t>Нейротрансмиттеры</a:t>
            </a:r>
            <a:br>
              <a:rPr lang="ru-RU" b="0" i="0" dirty="0">
                <a:solidFill>
                  <a:srgbClr val="202124"/>
                </a:solidFill>
                <a:effectLst/>
                <a:latin typeface="Google Sans"/>
              </a:rPr>
            </a:b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9DB8434-F54C-40E2-AC22-BAFDE959D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1936" y="696286"/>
            <a:ext cx="4572638" cy="585869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AC99113-5B86-40B4-A828-993A240C38AC}"/>
              </a:ext>
            </a:extLst>
          </p:cNvPr>
          <p:cNvSpPr txBox="1"/>
          <p:nvPr/>
        </p:nvSpPr>
        <p:spPr>
          <a:xfrm>
            <a:off x="7935531" y="484022"/>
            <a:ext cx="260544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Основные эндокринные железы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DAD788-3D94-48DB-BCC6-B317D5D6BE46}"/>
              </a:ext>
            </a:extLst>
          </p:cNvPr>
          <p:cNvSpPr txBox="1"/>
          <p:nvPr/>
        </p:nvSpPr>
        <p:spPr>
          <a:xfrm>
            <a:off x="8119405" y="1041894"/>
            <a:ext cx="220027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solidFill>
                  <a:schemeClr val="accent2">
                    <a:lumMod val="75000"/>
                  </a:schemeClr>
                </a:solidFill>
              </a:rPr>
              <a:t>Муж  Жен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4F15E6-CF2F-44A7-8F0F-1B947AF82602}"/>
              </a:ext>
            </a:extLst>
          </p:cNvPr>
          <p:cNvSpPr txBox="1"/>
          <p:nvPr/>
        </p:nvSpPr>
        <p:spPr>
          <a:xfrm>
            <a:off x="6734175" y="1842947"/>
            <a:ext cx="160972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ru-RU" dirty="0"/>
              <a:t>Гипофиз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D6F5C5-1823-4B16-A8DC-F7F858630510}"/>
              </a:ext>
            </a:extLst>
          </p:cNvPr>
          <p:cNvSpPr txBox="1"/>
          <p:nvPr/>
        </p:nvSpPr>
        <p:spPr>
          <a:xfrm>
            <a:off x="6034807" y="2551255"/>
            <a:ext cx="230909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ru-RU" dirty="0"/>
              <a:t>Щитовидная железа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D3AD04-DEFD-4905-9784-E2399640BC5E}"/>
              </a:ext>
            </a:extLst>
          </p:cNvPr>
          <p:cNvSpPr txBox="1"/>
          <p:nvPr/>
        </p:nvSpPr>
        <p:spPr>
          <a:xfrm>
            <a:off x="6439619" y="4269576"/>
            <a:ext cx="189475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ru-RU" dirty="0"/>
              <a:t>Надпочечники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91B301-2B7A-4D58-80BF-C67F40477873}"/>
              </a:ext>
            </a:extLst>
          </p:cNvPr>
          <p:cNvSpPr txBox="1"/>
          <p:nvPr/>
        </p:nvSpPr>
        <p:spPr>
          <a:xfrm>
            <a:off x="5795306" y="5830482"/>
            <a:ext cx="203835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ru-RU" dirty="0"/>
              <a:t>Семенники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73B419-5CC6-42D4-BEF3-F38C3DB2204B}"/>
              </a:ext>
            </a:extLst>
          </p:cNvPr>
          <p:cNvSpPr txBox="1"/>
          <p:nvPr/>
        </p:nvSpPr>
        <p:spPr>
          <a:xfrm>
            <a:off x="10546291" y="5278032"/>
            <a:ext cx="119604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Яичники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EA5950-6B3F-4247-9D68-FD08D80EAFB4}"/>
              </a:ext>
            </a:extLst>
          </p:cNvPr>
          <p:cNvSpPr txBox="1"/>
          <p:nvPr/>
        </p:nvSpPr>
        <p:spPr>
          <a:xfrm>
            <a:off x="10454439" y="4370417"/>
            <a:ext cx="1737561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Поджелудочная железа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2B2DCC-1897-40E5-9114-3F7B2E110C14}"/>
              </a:ext>
            </a:extLst>
          </p:cNvPr>
          <p:cNvSpPr txBox="1"/>
          <p:nvPr/>
        </p:nvSpPr>
        <p:spPr>
          <a:xfrm>
            <a:off x="10454439" y="2973666"/>
            <a:ext cx="1737561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Вилочковая железа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3F3705-422D-46A9-9102-F4E6204A66BD}"/>
              </a:ext>
            </a:extLst>
          </p:cNvPr>
          <p:cNvSpPr txBox="1"/>
          <p:nvPr/>
        </p:nvSpPr>
        <p:spPr>
          <a:xfrm>
            <a:off x="10120726" y="1554212"/>
            <a:ext cx="1737561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Шишковидная железа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A7CADA2-FD06-40A0-97E0-933A21FD9112}"/>
              </a:ext>
            </a:extLst>
          </p:cNvPr>
          <p:cNvSpPr txBox="1"/>
          <p:nvPr/>
        </p:nvSpPr>
        <p:spPr>
          <a:xfrm>
            <a:off x="609600" y="1041894"/>
            <a:ext cx="496440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• Сигнальные молекулы, вырабатываемые железами по всему телу.</a:t>
            </a:r>
          </a:p>
          <a:p>
            <a:endParaRPr lang="ru-RU" dirty="0"/>
          </a:p>
          <a:p>
            <a:r>
              <a:rPr lang="ru-RU" dirty="0"/>
              <a:t>• Система желез называется эндокринной системой.</a:t>
            </a:r>
          </a:p>
          <a:p>
            <a:endParaRPr lang="ru-RU" dirty="0"/>
          </a:p>
          <a:p>
            <a:r>
              <a:rPr lang="ru-RU" dirty="0"/>
              <a:t>• Переносится кровеносной системой к удаленным органам-мишеням.</a:t>
            </a:r>
          </a:p>
          <a:p>
            <a:endParaRPr lang="ru-RU" dirty="0"/>
          </a:p>
          <a:p>
            <a:r>
              <a:rPr lang="ru-RU" dirty="0"/>
              <a:t>• Используется для связи между органами и тканями и регулирует физиологическую и поведенческую деятельность, включая частоту сердечных сокращений, дыхание, пищеварение, метаболизм, сон, репродуктивную функцию, настроение и т. д.</a:t>
            </a:r>
          </a:p>
          <a:p>
            <a:endParaRPr lang="ru-RU" dirty="0"/>
          </a:p>
          <a:p>
            <a:r>
              <a:rPr lang="ru-RU" dirty="0"/>
              <a:t>• Примеры распространенного гормона</a:t>
            </a:r>
            <a:r>
              <a:rPr lang="en-US" dirty="0"/>
              <a:t> - </a:t>
            </a:r>
            <a:r>
              <a:rPr lang="ru-RU" dirty="0"/>
              <a:t> адреналин</a:t>
            </a:r>
          </a:p>
        </p:txBody>
      </p:sp>
    </p:spTree>
    <p:extLst>
      <p:ext uri="{BB962C8B-B14F-4D97-AF65-F5344CB8AC3E}">
        <p14:creationId xmlns:p14="http://schemas.microsoft.com/office/powerpoint/2010/main" val="2368646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49" y="65003"/>
            <a:ext cx="9195034" cy="616387"/>
          </a:xfrm>
        </p:spPr>
        <p:txBody>
          <a:bodyPr/>
          <a:lstStyle/>
          <a:p>
            <a:br>
              <a:rPr lang="ru-RU" dirty="0"/>
            </a:br>
            <a:r>
              <a:rPr lang="ru-RU" dirty="0">
                <a:solidFill>
                  <a:srgbClr val="202124"/>
                </a:solidFill>
                <a:latin typeface="Google Sans"/>
              </a:rPr>
              <a:t>Гормоны</a:t>
            </a:r>
            <a:br>
              <a:rPr lang="ru-RU" b="0" i="0" dirty="0">
                <a:solidFill>
                  <a:srgbClr val="202124"/>
                </a:solidFill>
                <a:effectLst/>
                <a:latin typeface="Google Sans"/>
              </a:rPr>
            </a:b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4F15E6-CF2F-44A7-8F0F-1B947AF82602}"/>
              </a:ext>
            </a:extLst>
          </p:cNvPr>
          <p:cNvSpPr txBox="1"/>
          <p:nvPr/>
        </p:nvSpPr>
        <p:spPr>
          <a:xfrm>
            <a:off x="666031" y="1022866"/>
            <a:ext cx="470606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Мозг нейрохимически защищен гематоэнцефалическим барьером:</a:t>
            </a:r>
          </a:p>
          <a:p>
            <a:endParaRPr lang="ru-RU" dirty="0"/>
          </a:p>
          <a:p>
            <a:r>
              <a:rPr lang="ru-RU" dirty="0"/>
              <a:t>• Эндотелиальные клетки выстилают кровеносные сосуды.</a:t>
            </a:r>
          </a:p>
          <a:p>
            <a:endParaRPr lang="ru-RU" dirty="0"/>
          </a:p>
          <a:p>
            <a:r>
              <a:rPr lang="ru-RU" dirty="0"/>
              <a:t>• Защищает от попадания микроскопических объектов, таких как бактерии и макроскопические молекулы.</a:t>
            </a:r>
          </a:p>
          <a:p>
            <a:endParaRPr lang="ru-RU" dirty="0"/>
          </a:p>
          <a:p>
            <a:r>
              <a:rPr lang="ru-RU" dirty="0"/>
              <a:t>• Только небольшие гидрофобные молекулы, такие как кислород, могут проходить через</a:t>
            </a:r>
          </a:p>
          <a:p>
            <a:endParaRPr lang="ru-RU" dirty="0"/>
          </a:p>
          <a:p>
            <a:r>
              <a:rPr lang="ru-RU" dirty="0"/>
              <a:t>• Активно транспортирует продукты метаболизма, такие как глюкоза.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D943919-0742-4C2C-A677-26536C2F0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4109" y="1022866"/>
            <a:ext cx="5782482" cy="515374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DC9FD39-D5DD-4A68-BB01-189584F2B2EE}"/>
              </a:ext>
            </a:extLst>
          </p:cNvPr>
          <p:cNvSpPr txBox="1"/>
          <p:nvPr/>
        </p:nvSpPr>
        <p:spPr>
          <a:xfrm>
            <a:off x="7029450" y="1470541"/>
            <a:ext cx="733425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ru-RU" sz="1000" dirty="0"/>
              <a:t>Астроцит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B87145-DAF6-4EA5-909F-8694F34BB865}"/>
              </a:ext>
            </a:extLst>
          </p:cNvPr>
          <p:cNvSpPr txBox="1"/>
          <p:nvPr/>
        </p:nvSpPr>
        <p:spPr>
          <a:xfrm>
            <a:off x="6096000" y="2135862"/>
            <a:ext cx="140534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ru-RU" sz="1000" dirty="0"/>
              <a:t>Базальная мембрана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7FCCFD-953F-402B-AAFF-47C17BE3B30E}"/>
              </a:ext>
            </a:extLst>
          </p:cNvPr>
          <p:cNvSpPr txBox="1"/>
          <p:nvPr/>
        </p:nvSpPr>
        <p:spPr>
          <a:xfrm>
            <a:off x="6734175" y="2678072"/>
            <a:ext cx="633412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ru-RU" sz="1000" dirty="0"/>
              <a:t>Нейрон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BFDDAB-9F48-4020-9A61-FF5E97B96471}"/>
              </a:ext>
            </a:extLst>
          </p:cNvPr>
          <p:cNvSpPr txBox="1"/>
          <p:nvPr/>
        </p:nvSpPr>
        <p:spPr>
          <a:xfrm>
            <a:off x="4962525" y="4562475"/>
            <a:ext cx="147637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000" dirty="0"/>
              <a:t>Гематоэнцефалический барьер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B5CCF1-379C-459F-B444-9BE0DFFC548C}"/>
              </a:ext>
            </a:extLst>
          </p:cNvPr>
          <p:cNvSpPr txBox="1"/>
          <p:nvPr/>
        </p:nvSpPr>
        <p:spPr>
          <a:xfrm>
            <a:off x="10448925" y="4283988"/>
            <a:ext cx="88582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1000" dirty="0"/>
              <a:t>Узкий стык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7259354-6E87-4B38-B64A-0DC13BD42BF2}"/>
              </a:ext>
            </a:extLst>
          </p:cNvPr>
          <p:cNvSpPr txBox="1"/>
          <p:nvPr/>
        </p:nvSpPr>
        <p:spPr>
          <a:xfrm>
            <a:off x="10463616" y="4558784"/>
            <a:ext cx="147637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1000" dirty="0"/>
              <a:t>Эндотелиальная клетка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2B7DB44-0E4B-4D9D-ADE2-3F589D348E00}"/>
              </a:ext>
            </a:extLst>
          </p:cNvPr>
          <p:cNvSpPr txBox="1"/>
          <p:nvPr/>
        </p:nvSpPr>
        <p:spPr>
          <a:xfrm>
            <a:off x="10463617" y="4805005"/>
            <a:ext cx="1395008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1000" dirty="0"/>
              <a:t>Базальная мембрана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757BA5-F0B7-44BF-B65F-F73648782D62}"/>
              </a:ext>
            </a:extLst>
          </p:cNvPr>
          <p:cNvSpPr txBox="1"/>
          <p:nvPr/>
        </p:nvSpPr>
        <p:spPr>
          <a:xfrm>
            <a:off x="8286750" y="1137166"/>
            <a:ext cx="19050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000" dirty="0"/>
              <a:t>Просвет кровеносного сосуда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DB85F2C-8B05-43F3-883F-2E1A5D758B70}"/>
              </a:ext>
            </a:extLst>
          </p:cNvPr>
          <p:cNvSpPr txBox="1"/>
          <p:nvPr/>
        </p:nvSpPr>
        <p:spPr>
          <a:xfrm>
            <a:off x="9318858" y="1470540"/>
            <a:ext cx="733425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sz="1000" dirty="0"/>
              <a:t>Перицит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192FC6D-A5F4-4901-84FA-0B6D01CE16C5}"/>
              </a:ext>
            </a:extLst>
          </p:cNvPr>
          <p:cNvSpPr txBox="1"/>
          <p:nvPr/>
        </p:nvSpPr>
        <p:spPr>
          <a:xfrm>
            <a:off x="9490308" y="2135862"/>
            <a:ext cx="1501542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sz="1000" dirty="0"/>
              <a:t>Эндотелиальная клетка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CCFCC73-4DED-4A74-8D70-A1CE03F5742A}"/>
              </a:ext>
            </a:extLst>
          </p:cNvPr>
          <p:cNvSpPr txBox="1"/>
          <p:nvPr/>
        </p:nvSpPr>
        <p:spPr>
          <a:xfrm>
            <a:off x="9190674" y="2694860"/>
            <a:ext cx="885825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sz="1000" dirty="0"/>
              <a:t>Узкий стык</a:t>
            </a:r>
          </a:p>
        </p:txBody>
      </p:sp>
    </p:spTree>
    <p:extLst>
      <p:ext uri="{BB962C8B-B14F-4D97-AF65-F5344CB8AC3E}">
        <p14:creationId xmlns:p14="http://schemas.microsoft.com/office/powerpoint/2010/main" val="23993658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49" y="65003"/>
            <a:ext cx="9195034" cy="616387"/>
          </a:xfrm>
        </p:spPr>
        <p:txBody>
          <a:bodyPr/>
          <a:lstStyle/>
          <a:p>
            <a:br>
              <a:rPr lang="ru-RU" dirty="0"/>
            </a:br>
            <a:r>
              <a:rPr lang="ru-RU" dirty="0">
                <a:solidFill>
                  <a:srgbClr val="202124"/>
                </a:solidFill>
                <a:latin typeface="Google Sans"/>
              </a:rPr>
              <a:t>Гормоны</a:t>
            </a:r>
            <a:br>
              <a:rPr lang="ru-RU" b="0" i="0" dirty="0">
                <a:solidFill>
                  <a:srgbClr val="202124"/>
                </a:solidFill>
                <a:effectLst/>
                <a:latin typeface="Google Sans"/>
              </a:rPr>
            </a:b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4F15E6-CF2F-44A7-8F0F-1B947AF82602}"/>
              </a:ext>
            </a:extLst>
          </p:cNvPr>
          <p:cNvSpPr txBox="1"/>
          <p:nvPr/>
        </p:nvSpPr>
        <p:spPr>
          <a:xfrm>
            <a:off x="666031" y="1022866"/>
            <a:ext cx="470606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Некоторые эндокринные железы в головном мозге:</a:t>
            </a:r>
          </a:p>
          <a:p>
            <a:endParaRPr lang="ru-RU" dirty="0"/>
          </a:p>
          <a:p>
            <a:r>
              <a:rPr lang="ru-RU" dirty="0"/>
              <a:t>• Гипоталамус, гипофиз и шишковидные железы.</a:t>
            </a:r>
          </a:p>
          <a:p>
            <a:endParaRPr lang="ru-RU" dirty="0"/>
          </a:p>
          <a:p>
            <a:r>
              <a:rPr lang="ru-RU" dirty="0"/>
              <a:t>• Не защищены гематоэнцефалическим барьером.</a:t>
            </a:r>
          </a:p>
          <a:p>
            <a:endParaRPr lang="ru-RU" dirty="0"/>
          </a:p>
          <a:p>
            <a:r>
              <a:rPr lang="ru-RU" dirty="0"/>
              <a:t>• Важные способы коммуникации, регулирующие регулирование температуры, жажду, голод, циркадный ритм, циклы сна и бодрствования, реакцию на стресс и т. д.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29DF514-AA36-4608-A084-7ACB29B8B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1969" y="2109577"/>
            <a:ext cx="4744112" cy="301984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8E204B4-5E40-4EEE-AC94-EB3B190FEF72}"/>
              </a:ext>
            </a:extLst>
          </p:cNvPr>
          <p:cNvSpPr txBox="1"/>
          <p:nvPr/>
        </p:nvSpPr>
        <p:spPr>
          <a:xfrm>
            <a:off x="10264893" y="2417207"/>
            <a:ext cx="173660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1200" dirty="0"/>
              <a:t>Шишковидная железа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7AB5209-C97D-47F4-B646-1E2EA4AD077E}"/>
              </a:ext>
            </a:extLst>
          </p:cNvPr>
          <p:cNvSpPr txBox="1"/>
          <p:nvPr/>
        </p:nvSpPr>
        <p:spPr>
          <a:xfrm>
            <a:off x="10455392" y="3152001"/>
            <a:ext cx="173660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1200" dirty="0"/>
              <a:t>Мозжечок железа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07E3760-4369-45CF-B79A-9566E862D544}"/>
              </a:ext>
            </a:extLst>
          </p:cNvPr>
          <p:cNvSpPr txBox="1"/>
          <p:nvPr/>
        </p:nvSpPr>
        <p:spPr>
          <a:xfrm>
            <a:off x="7077075" y="3676650"/>
            <a:ext cx="104775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ru-RU" sz="1200" dirty="0"/>
              <a:t>Гипофиз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104E532-2A13-42DC-A2B5-E89BFD834CD3}"/>
              </a:ext>
            </a:extLst>
          </p:cNvPr>
          <p:cNvSpPr txBox="1"/>
          <p:nvPr/>
        </p:nvSpPr>
        <p:spPr>
          <a:xfrm>
            <a:off x="6819902" y="4145861"/>
            <a:ext cx="119981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ru-RU" sz="1200" dirty="0"/>
              <a:t>Мозговой мост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F9DB382-B8E6-43F0-9B78-AAC870F11441}"/>
              </a:ext>
            </a:extLst>
          </p:cNvPr>
          <p:cNvSpPr txBox="1"/>
          <p:nvPr/>
        </p:nvSpPr>
        <p:spPr>
          <a:xfrm>
            <a:off x="6952588" y="4537242"/>
            <a:ext cx="16764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ru-RU" sz="1200" dirty="0"/>
              <a:t>Продолговатый мозг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11C3B21-9DF6-4CAA-BADD-CEBDB3E98C3E}"/>
              </a:ext>
            </a:extLst>
          </p:cNvPr>
          <p:cNvSpPr txBox="1"/>
          <p:nvPr/>
        </p:nvSpPr>
        <p:spPr>
          <a:xfrm>
            <a:off x="10209476" y="4709162"/>
            <a:ext cx="119981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1200" dirty="0"/>
              <a:t>Спинной мозг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8BC77F-570A-436F-AA68-C0F8BCBD69BD}"/>
              </a:ext>
            </a:extLst>
          </p:cNvPr>
          <p:cNvSpPr txBox="1"/>
          <p:nvPr/>
        </p:nvSpPr>
        <p:spPr>
          <a:xfrm>
            <a:off x="6819902" y="2092158"/>
            <a:ext cx="366712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b="1" dirty="0"/>
              <a:t>Гипофиз и шишковидная железа</a:t>
            </a:r>
          </a:p>
        </p:txBody>
      </p:sp>
    </p:spTree>
    <p:extLst>
      <p:ext uri="{BB962C8B-B14F-4D97-AF65-F5344CB8AC3E}">
        <p14:creationId xmlns:p14="http://schemas.microsoft.com/office/powerpoint/2010/main" val="39722969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49" y="65003"/>
            <a:ext cx="9195034" cy="616387"/>
          </a:xfrm>
        </p:spPr>
        <p:txBody>
          <a:bodyPr/>
          <a:lstStyle/>
          <a:p>
            <a:br>
              <a:rPr lang="ru-RU" dirty="0"/>
            </a:br>
            <a:r>
              <a:rPr lang="ru-RU" dirty="0">
                <a:solidFill>
                  <a:srgbClr val="202124"/>
                </a:solidFill>
                <a:latin typeface="Google Sans"/>
              </a:rPr>
              <a:t>Гормоны</a:t>
            </a:r>
            <a:br>
              <a:rPr lang="ru-RU" b="0" i="0" dirty="0">
                <a:solidFill>
                  <a:srgbClr val="202124"/>
                </a:solidFill>
                <a:effectLst/>
                <a:latin typeface="Google Sans"/>
              </a:rPr>
            </a:b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4F15E6-CF2F-44A7-8F0F-1B947AF82602}"/>
              </a:ext>
            </a:extLst>
          </p:cNvPr>
          <p:cNvSpPr txBox="1"/>
          <p:nvPr/>
        </p:nvSpPr>
        <p:spPr>
          <a:xfrm>
            <a:off x="666032" y="1022866"/>
            <a:ext cx="284869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Гормонально-мозговой обмен </a:t>
            </a:r>
            <a:r>
              <a:rPr lang="ru-RU" dirty="0" err="1"/>
              <a:t>двунаправлен</a:t>
            </a:r>
            <a:r>
              <a:rPr lang="ru-RU" dirty="0"/>
              <a:t>:</a:t>
            </a:r>
            <a:endParaRPr lang="en-US" dirty="0"/>
          </a:p>
          <a:p>
            <a:endParaRPr lang="ru-RU" dirty="0"/>
          </a:p>
          <a:p>
            <a:r>
              <a:rPr lang="ru-RU" dirty="0"/>
              <a:t>• Гормоны, выделяемые в кровь, могут влиять на работу мозга.</a:t>
            </a:r>
            <a:endParaRPr lang="en-US" dirty="0"/>
          </a:p>
          <a:p>
            <a:endParaRPr lang="ru-RU" dirty="0"/>
          </a:p>
          <a:p>
            <a:r>
              <a:rPr lang="ru-RU" dirty="0"/>
              <a:t>• Например, поразительные или опасные события заставляют надпочечники выделять адреналин в кровоток.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2986834-9FBA-445B-94FE-C48A97552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7313" y="790402"/>
            <a:ext cx="1762371" cy="2476846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2D67D211-6580-4782-841B-E389735FE2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6557" y="4076790"/>
            <a:ext cx="3305636" cy="2591162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2181C070-8E52-4EB4-BD69-CEF7ABE96D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9788" y="1212041"/>
            <a:ext cx="4381707" cy="433430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9E1580E-2601-4B1B-B328-C98F593AD9B7}"/>
              </a:ext>
            </a:extLst>
          </p:cNvPr>
          <p:cNvSpPr txBox="1"/>
          <p:nvPr/>
        </p:nvSpPr>
        <p:spPr>
          <a:xfrm>
            <a:off x="9444598" y="728305"/>
            <a:ext cx="144780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400" b="1" dirty="0"/>
              <a:t>Надпочечники</a:t>
            </a:r>
          </a:p>
          <a:p>
            <a:pPr algn="ctr"/>
            <a:endParaRPr lang="ru-RU" sz="1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D59CF1-BF83-4594-BA4F-5BA1454C6156}"/>
              </a:ext>
            </a:extLst>
          </p:cNvPr>
          <p:cNvSpPr txBox="1"/>
          <p:nvPr/>
        </p:nvSpPr>
        <p:spPr>
          <a:xfrm>
            <a:off x="9644062" y="3066335"/>
            <a:ext cx="119062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000" dirty="0"/>
              <a:t>Почки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DA65F39-8753-4F13-A710-DEB9C74295A9}"/>
              </a:ext>
            </a:extLst>
          </p:cNvPr>
          <p:cNvSpPr txBox="1"/>
          <p:nvPr/>
        </p:nvSpPr>
        <p:spPr>
          <a:xfrm>
            <a:off x="9618491" y="1016104"/>
            <a:ext cx="119062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000" dirty="0"/>
              <a:t>Надпочечники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D44E05-A68B-4808-B497-5BA8A786E5E7}"/>
              </a:ext>
            </a:extLst>
          </p:cNvPr>
          <p:cNvSpPr txBox="1"/>
          <p:nvPr/>
        </p:nvSpPr>
        <p:spPr>
          <a:xfrm>
            <a:off x="8010525" y="5451475"/>
            <a:ext cx="1457325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000" dirty="0"/>
              <a:t>Эндокринные клетки (специализированные ганглиозные нейроны)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2706ED6-7A27-44B0-8E1A-23B631B8C56D}"/>
              </a:ext>
            </a:extLst>
          </p:cNvPr>
          <p:cNvSpPr txBox="1"/>
          <p:nvPr/>
        </p:nvSpPr>
        <p:spPr>
          <a:xfrm>
            <a:off x="8052238" y="5982126"/>
            <a:ext cx="1457325" cy="553998"/>
          </a:xfrm>
          <a:prstGeom prst="rect">
            <a:avLst/>
          </a:prstGeom>
          <a:solidFill>
            <a:srgbClr val="E2EFF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000" dirty="0"/>
              <a:t>Секретирует нейротрансмиттеры в общую циркуляцию</a:t>
            </a: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AEC72539-072B-41AD-914D-37E889FA8FBF}"/>
              </a:ext>
            </a:extLst>
          </p:cNvPr>
          <p:cNvSpPr/>
          <p:nvPr/>
        </p:nvSpPr>
        <p:spPr>
          <a:xfrm>
            <a:off x="9880600" y="5927725"/>
            <a:ext cx="1041400" cy="2019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45D294-58E6-4E23-AFE4-C1606E9E4FE9}"/>
              </a:ext>
            </a:extLst>
          </p:cNvPr>
          <p:cNvSpPr txBox="1"/>
          <p:nvPr/>
        </p:nvSpPr>
        <p:spPr>
          <a:xfrm>
            <a:off x="9959975" y="5556250"/>
            <a:ext cx="717549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000" dirty="0"/>
              <a:t>Мозговое вещество надпочечников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DC3ACC-EA45-4C88-8902-0B83706D45D4}"/>
              </a:ext>
            </a:extLst>
          </p:cNvPr>
          <p:cNvSpPr txBox="1"/>
          <p:nvPr/>
        </p:nvSpPr>
        <p:spPr>
          <a:xfrm>
            <a:off x="11249024" y="5661025"/>
            <a:ext cx="904875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000" dirty="0"/>
              <a:t>Преганглио</a:t>
            </a:r>
            <a:r>
              <a:rPr lang="en-US" sz="1000" dirty="0"/>
              <a:t>-</a:t>
            </a:r>
            <a:r>
              <a:rPr lang="ru-RU" sz="1000" dirty="0"/>
              <a:t>нарные волокна</a:t>
            </a:r>
          </a:p>
        </p:txBody>
      </p:sp>
    </p:spTree>
    <p:extLst>
      <p:ext uri="{BB962C8B-B14F-4D97-AF65-F5344CB8AC3E}">
        <p14:creationId xmlns:p14="http://schemas.microsoft.com/office/powerpoint/2010/main" val="33182772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49" y="65003"/>
            <a:ext cx="9195034" cy="616387"/>
          </a:xfrm>
        </p:spPr>
        <p:txBody>
          <a:bodyPr/>
          <a:lstStyle/>
          <a:p>
            <a:br>
              <a:rPr lang="ru-RU" dirty="0"/>
            </a:br>
            <a:r>
              <a:rPr lang="ru-RU" dirty="0">
                <a:solidFill>
                  <a:srgbClr val="202124"/>
                </a:solidFill>
                <a:latin typeface="Google Sans"/>
              </a:rPr>
              <a:t>Гормоны</a:t>
            </a:r>
            <a:br>
              <a:rPr lang="ru-RU" b="0" i="0" dirty="0">
                <a:solidFill>
                  <a:srgbClr val="202124"/>
                </a:solidFill>
                <a:effectLst/>
                <a:latin typeface="Google Sans"/>
              </a:rPr>
            </a:b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4F15E6-CF2F-44A7-8F0F-1B947AF82602}"/>
              </a:ext>
            </a:extLst>
          </p:cNvPr>
          <p:cNvSpPr txBox="1"/>
          <p:nvPr/>
        </p:nvSpPr>
        <p:spPr>
          <a:xfrm>
            <a:off x="666031" y="1022866"/>
            <a:ext cx="46587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• Через кровь активируется симпатическая нервная система.</a:t>
            </a:r>
            <a:endParaRPr lang="en-US" dirty="0"/>
          </a:p>
          <a:p>
            <a:endParaRPr lang="ru-RU" dirty="0"/>
          </a:p>
          <a:p>
            <a:r>
              <a:rPr lang="ru-RU" dirty="0"/>
              <a:t>• Адреналин связывается с рецепторами блуждающего нерва, который затем высвобождает глутамат в синапсы в стволе головного мозга, облегчая кодирование события.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E41A4D4-2D5F-4B8C-907C-333731DDF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1974" y="213864"/>
            <a:ext cx="4848902" cy="64302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C8AA923-6DA5-4213-863A-59366B6A3AC8}"/>
              </a:ext>
            </a:extLst>
          </p:cNvPr>
          <p:cNvSpPr txBox="1"/>
          <p:nvPr/>
        </p:nvSpPr>
        <p:spPr>
          <a:xfrm>
            <a:off x="7467600" y="219605"/>
            <a:ext cx="131064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1000" b="1" dirty="0"/>
              <a:t>Парасимпатический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F8B6F0-282B-4ED1-9AF9-23847530E02F}"/>
              </a:ext>
            </a:extLst>
          </p:cNvPr>
          <p:cNvSpPr txBox="1"/>
          <p:nvPr/>
        </p:nvSpPr>
        <p:spPr>
          <a:xfrm>
            <a:off x="10252711" y="213864"/>
            <a:ext cx="108204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1000" b="1" dirty="0"/>
              <a:t>Симпатический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81F3D2-B183-449C-ABC9-6A25EFBA2EA8}"/>
              </a:ext>
            </a:extLst>
          </p:cNvPr>
          <p:cNvSpPr txBox="1"/>
          <p:nvPr/>
        </p:nvSpPr>
        <p:spPr>
          <a:xfrm>
            <a:off x="6731000" y="822811"/>
            <a:ext cx="114300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000" dirty="0"/>
              <a:t>Стимулирует слюноотделение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D52907-D4AE-431D-BF11-A376F9B561B8}"/>
              </a:ext>
            </a:extLst>
          </p:cNvPr>
          <p:cNvSpPr txBox="1"/>
          <p:nvPr/>
        </p:nvSpPr>
        <p:spPr>
          <a:xfrm>
            <a:off x="6826250" y="1244540"/>
            <a:ext cx="104140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000" dirty="0"/>
              <a:t>Замедляет сердцебиение</a:t>
            </a:r>
          </a:p>
        </p:txBody>
      </p:sp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773801B1-8BAA-4AFC-BE25-EAFFE4C621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2932" y="996310"/>
            <a:ext cx="476316" cy="104790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9743A2AC-69E8-48A7-9A31-E10B1AFDE9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7795" y="1216572"/>
            <a:ext cx="929555" cy="114290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628B0773-AE5A-4401-A55D-FEFD6FF6DE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46549" y="1644650"/>
            <a:ext cx="362552" cy="378315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241DFEC0-47A2-48B6-8D93-04A6B4C82AF0}"/>
              </a:ext>
            </a:extLst>
          </p:cNvPr>
          <p:cNvSpPr txBox="1"/>
          <p:nvPr/>
        </p:nvSpPr>
        <p:spPr>
          <a:xfrm>
            <a:off x="6750050" y="1833807"/>
            <a:ext cx="104140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000" dirty="0"/>
              <a:t>Сужает </a:t>
            </a:r>
            <a:endParaRPr lang="en-US" sz="1000" dirty="0"/>
          </a:p>
          <a:p>
            <a:pPr algn="ctr"/>
            <a:r>
              <a:rPr lang="ru-RU" sz="1000" dirty="0"/>
              <a:t>бронхи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23EEFBC-63FB-4502-BFAD-38ED2E2BCDA3}"/>
              </a:ext>
            </a:extLst>
          </p:cNvPr>
          <p:cNvSpPr txBox="1"/>
          <p:nvPr/>
        </p:nvSpPr>
        <p:spPr>
          <a:xfrm>
            <a:off x="6832600" y="2303432"/>
            <a:ext cx="1041400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000" dirty="0"/>
              <a:t>Стимулирует перистальтику и секрецию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1C9A040-81E7-474D-BD14-2E6A8C5C5A34}"/>
              </a:ext>
            </a:extLst>
          </p:cNvPr>
          <p:cNvSpPr txBox="1"/>
          <p:nvPr/>
        </p:nvSpPr>
        <p:spPr>
          <a:xfrm>
            <a:off x="6826250" y="2882740"/>
            <a:ext cx="1041400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000" dirty="0"/>
              <a:t>Стимулирует выделение желчи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9269C0-75AA-4DDD-A15F-02435D749167}"/>
              </a:ext>
            </a:extLst>
          </p:cNvPr>
          <p:cNvSpPr txBox="1"/>
          <p:nvPr/>
        </p:nvSpPr>
        <p:spPr>
          <a:xfrm>
            <a:off x="6718300" y="3514061"/>
            <a:ext cx="1041400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000" dirty="0"/>
              <a:t>Сокращает мочевой пузырь</a:t>
            </a:r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4CFAF27F-C62A-41AA-AEAA-CE92D296CC8F}"/>
              </a:ext>
            </a:extLst>
          </p:cNvPr>
          <p:cNvSpPr/>
          <p:nvPr/>
        </p:nvSpPr>
        <p:spPr>
          <a:xfrm>
            <a:off x="7651750" y="4055592"/>
            <a:ext cx="1885950" cy="1481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1599245-9AF7-4F50-AB64-8589CFB5C1A3}"/>
              </a:ext>
            </a:extLst>
          </p:cNvPr>
          <p:cNvSpPr txBox="1"/>
          <p:nvPr/>
        </p:nvSpPr>
        <p:spPr>
          <a:xfrm>
            <a:off x="9537700" y="3743464"/>
            <a:ext cx="108204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800" dirty="0"/>
              <a:t>Цепь симпатических ганглиев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35C9044-2EB7-4B1D-A2AF-48BCBD16BF56}"/>
              </a:ext>
            </a:extLst>
          </p:cNvPr>
          <p:cNvSpPr txBox="1"/>
          <p:nvPr/>
        </p:nvSpPr>
        <p:spPr>
          <a:xfrm>
            <a:off x="11056314" y="422701"/>
            <a:ext cx="114300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000" dirty="0"/>
              <a:t>Расширение зрачка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0B50D5F-6D30-4B49-A4CA-289D0B02EBA2}"/>
              </a:ext>
            </a:extLst>
          </p:cNvPr>
          <p:cNvSpPr txBox="1"/>
          <p:nvPr/>
        </p:nvSpPr>
        <p:spPr>
          <a:xfrm>
            <a:off x="11039474" y="901045"/>
            <a:ext cx="114300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000" dirty="0"/>
              <a:t>Тормозит слюноотделение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62E6279-55FC-4E44-B196-E00B8EDF651F}"/>
              </a:ext>
            </a:extLst>
          </p:cNvPr>
          <p:cNvSpPr txBox="1"/>
          <p:nvPr/>
        </p:nvSpPr>
        <p:spPr>
          <a:xfrm>
            <a:off x="11056314" y="1333673"/>
            <a:ext cx="104140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000" dirty="0"/>
              <a:t>Ускоряет сердцебиение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0E49EEB-2A8C-4FAA-8C79-87FD96EC0986}"/>
              </a:ext>
            </a:extLst>
          </p:cNvPr>
          <p:cNvSpPr txBox="1"/>
          <p:nvPr/>
        </p:nvSpPr>
        <p:spPr>
          <a:xfrm>
            <a:off x="11110911" y="1833807"/>
            <a:ext cx="104140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000" dirty="0"/>
              <a:t>Расширяет </a:t>
            </a:r>
            <a:endParaRPr lang="en-US" sz="1000" dirty="0"/>
          </a:p>
          <a:p>
            <a:pPr algn="ctr"/>
            <a:r>
              <a:rPr lang="ru-RU" sz="1000" dirty="0"/>
              <a:t>бронхи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B0E728F-1690-4DF0-8775-46ECB84675A4}"/>
              </a:ext>
            </a:extLst>
          </p:cNvPr>
          <p:cNvSpPr txBox="1"/>
          <p:nvPr/>
        </p:nvSpPr>
        <p:spPr>
          <a:xfrm>
            <a:off x="11056314" y="2214042"/>
            <a:ext cx="1041400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000" dirty="0"/>
              <a:t>Замедляет перистальтику и секрецию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47B0F39-8CB0-470D-BCBD-477C998999CE}"/>
              </a:ext>
            </a:extLst>
          </p:cNvPr>
          <p:cNvSpPr txBox="1"/>
          <p:nvPr/>
        </p:nvSpPr>
        <p:spPr>
          <a:xfrm>
            <a:off x="11061696" y="2691468"/>
            <a:ext cx="1143000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000" dirty="0"/>
              <a:t>Превращение гликогена в глюкозу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A9C1568-3D89-4567-9F2B-51ECF92C747A}"/>
              </a:ext>
            </a:extLst>
          </p:cNvPr>
          <p:cNvSpPr txBox="1"/>
          <p:nvPr/>
        </p:nvSpPr>
        <p:spPr>
          <a:xfrm>
            <a:off x="11049000" y="2998112"/>
            <a:ext cx="1143000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000" dirty="0"/>
              <a:t>Секреция адреналина и норадреналина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15606E5-FAFC-41C4-A694-20D5AE97C175}"/>
              </a:ext>
            </a:extLst>
          </p:cNvPr>
          <p:cNvSpPr txBox="1"/>
          <p:nvPr/>
        </p:nvSpPr>
        <p:spPr>
          <a:xfrm>
            <a:off x="11056314" y="3580356"/>
            <a:ext cx="1143000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000" dirty="0"/>
              <a:t>Подавляет сокращение мочевого пузыря</a:t>
            </a:r>
          </a:p>
        </p:txBody>
      </p:sp>
      <p:pic>
        <p:nvPicPr>
          <p:cNvPr id="51" name="Рисунок 50">
            <a:extLst>
              <a:ext uri="{FF2B5EF4-FFF2-40B4-BE49-F238E27FC236}">
                <a16:creationId xmlns:a16="http://schemas.microsoft.com/office/drawing/2014/main" id="{2D55882E-92F8-4652-B2CD-D3ACA1D681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20350" y="4538596"/>
            <a:ext cx="597863" cy="128654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923B9499-5441-444B-B6DB-F8B2C800B96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42952" y="4658819"/>
            <a:ext cx="304843" cy="161948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9A01C822-D478-4080-AB5F-9FE7B187275E}"/>
              </a:ext>
            </a:extLst>
          </p:cNvPr>
          <p:cNvSpPr txBox="1"/>
          <p:nvPr/>
        </p:nvSpPr>
        <p:spPr>
          <a:xfrm>
            <a:off x="8594725" y="6101707"/>
            <a:ext cx="1327150" cy="400110"/>
          </a:xfrm>
          <a:prstGeom prst="rect">
            <a:avLst/>
          </a:prstGeom>
          <a:solidFill>
            <a:srgbClr val="DBCCC0"/>
          </a:solidFill>
          <a:effectLst>
            <a:softEdge rad="25400"/>
          </a:effectLst>
        </p:spPr>
        <p:txBody>
          <a:bodyPr wrap="square" rtlCol="0">
            <a:spAutoFit/>
          </a:bodyPr>
          <a:lstStyle/>
          <a:p>
            <a:r>
              <a:rPr lang="ru-RU" sz="1000" dirty="0"/>
              <a:t>Мозговое вещество надпочечников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641C9F5-022B-450C-B211-BDE59F7D49A9}"/>
              </a:ext>
            </a:extLst>
          </p:cNvPr>
          <p:cNvSpPr txBox="1"/>
          <p:nvPr/>
        </p:nvSpPr>
        <p:spPr>
          <a:xfrm>
            <a:off x="7277778" y="6178651"/>
            <a:ext cx="10458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/>
              <a:t>Возбуждение</a:t>
            </a:r>
          </a:p>
        </p:txBody>
      </p:sp>
      <p:sp>
        <p:nvSpPr>
          <p:cNvPr id="60" name="Стрелка: вправо 59">
            <a:extLst>
              <a:ext uri="{FF2B5EF4-FFF2-40B4-BE49-F238E27FC236}">
                <a16:creationId xmlns:a16="http://schemas.microsoft.com/office/drawing/2014/main" id="{95FAE9E3-0172-49A7-96C9-4AE9FB498E7C}"/>
              </a:ext>
            </a:extLst>
          </p:cNvPr>
          <p:cNvSpPr/>
          <p:nvPr/>
        </p:nvSpPr>
        <p:spPr>
          <a:xfrm>
            <a:off x="8210868" y="6239490"/>
            <a:ext cx="304843" cy="1245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CB0B3CD0-BE5F-4B19-93FC-455C92AAAC2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71491" y="6529820"/>
            <a:ext cx="647790" cy="114316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AE0788DE-88BB-4857-85AB-8167C8DADE0B}"/>
              </a:ext>
            </a:extLst>
          </p:cNvPr>
          <p:cNvSpPr txBox="1"/>
          <p:nvPr/>
        </p:nvSpPr>
        <p:spPr>
          <a:xfrm>
            <a:off x="10980113" y="5882789"/>
            <a:ext cx="1181101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1000" dirty="0"/>
              <a:t>адренергический рецептор</a:t>
            </a:r>
          </a:p>
        </p:txBody>
      </p:sp>
      <p:pic>
        <p:nvPicPr>
          <p:cNvPr id="68" name="Рисунок 67">
            <a:extLst>
              <a:ext uri="{FF2B5EF4-FFF2-40B4-BE49-F238E27FC236}">
                <a16:creationId xmlns:a16="http://schemas.microsoft.com/office/drawing/2014/main" id="{BB75F8F1-D365-45CC-BA7A-3AC63C4346F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99049" y="5756898"/>
            <a:ext cx="1629002" cy="123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377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A42637D-CC33-426C-B551-F8442B55F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4030" y="880794"/>
            <a:ext cx="5136344" cy="5696973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79899"/>
            <a:ext cx="9195034" cy="616387"/>
          </a:xfrm>
        </p:spPr>
        <p:txBody>
          <a:bodyPr/>
          <a:lstStyle/>
          <a:p>
            <a:br>
              <a:rPr lang="ru-RU" dirty="0"/>
            </a:br>
            <a:r>
              <a:rPr lang="ru-RU" dirty="0">
                <a:solidFill>
                  <a:srgbClr val="202124"/>
                </a:solidFill>
                <a:latin typeface="Google Sans"/>
              </a:rPr>
              <a:t>Способы коммуникации</a:t>
            </a:r>
            <a:br>
              <a:rPr lang="ru-RU" b="0" i="0" dirty="0">
                <a:solidFill>
                  <a:srgbClr val="202124"/>
                </a:solidFill>
                <a:effectLst/>
                <a:latin typeface="Google Sans"/>
              </a:rPr>
            </a:b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A01CED-64F9-4C91-A26E-13BAB1BB64F9}"/>
              </a:ext>
            </a:extLst>
          </p:cNvPr>
          <p:cNvSpPr txBox="1"/>
          <p:nvPr/>
        </p:nvSpPr>
        <p:spPr>
          <a:xfrm>
            <a:off x="293606" y="1068087"/>
            <a:ext cx="704816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Связь между нейронами:</a:t>
            </a:r>
            <a:endParaRPr lang="en-US" dirty="0"/>
          </a:p>
          <a:p>
            <a:endParaRPr lang="ru-RU" dirty="0"/>
          </a:p>
          <a:p>
            <a:r>
              <a:rPr lang="ru-RU" dirty="0"/>
              <a:t>• Электрический - концентрация натрия и калия внутри и снаружи нейрона создает мембранный потенциал.</a:t>
            </a:r>
            <a:br>
              <a:rPr lang="en-US" dirty="0"/>
            </a:br>
            <a:endParaRPr lang="ru-RU" dirty="0"/>
          </a:p>
          <a:p>
            <a:r>
              <a:rPr lang="ru-RU" dirty="0"/>
              <a:t>• Химические - нейротрансмиттеры, выпущенные в синапс, влияют на постсинаптическую клетку.</a:t>
            </a:r>
            <a:endParaRPr lang="en-US" dirty="0"/>
          </a:p>
          <a:p>
            <a:endParaRPr lang="en-US" dirty="0"/>
          </a:p>
          <a:p>
            <a:r>
              <a:rPr lang="ru-RU" dirty="0"/>
              <a:t>Хотя механизмы электрической передачи очень похожи, существует большое количество нейромедиаторов, которые по-разному влияют на постсинаптическую клетку.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AA8232DE-7793-4014-A73E-4C73A1683A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3251" y="2569270"/>
            <a:ext cx="1057423" cy="333422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4F278E3A-A4D2-4D27-B46F-7A22DA880C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6199" y="2027096"/>
            <a:ext cx="714475" cy="314369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7DE4D81B-ECBE-4950-B5F9-0F74CEC3D8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33233" y="897622"/>
            <a:ext cx="590632" cy="228632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3843B1B-7595-49B7-AFBE-17CEFE6EDD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6199" y="2060086"/>
            <a:ext cx="714475" cy="314369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5605EDF9-F4ED-4614-A898-0780B2C24B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18258" y="953771"/>
            <a:ext cx="590632" cy="228632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456A0E58-F124-4A66-8F96-5FAABC1BD5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3251" y="2578874"/>
            <a:ext cx="1057423" cy="33342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3707466-5E07-4647-BCDA-75619E3BF9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60906" y="3615304"/>
            <a:ext cx="847843" cy="314369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01EF5470-5A61-478A-8FF6-E3585210F2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66540" y="5824784"/>
            <a:ext cx="1162212" cy="304843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CF5517B5-9FC7-45E8-9031-A99650A168C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44021" y="5503886"/>
            <a:ext cx="371527" cy="123842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759606A0-1A25-4E73-9AE1-E260944CDCB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80730" y="5105477"/>
            <a:ext cx="666504" cy="276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540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79899"/>
            <a:ext cx="9195034" cy="616387"/>
          </a:xfrm>
        </p:spPr>
        <p:txBody>
          <a:bodyPr/>
          <a:lstStyle/>
          <a:p>
            <a:br>
              <a:rPr lang="ru-RU" dirty="0"/>
            </a:br>
            <a:r>
              <a:rPr lang="ru-RU" dirty="0">
                <a:solidFill>
                  <a:srgbClr val="202124"/>
                </a:solidFill>
                <a:latin typeface="Google Sans"/>
              </a:rPr>
              <a:t>Нейротрансмиттеры</a:t>
            </a:r>
            <a:br>
              <a:rPr lang="ru-RU" b="0" i="0" dirty="0">
                <a:solidFill>
                  <a:srgbClr val="202124"/>
                </a:solidFill>
                <a:effectLst/>
                <a:latin typeface="Google Sans"/>
              </a:rPr>
            </a:b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A01CED-64F9-4C91-A26E-13BAB1BB64F9}"/>
              </a:ext>
            </a:extLst>
          </p:cNvPr>
          <p:cNvSpPr txBox="1"/>
          <p:nvPr/>
        </p:nvSpPr>
        <p:spPr>
          <a:xfrm>
            <a:off x="838199" y="1166070"/>
            <a:ext cx="6223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Категории нейротрансмиттеров:</a:t>
            </a:r>
            <a:endParaRPr lang="en-US" dirty="0"/>
          </a:p>
          <a:p>
            <a:endParaRPr lang="ru-RU" dirty="0"/>
          </a:p>
        </p:txBody>
      </p:sp>
      <p:graphicFrame>
        <p:nvGraphicFramePr>
          <p:cNvPr id="3" name="Таблица 3">
            <a:extLst>
              <a:ext uri="{FF2B5EF4-FFF2-40B4-BE49-F238E27FC236}">
                <a16:creationId xmlns:a16="http://schemas.microsoft.com/office/drawing/2014/main" id="{02C99E54-2FE7-45B2-8A73-61FE561F57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071377"/>
              </p:ext>
            </p:extLst>
          </p:nvPr>
        </p:nvGraphicFramePr>
        <p:xfrm>
          <a:off x="722502" y="1846336"/>
          <a:ext cx="9822459" cy="2935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7672">
                  <a:extLst>
                    <a:ext uri="{9D8B030D-6E8A-4147-A177-3AD203B41FA5}">
                      <a16:colId xmlns:a16="http://schemas.microsoft.com/office/drawing/2014/main" val="3861802644"/>
                    </a:ext>
                  </a:extLst>
                </a:gridCol>
                <a:gridCol w="4001548">
                  <a:extLst>
                    <a:ext uri="{9D8B030D-6E8A-4147-A177-3AD203B41FA5}">
                      <a16:colId xmlns:a16="http://schemas.microsoft.com/office/drawing/2014/main" val="1693026001"/>
                    </a:ext>
                  </a:extLst>
                </a:gridCol>
                <a:gridCol w="3513239">
                  <a:extLst>
                    <a:ext uri="{9D8B030D-6E8A-4147-A177-3AD203B41FA5}">
                      <a16:colId xmlns:a16="http://schemas.microsoft.com/office/drawing/2014/main" val="3687178981"/>
                    </a:ext>
                  </a:extLst>
                </a:gridCol>
              </a:tblGrid>
              <a:tr h="587154">
                <a:tc>
                  <a:txBody>
                    <a:bodyPr/>
                    <a:lstStyle/>
                    <a:p>
                      <a:r>
                        <a:rPr lang="ru-RU" dirty="0"/>
                        <a:t>Аминокислоты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Пептиды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Прочие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126176"/>
                  </a:ext>
                </a:extLst>
              </a:tr>
              <a:tr h="587154">
                <a:tc>
                  <a:txBody>
                    <a:bodyPr/>
                    <a:lstStyle/>
                    <a:p>
                      <a:r>
                        <a:rPr lang="ru-RU" dirty="0"/>
                        <a:t>Глутамат / 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Glutamate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Соматостатин / 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Somatostatin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Серотонин / 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Serotonin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3637139"/>
                  </a:ext>
                </a:extLst>
              </a:tr>
              <a:tr h="587154">
                <a:tc>
                  <a:txBody>
                    <a:bodyPr/>
                    <a:lstStyle/>
                    <a:p>
                      <a:r>
                        <a:rPr lang="ru-RU" dirty="0"/>
                        <a:t>Аспартат / 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Aspartate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Вазопрессин / 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Vasopressin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Норэпинефрин / 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Norepinephrine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832223"/>
                  </a:ext>
                </a:extLst>
              </a:tr>
              <a:tr h="587154">
                <a:tc>
                  <a:txBody>
                    <a:bodyPr/>
                    <a:lstStyle/>
                    <a:p>
                      <a:r>
                        <a:rPr lang="ru-RU" dirty="0"/>
                        <a:t>Глицин / 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Glycine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Окситоцин / 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Oxytocin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Гистамин / 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Histamine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950996"/>
                  </a:ext>
                </a:extLst>
              </a:tr>
              <a:tr h="587154">
                <a:tc>
                  <a:txBody>
                    <a:bodyPr/>
                    <a:lstStyle/>
                    <a:p>
                      <a:r>
                        <a:rPr lang="en-US" dirty="0"/>
                        <a:t>D-</a:t>
                      </a:r>
                      <a:r>
                        <a:rPr lang="ru-RU" dirty="0"/>
                        <a:t>серин / 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D-Serine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Опиоидные пептиды / 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Opioid peptides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Мелатонин / 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Melatonin</a:t>
                      </a:r>
                      <a:r>
                        <a:rPr lang="ru-RU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ru-RU" dirty="0"/>
                        <a:t>и др.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5071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2559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79899"/>
            <a:ext cx="9195034" cy="616387"/>
          </a:xfrm>
        </p:spPr>
        <p:txBody>
          <a:bodyPr/>
          <a:lstStyle/>
          <a:p>
            <a:br>
              <a:rPr lang="ru-RU" dirty="0"/>
            </a:br>
            <a:r>
              <a:rPr lang="ru-RU" dirty="0">
                <a:solidFill>
                  <a:srgbClr val="202124"/>
                </a:solidFill>
                <a:latin typeface="Google Sans"/>
              </a:rPr>
              <a:t>Нейротрансмиттеры</a:t>
            </a:r>
            <a:br>
              <a:rPr lang="ru-RU" b="0" i="0" dirty="0">
                <a:solidFill>
                  <a:srgbClr val="202124"/>
                </a:solidFill>
                <a:effectLst/>
                <a:latin typeface="Google Sans"/>
              </a:rPr>
            </a:b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A01CED-64F9-4C91-A26E-13BAB1BB64F9}"/>
              </a:ext>
            </a:extLst>
          </p:cNvPr>
          <p:cNvSpPr txBox="1"/>
          <p:nvPr/>
        </p:nvSpPr>
        <p:spPr>
          <a:xfrm>
            <a:off x="838199" y="1166070"/>
            <a:ext cx="6223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Категории нейротрансмиттеров:</a:t>
            </a:r>
            <a:endParaRPr lang="en-US" dirty="0"/>
          </a:p>
          <a:p>
            <a:endParaRPr lang="ru-RU" dirty="0"/>
          </a:p>
        </p:txBody>
      </p:sp>
      <p:graphicFrame>
        <p:nvGraphicFramePr>
          <p:cNvPr id="3" name="Таблица 3">
            <a:extLst>
              <a:ext uri="{FF2B5EF4-FFF2-40B4-BE49-F238E27FC236}">
                <a16:creationId xmlns:a16="http://schemas.microsoft.com/office/drawing/2014/main" id="{02C99E54-2FE7-45B2-8A73-61FE561F5702}"/>
              </a:ext>
            </a:extLst>
          </p:cNvPr>
          <p:cNvGraphicFramePr>
            <a:graphicFrameLocks noGrp="1"/>
          </p:cNvGraphicFramePr>
          <p:nvPr/>
        </p:nvGraphicFramePr>
        <p:xfrm>
          <a:off x="722502" y="1846336"/>
          <a:ext cx="9822459" cy="2935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7672">
                  <a:extLst>
                    <a:ext uri="{9D8B030D-6E8A-4147-A177-3AD203B41FA5}">
                      <a16:colId xmlns:a16="http://schemas.microsoft.com/office/drawing/2014/main" val="3861802644"/>
                    </a:ext>
                  </a:extLst>
                </a:gridCol>
                <a:gridCol w="4001548">
                  <a:extLst>
                    <a:ext uri="{9D8B030D-6E8A-4147-A177-3AD203B41FA5}">
                      <a16:colId xmlns:a16="http://schemas.microsoft.com/office/drawing/2014/main" val="1693026001"/>
                    </a:ext>
                  </a:extLst>
                </a:gridCol>
                <a:gridCol w="3513239">
                  <a:extLst>
                    <a:ext uri="{9D8B030D-6E8A-4147-A177-3AD203B41FA5}">
                      <a16:colId xmlns:a16="http://schemas.microsoft.com/office/drawing/2014/main" val="3687178981"/>
                    </a:ext>
                  </a:extLst>
                </a:gridCol>
              </a:tblGrid>
              <a:tr h="587154">
                <a:tc>
                  <a:txBody>
                    <a:bodyPr/>
                    <a:lstStyle/>
                    <a:p>
                      <a:r>
                        <a:rPr lang="ru-RU" dirty="0"/>
                        <a:t>Аминокислоты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Пептиды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Прочие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126176"/>
                  </a:ext>
                </a:extLst>
              </a:tr>
              <a:tr h="587154">
                <a:tc>
                  <a:txBody>
                    <a:bodyPr/>
                    <a:lstStyle/>
                    <a:p>
                      <a:r>
                        <a:rPr lang="ru-RU" dirty="0"/>
                        <a:t>Глутамат / 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Glutamate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Соматостатин / 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Somatostatin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Серотонин / 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Serotonin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3637139"/>
                  </a:ext>
                </a:extLst>
              </a:tr>
              <a:tr h="587154">
                <a:tc>
                  <a:txBody>
                    <a:bodyPr/>
                    <a:lstStyle/>
                    <a:p>
                      <a:r>
                        <a:rPr lang="ru-RU" dirty="0"/>
                        <a:t>Аспартат / 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Aspartate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Вазопрессин / 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Vasopressin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Норэпинефрин / 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Norepinephrine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832223"/>
                  </a:ext>
                </a:extLst>
              </a:tr>
              <a:tr h="587154">
                <a:tc>
                  <a:txBody>
                    <a:bodyPr/>
                    <a:lstStyle/>
                    <a:p>
                      <a:r>
                        <a:rPr lang="ru-RU" dirty="0"/>
                        <a:t>Глицин / 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Glycine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Окситоцин / 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Oxytocin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Гистамин / 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Histamine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950996"/>
                  </a:ext>
                </a:extLst>
              </a:tr>
              <a:tr h="587154">
                <a:tc>
                  <a:txBody>
                    <a:bodyPr/>
                    <a:lstStyle/>
                    <a:p>
                      <a:r>
                        <a:rPr lang="en-US" dirty="0"/>
                        <a:t>D-</a:t>
                      </a:r>
                      <a:r>
                        <a:rPr lang="ru-RU" dirty="0"/>
                        <a:t>серин / 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D-Serine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Опиоидные пептиды / 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Opioid peptides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Мелатонин / 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Melatonin</a:t>
                      </a:r>
                      <a:r>
                        <a:rPr lang="ru-RU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ru-RU" dirty="0"/>
                        <a:t>и др.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507150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A76800B-961C-4914-A41A-ED8B3163E2E0}"/>
              </a:ext>
            </a:extLst>
          </p:cNvPr>
          <p:cNvSpPr txBox="1"/>
          <p:nvPr/>
        </p:nvSpPr>
        <p:spPr>
          <a:xfrm>
            <a:off x="10972799" y="3244334"/>
            <a:ext cx="671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50+</a:t>
            </a:r>
          </a:p>
        </p:txBody>
      </p:sp>
    </p:spTree>
    <p:extLst>
      <p:ext uri="{BB962C8B-B14F-4D97-AF65-F5344CB8AC3E}">
        <p14:creationId xmlns:p14="http://schemas.microsoft.com/office/powerpoint/2010/main" val="2560678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79899"/>
            <a:ext cx="9195034" cy="616387"/>
          </a:xfrm>
        </p:spPr>
        <p:txBody>
          <a:bodyPr/>
          <a:lstStyle/>
          <a:p>
            <a:br>
              <a:rPr lang="ru-RU" dirty="0"/>
            </a:br>
            <a:r>
              <a:rPr lang="ru-RU" dirty="0">
                <a:solidFill>
                  <a:srgbClr val="202124"/>
                </a:solidFill>
                <a:latin typeface="Google Sans"/>
              </a:rPr>
              <a:t>Нейротрансмиттеры</a:t>
            </a:r>
            <a:br>
              <a:rPr lang="ru-RU" b="0" i="0" dirty="0">
                <a:solidFill>
                  <a:srgbClr val="202124"/>
                </a:solidFill>
                <a:effectLst/>
                <a:latin typeface="Google Sans"/>
              </a:rPr>
            </a:b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A01CED-64F9-4C91-A26E-13BAB1BB64F9}"/>
              </a:ext>
            </a:extLst>
          </p:cNvPr>
          <p:cNvSpPr txBox="1"/>
          <p:nvPr/>
        </p:nvSpPr>
        <p:spPr>
          <a:xfrm>
            <a:off x="838199" y="1166070"/>
            <a:ext cx="6223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Категории нейротрансмиттеров:</a:t>
            </a:r>
            <a:endParaRPr lang="en-US" dirty="0"/>
          </a:p>
          <a:p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FEDDBC-E19B-4EDE-96E8-160C75C1A21F}"/>
              </a:ext>
            </a:extLst>
          </p:cNvPr>
          <p:cNvSpPr txBox="1"/>
          <p:nvPr/>
        </p:nvSpPr>
        <p:spPr>
          <a:xfrm>
            <a:off x="662730" y="1543344"/>
            <a:ext cx="3842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u="sng" dirty="0"/>
              <a:t>Возбуждающие нейротрансмиттеры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456AED-9EF2-49DD-BBD3-257CD933818B}"/>
              </a:ext>
            </a:extLst>
          </p:cNvPr>
          <p:cNvSpPr txBox="1"/>
          <p:nvPr/>
        </p:nvSpPr>
        <p:spPr>
          <a:xfrm>
            <a:off x="6446589" y="1543344"/>
            <a:ext cx="3842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u="sng" dirty="0"/>
              <a:t>Тормозящие нейротрансмиттеры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6ACFA5-2E32-46D9-A536-367DCE8A9504}"/>
              </a:ext>
            </a:extLst>
          </p:cNvPr>
          <p:cNvSpPr txBox="1"/>
          <p:nvPr/>
        </p:nvSpPr>
        <p:spPr>
          <a:xfrm>
            <a:off x="1199275" y="5090004"/>
            <a:ext cx="2105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u="sng" dirty="0"/>
              <a:t>Двойного действия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C56CC1-4666-4F6F-8AA3-8D80E6979492}"/>
              </a:ext>
            </a:extLst>
          </p:cNvPr>
          <p:cNvSpPr txBox="1"/>
          <p:nvPr/>
        </p:nvSpPr>
        <p:spPr>
          <a:xfrm>
            <a:off x="629175" y="1854663"/>
            <a:ext cx="34814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Адреналин / </a:t>
            </a:r>
            <a:r>
              <a:rPr lang="en-US" dirty="0"/>
              <a:t>Epinephrine</a:t>
            </a:r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r>
              <a:rPr lang="ru-RU" dirty="0"/>
              <a:t>Норадреналин / </a:t>
            </a:r>
            <a:r>
              <a:rPr lang="en-US" sz="1800" b="0" i="0" u="none" strike="noStrike" baseline="0" dirty="0"/>
              <a:t>Norepinephrine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F39262-CD4F-4FC5-BC2A-F05D75068531}"/>
              </a:ext>
            </a:extLst>
          </p:cNvPr>
          <p:cNvSpPr txBox="1"/>
          <p:nvPr/>
        </p:nvSpPr>
        <p:spPr>
          <a:xfrm>
            <a:off x="4681056" y="1853257"/>
            <a:ext cx="737392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Серотонин / </a:t>
            </a:r>
            <a:r>
              <a:rPr lang="en-US" dirty="0"/>
              <a:t>Serotonin</a:t>
            </a:r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r>
              <a:rPr lang="ru-RU" dirty="0"/>
              <a:t>Гамма-аминомасляная кислота ГАМК / </a:t>
            </a:r>
            <a:r>
              <a:rPr lang="en-US" sz="1800" b="0" i="0" u="none" strike="noStrike" baseline="0" dirty="0"/>
              <a:t>GABA</a:t>
            </a:r>
            <a:r>
              <a:rPr lang="ru-RU" sz="1800" b="0" i="0" u="none" strike="noStrike" baseline="0" dirty="0"/>
              <a:t> </a:t>
            </a:r>
            <a:r>
              <a:rPr lang="en-US" sz="1800" b="0" i="0" u="none" strike="noStrike" baseline="0" dirty="0"/>
              <a:t>gamma-Aminobutyric acid</a:t>
            </a: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3C0872-4153-463B-93DE-05014940DB0B}"/>
              </a:ext>
            </a:extLst>
          </p:cNvPr>
          <p:cNvSpPr txBox="1"/>
          <p:nvPr/>
        </p:nvSpPr>
        <p:spPr>
          <a:xfrm>
            <a:off x="1199275" y="5492676"/>
            <a:ext cx="2341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Дофамин / </a:t>
            </a:r>
            <a:r>
              <a:rPr lang="en-US" dirty="0"/>
              <a:t>Dopamine</a:t>
            </a:r>
            <a:endParaRPr lang="ru-RU" dirty="0"/>
          </a:p>
        </p:txBody>
      </p:sp>
      <p:pic>
        <p:nvPicPr>
          <p:cNvPr id="1028" name="Picture 4" descr="Изображение химической структуры">
            <a:extLst>
              <a:ext uri="{FF2B5EF4-FFF2-40B4-BE49-F238E27FC236}">
                <a16:creationId xmlns:a16="http://schemas.microsoft.com/office/drawing/2014/main" id="{432FF02F-30E4-454B-AE39-EB5336E670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30" y="2209781"/>
            <a:ext cx="1846994" cy="10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2413332A-42D8-48CC-A18F-E6548ED62D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128" y="3747903"/>
            <a:ext cx="1845596" cy="1006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63B882A6-234B-4935-8F49-9C206A82B4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3507" y="3899475"/>
            <a:ext cx="1453315" cy="1175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Изображение химической структуры">
            <a:extLst>
              <a:ext uri="{FF2B5EF4-FFF2-40B4-BE49-F238E27FC236}">
                <a16:creationId xmlns:a16="http://schemas.microsoft.com/office/drawing/2014/main" id="{43BFB082-AAEC-42C8-A67E-396D082415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8072" y="2373378"/>
            <a:ext cx="1428750" cy="88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Изображение химической структуры">
            <a:extLst>
              <a:ext uri="{FF2B5EF4-FFF2-40B4-BE49-F238E27FC236}">
                <a16:creationId xmlns:a16="http://schemas.microsoft.com/office/drawing/2014/main" id="{4F3F25F0-F06D-4010-B454-BC21CD96E8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827" y="5996810"/>
            <a:ext cx="1687090" cy="690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Изображение молекулярной модели">
            <a:extLst>
              <a:ext uri="{FF2B5EF4-FFF2-40B4-BE49-F238E27FC236}">
                <a16:creationId xmlns:a16="http://schemas.microsoft.com/office/drawing/2014/main" id="{5458BC8F-E9E2-44AD-946D-42043E1F5D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7274" y="5976247"/>
            <a:ext cx="125730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Изображение химической структуры">
            <a:extLst>
              <a:ext uri="{FF2B5EF4-FFF2-40B4-BE49-F238E27FC236}">
                <a16:creationId xmlns:a16="http://schemas.microsoft.com/office/drawing/2014/main" id="{16B3A047-8A31-41C9-99D5-E9D7AA9603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2869" y="2171421"/>
            <a:ext cx="1649835" cy="1174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Изображение молекулярной модели">
            <a:extLst>
              <a:ext uri="{FF2B5EF4-FFF2-40B4-BE49-F238E27FC236}">
                <a16:creationId xmlns:a16="http://schemas.microsoft.com/office/drawing/2014/main" id="{2E7EF6F0-EC79-4D66-8511-AB1DE6102E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7721" y="2373378"/>
            <a:ext cx="1257300" cy="103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Simplified structural formula">
            <a:extLst>
              <a:ext uri="{FF2B5EF4-FFF2-40B4-BE49-F238E27FC236}">
                <a16:creationId xmlns:a16="http://schemas.microsoft.com/office/drawing/2014/main" id="{944B1D6B-4F49-43D7-88D7-F40F856E7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3238" y="4070317"/>
            <a:ext cx="1894779" cy="626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GABA molecule">
            <a:extLst>
              <a:ext uri="{FF2B5EF4-FFF2-40B4-BE49-F238E27FC236}">
                <a16:creationId xmlns:a16="http://schemas.microsoft.com/office/drawing/2014/main" id="{9575B307-D0BF-4BA6-897E-D5AC0589EF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9606" y="4069614"/>
            <a:ext cx="1639841" cy="834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2387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79899"/>
            <a:ext cx="9195034" cy="616387"/>
          </a:xfrm>
        </p:spPr>
        <p:txBody>
          <a:bodyPr/>
          <a:lstStyle/>
          <a:p>
            <a:br>
              <a:rPr lang="ru-RU" dirty="0"/>
            </a:br>
            <a:r>
              <a:rPr lang="ru-RU" dirty="0">
                <a:solidFill>
                  <a:srgbClr val="202124"/>
                </a:solidFill>
                <a:latin typeface="Google Sans"/>
              </a:rPr>
              <a:t>Нейротрансмиттеры</a:t>
            </a:r>
            <a:br>
              <a:rPr lang="ru-RU" b="0" i="0" dirty="0">
                <a:solidFill>
                  <a:srgbClr val="202124"/>
                </a:solidFill>
                <a:effectLst/>
                <a:latin typeface="Google Sans"/>
              </a:rPr>
            </a:b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A01CED-64F9-4C91-A26E-13BAB1BB64F9}"/>
              </a:ext>
            </a:extLst>
          </p:cNvPr>
          <p:cNvSpPr txBox="1"/>
          <p:nvPr/>
        </p:nvSpPr>
        <p:spPr>
          <a:xfrm>
            <a:off x="838199" y="1166070"/>
            <a:ext cx="62236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u="sng" dirty="0"/>
              <a:t>Ацетилхолин / </a:t>
            </a:r>
            <a:r>
              <a:rPr lang="en-US" u="sng" dirty="0"/>
              <a:t>Acetylcholine</a:t>
            </a:r>
            <a:r>
              <a:rPr lang="ru-RU" u="sng" dirty="0"/>
              <a:t> </a:t>
            </a:r>
          </a:p>
          <a:p>
            <a:endParaRPr lang="ru-RU" dirty="0"/>
          </a:p>
          <a:p>
            <a:r>
              <a:rPr lang="ru-RU" dirty="0"/>
              <a:t>• Возбуждающий нейромедиатор</a:t>
            </a:r>
          </a:p>
          <a:p>
            <a:endParaRPr lang="ru-RU" dirty="0"/>
          </a:p>
          <a:p>
            <a:r>
              <a:rPr lang="ru-RU" dirty="0"/>
              <a:t>• Активирует двигательные нейроны, контролирующие скелетные мышцы.</a:t>
            </a:r>
          </a:p>
          <a:p>
            <a:endParaRPr lang="ru-RU" dirty="0"/>
          </a:p>
          <a:p>
            <a:r>
              <a:rPr lang="ru-RU" dirty="0"/>
              <a:t>• Регулирует активность мозга, связанную с вниманием, возбуждением, обучением и памятью.</a:t>
            </a:r>
          </a:p>
          <a:p>
            <a:endParaRPr lang="ru-RU" dirty="0"/>
          </a:p>
          <a:p>
            <a:r>
              <a:rPr lang="ru-RU" dirty="0"/>
              <a:t>• Аномально низкий уровень ацетилхолина у пациентов с болезнью Альцгеймера.</a:t>
            </a:r>
          </a:p>
        </p:txBody>
      </p:sp>
      <p:pic>
        <p:nvPicPr>
          <p:cNvPr id="2050" name="Picture 2" descr="Изображение химической структуры">
            <a:extLst>
              <a:ext uri="{FF2B5EF4-FFF2-40B4-BE49-F238E27FC236}">
                <a16:creationId xmlns:a16="http://schemas.microsoft.com/office/drawing/2014/main" id="{1B48A303-30CC-4C72-901D-E4B84A8E11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3163" y="1743760"/>
            <a:ext cx="2376356" cy="972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Изображение молекулярной модели">
            <a:extLst>
              <a:ext uri="{FF2B5EF4-FFF2-40B4-BE49-F238E27FC236}">
                <a16:creationId xmlns:a16="http://schemas.microsoft.com/office/drawing/2014/main" id="{64448866-4D1B-45A4-B315-05C1A4B130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5101" y="3304750"/>
            <a:ext cx="2118308" cy="1989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4311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79899"/>
            <a:ext cx="9195034" cy="616387"/>
          </a:xfrm>
        </p:spPr>
        <p:txBody>
          <a:bodyPr/>
          <a:lstStyle/>
          <a:p>
            <a:br>
              <a:rPr lang="ru-RU" dirty="0"/>
            </a:br>
            <a:r>
              <a:rPr lang="ru-RU" dirty="0">
                <a:solidFill>
                  <a:srgbClr val="202124"/>
                </a:solidFill>
                <a:latin typeface="Google Sans"/>
              </a:rPr>
              <a:t>Нейротрансмиттеры</a:t>
            </a:r>
            <a:br>
              <a:rPr lang="ru-RU" b="0" i="0" dirty="0">
                <a:solidFill>
                  <a:srgbClr val="202124"/>
                </a:solidFill>
                <a:effectLst/>
                <a:latin typeface="Google Sans"/>
              </a:rPr>
            </a:b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A01CED-64F9-4C91-A26E-13BAB1BB64F9}"/>
              </a:ext>
            </a:extLst>
          </p:cNvPr>
          <p:cNvSpPr txBox="1"/>
          <p:nvPr/>
        </p:nvSpPr>
        <p:spPr>
          <a:xfrm>
            <a:off x="838199" y="1166070"/>
            <a:ext cx="62236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u="sng" dirty="0"/>
              <a:t>Дофамин / </a:t>
            </a:r>
            <a:r>
              <a:rPr lang="en-US" u="sng" dirty="0"/>
              <a:t>Dopamine</a:t>
            </a:r>
            <a:endParaRPr lang="ru-RU" u="sng" dirty="0"/>
          </a:p>
          <a:p>
            <a:endParaRPr lang="ru-RU" dirty="0"/>
          </a:p>
          <a:p>
            <a:r>
              <a:rPr lang="ru-RU" dirty="0"/>
              <a:t>Критически важен для контроля моторики и движений тела</a:t>
            </a:r>
          </a:p>
          <a:p>
            <a:endParaRPr lang="ru-RU" dirty="0"/>
          </a:p>
          <a:p>
            <a:r>
              <a:rPr lang="ru-RU" dirty="0"/>
              <a:t>• Участвует в механизмах вознаграждения и положительных эмоциях.</a:t>
            </a:r>
          </a:p>
          <a:p>
            <a:endParaRPr lang="ru-RU" dirty="0"/>
          </a:p>
          <a:p>
            <a:r>
              <a:rPr lang="ru-RU" dirty="0"/>
              <a:t>• Аномально низкий уровень дофамина, наблюдаемый у пациентов с болезнью Паркинсона.</a:t>
            </a:r>
          </a:p>
          <a:p>
            <a:endParaRPr lang="ru-RU" dirty="0"/>
          </a:p>
          <a:p>
            <a:r>
              <a:rPr lang="ru-RU" dirty="0"/>
              <a:t>• Аномально высокий уровень дофамина наблюдается в лобных областях мозга у пациентов с шизофренией.</a:t>
            </a:r>
          </a:p>
        </p:txBody>
      </p:sp>
      <p:pic>
        <p:nvPicPr>
          <p:cNvPr id="2054" name="Picture 6" descr="Изображение химической структуры">
            <a:extLst>
              <a:ext uri="{FF2B5EF4-FFF2-40B4-BE49-F238E27FC236}">
                <a16:creationId xmlns:a16="http://schemas.microsoft.com/office/drawing/2014/main" id="{FDF89508-F9A5-4FBB-94B8-117C61650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5932" y="1968648"/>
            <a:ext cx="2213645" cy="905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Изображение молекулярной модели">
            <a:extLst>
              <a:ext uri="{FF2B5EF4-FFF2-40B4-BE49-F238E27FC236}">
                <a16:creationId xmlns:a16="http://schemas.microsoft.com/office/drawing/2014/main" id="{3DC34756-C127-408C-95E5-89475A5F7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8447" y="3419359"/>
            <a:ext cx="2015629" cy="1374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6802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79899"/>
            <a:ext cx="9195034" cy="616387"/>
          </a:xfrm>
        </p:spPr>
        <p:txBody>
          <a:bodyPr/>
          <a:lstStyle/>
          <a:p>
            <a:br>
              <a:rPr lang="ru-RU" dirty="0"/>
            </a:br>
            <a:r>
              <a:rPr lang="ru-RU" dirty="0">
                <a:solidFill>
                  <a:srgbClr val="202124"/>
                </a:solidFill>
                <a:latin typeface="Google Sans"/>
              </a:rPr>
              <a:t>Нейротрансмиттеры</a:t>
            </a:r>
            <a:br>
              <a:rPr lang="ru-RU" b="0" i="0" dirty="0">
                <a:solidFill>
                  <a:srgbClr val="202124"/>
                </a:solidFill>
                <a:effectLst/>
                <a:latin typeface="Google Sans"/>
              </a:rPr>
            </a:b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A01CED-64F9-4C91-A26E-13BAB1BB64F9}"/>
              </a:ext>
            </a:extLst>
          </p:cNvPr>
          <p:cNvSpPr txBox="1"/>
          <p:nvPr/>
        </p:nvSpPr>
        <p:spPr>
          <a:xfrm>
            <a:off x="838199" y="1166070"/>
            <a:ext cx="62236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u="sng" dirty="0"/>
              <a:t>Глутамат / </a:t>
            </a:r>
            <a:r>
              <a:rPr lang="en-US" u="sng" dirty="0"/>
              <a:t>Glutamate</a:t>
            </a:r>
            <a:endParaRPr lang="ru-RU" dirty="0"/>
          </a:p>
          <a:p>
            <a:endParaRPr lang="ru-RU" dirty="0"/>
          </a:p>
          <a:p>
            <a:r>
              <a:rPr lang="ru-RU" dirty="0"/>
              <a:t>• Нейромедиатор, который чаще всего встречается в нервной системе.</a:t>
            </a:r>
          </a:p>
          <a:p>
            <a:endParaRPr lang="ru-RU" dirty="0"/>
          </a:p>
          <a:p>
            <a:r>
              <a:rPr lang="ru-RU" dirty="0"/>
              <a:t>• В основном связано с обучением и памятью.</a:t>
            </a:r>
          </a:p>
          <a:p>
            <a:endParaRPr lang="ru-RU" dirty="0"/>
          </a:p>
          <a:p>
            <a:r>
              <a:rPr lang="ru-RU" dirty="0"/>
              <a:t>• Чрезмерное производство глутамата токсично для нейронов (БАС).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0166D1D-2D33-4331-B6B8-A92715934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8576" y="1562522"/>
            <a:ext cx="20955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6961702B-24E2-4E6B-B556-D12B9BBB88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3366" y="2995789"/>
            <a:ext cx="1407429" cy="1660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5D30852F-4416-4355-94D9-55039CE00D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7445" y="4983542"/>
            <a:ext cx="1407429" cy="1548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5466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79899"/>
            <a:ext cx="9195034" cy="616387"/>
          </a:xfrm>
        </p:spPr>
        <p:txBody>
          <a:bodyPr/>
          <a:lstStyle/>
          <a:p>
            <a:br>
              <a:rPr lang="ru-RU" dirty="0"/>
            </a:br>
            <a:r>
              <a:rPr lang="ru-RU" dirty="0">
                <a:solidFill>
                  <a:srgbClr val="202124"/>
                </a:solidFill>
                <a:latin typeface="Google Sans"/>
              </a:rPr>
              <a:t>Нейротрансмиттеры</a:t>
            </a:r>
            <a:br>
              <a:rPr lang="ru-RU" b="0" i="0" dirty="0">
                <a:solidFill>
                  <a:srgbClr val="202124"/>
                </a:solidFill>
                <a:effectLst/>
                <a:latin typeface="Google Sans"/>
              </a:rPr>
            </a:b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A01CED-64F9-4C91-A26E-13BAB1BB64F9}"/>
              </a:ext>
            </a:extLst>
          </p:cNvPr>
          <p:cNvSpPr txBox="1"/>
          <p:nvPr/>
        </p:nvSpPr>
        <p:spPr>
          <a:xfrm>
            <a:off x="838199" y="1166070"/>
            <a:ext cx="316335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u="sng" dirty="0"/>
              <a:t>Глутамат / </a:t>
            </a:r>
            <a:r>
              <a:rPr lang="en-US" u="sng" dirty="0"/>
              <a:t>Glutamate</a:t>
            </a:r>
            <a:endParaRPr lang="ru-RU" dirty="0"/>
          </a:p>
          <a:p>
            <a:endParaRPr lang="ru-RU" dirty="0"/>
          </a:p>
          <a:p>
            <a:r>
              <a:rPr lang="ru-RU" dirty="0"/>
              <a:t>• Глутамат связывается с постсинаптическим рецептором AMPA.</a:t>
            </a:r>
          </a:p>
          <a:p>
            <a:endParaRPr lang="ru-RU" dirty="0"/>
          </a:p>
          <a:p>
            <a:r>
              <a:rPr lang="ru-RU" dirty="0"/>
              <a:t>• Открывает рецепторный канал, обеспечивая приток натрия.</a:t>
            </a:r>
          </a:p>
          <a:p>
            <a:endParaRPr lang="ru-RU" dirty="0"/>
          </a:p>
          <a:p>
            <a:r>
              <a:rPr lang="ru-RU" dirty="0"/>
              <a:t>• Также связывается с рецептором NMDA, открывая рецепторный канал, обеспечивая приток кальция.</a:t>
            </a:r>
          </a:p>
          <a:p>
            <a:endParaRPr lang="ru-RU" dirty="0"/>
          </a:p>
          <a:p>
            <a:r>
              <a:rPr lang="ru-RU" dirty="0"/>
              <a:t>• Важен для обучения и памяти.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B30DD09-74EB-4ED5-9BFE-0F8705D82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0930" y="1613851"/>
            <a:ext cx="7725853" cy="4353533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B735FF3-5F87-46F5-9016-18488B27DC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2356" y="1751122"/>
            <a:ext cx="924054" cy="333422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05092C85-C6CC-4AF1-9E05-500C456398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7092" y="1751122"/>
            <a:ext cx="1114581" cy="276264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7736D8E7-33AD-431B-9C3B-367DF019A1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48748" y="1732069"/>
            <a:ext cx="1105054" cy="314369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E9F9A97B-7E60-4D66-953F-284FA07137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33819" y="5010128"/>
            <a:ext cx="800212" cy="304843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48EFFE2D-CE71-45E4-9045-5B4D5958BC3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81424" y="5541151"/>
            <a:ext cx="905001" cy="200053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1041D114-EC5B-4BD2-86DD-288E5F47C34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38574" y="5185226"/>
            <a:ext cx="924054" cy="59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72724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1608</TotalTime>
  <Words>840</Words>
  <Application>Microsoft Office PowerPoint</Application>
  <PresentationFormat>Широкоэкранный</PresentationFormat>
  <Paragraphs>239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Google Sans</vt:lpstr>
      <vt:lpstr>Тема Office</vt:lpstr>
      <vt:lpstr>Фундаментальная нейронаука для нейровизуализации</vt:lpstr>
      <vt:lpstr> Способы коммуникации </vt:lpstr>
      <vt:lpstr> Нейротрансмиттеры </vt:lpstr>
      <vt:lpstr> Нейротрансмиттеры </vt:lpstr>
      <vt:lpstr> Нейротрансмиттеры </vt:lpstr>
      <vt:lpstr> Нейротрансмиттеры </vt:lpstr>
      <vt:lpstr> Нейротрансмиттеры </vt:lpstr>
      <vt:lpstr> Нейротрансмиттеры </vt:lpstr>
      <vt:lpstr> Нейротрансмиттеры </vt:lpstr>
      <vt:lpstr> Нейротрансмиттеры </vt:lpstr>
      <vt:lpstr> Нейротрансмиттеры </vt:lpstr>
      <vt:lpstr> Нейротрансмиттеры </vt:lpstr>
      <vt:lpstr> Нейротрансмиттеры </vt:lpstr>
      <vt:lpstr> Гормоны </vt:lpstr>
      <vt:lpstr> Гормоны </vt:lpstr>
      <vt:lpstr> Гормоны </vt:lpstr>
      <vt:lpstr> Гормоны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Фундаментальная нейронаука для нейровизуализации</dc:title>
  <dc:creator>Ilya Juhnowski</dc:creator>
  <cp:lastModifiedBy>Ilya Juhnowski</cp:lastModifiedBy>
  <cp:revision>119</cp:revision>
  <dcterms:created xsi:type="dcterms:W3CDTF">2021-08-12T17:32:45Z</dcterms:created>
  <dcterms:modified xsi:type="dcterms:W3CDTF">2021-08-14T15:17:20Z</dcterms:modified>
</cp:coreProperties>
</file>