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6F7"/>
    <a:srgbClr val="EBEBEB"/>
    <a:srgbClr val="A288E7"/>
    <a:srgbClr val="C19FFF"/>
    <a:srgbClr val="93B0E7"/>
    <a:srgbClr val="FBFBFB"/>
    <a:srgbClr val="000000"/>
    <a:srgbClr val="F29300"/>
    <a:srgbClr val="F38481"/>
    <a:srgbClr val="FDF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16.08.2021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Введение в фМРТ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Мультидисциплинарное сообщество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A9637B-09E8-4FA7-AE9B-E436E5D1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261844"/>
            <a:ext cx="8835161" cy="5573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FC3B3-A7EB-4623-B339-33FB961D8AFB}"/>
              </a:ext>
            </a:extLst>
          </p:cNvPr>
          <p:cNvSpPr txBox="1"/>
          <p:nvPr/>
        </p:nvSpPr>
        <p:spPr>
          <a:xfrm>
            <a:off x="4029075" y="1659791"/>
            <a:ext cx="206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Психологи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A8233-B9E8-488F-8547-49776C196646}"/>
              </a:ext>
            </a:extLst>
          </p:cNvPr>
          <p:cNvSpPr txBox="1"/>
          <p:nvPr/>
        </p:nvSpPr>
        <p:spPr>
          <a:xfrm>
            <a:off x="2638425" y="2242404"/>
            <a:ext cx="206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Физики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B1FD4-E2BB-44F6-A6EE-BF50E229F83D}"/>
              </a:ext>
            </a:extLst>
          </p:cNvPr>
          <p:cNvSpPr txBox="1"/>
          <p:nvPr/>
        </p:nvSpPr>
        <p:spPr>
          <a:xfrm>
            <a:off x="1962150" y="2880927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Нейросайнтисты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DD9FA6-EC9D-430D-93A4-B48E5EEB0923}"/>
              </a:ext>
            </a:extLst>
          </p:cNvPr>
          <p:cNvSpPr txBox="1"/>
          <p:nvPr/>
        </p:nvSpPr>
        <p:spPr>
          <a:xfrm>
            <a:off x="2409825" y="3607742"/>
            <a:ext cx="2066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Инженеры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4A02A-2B42-4357-985E-00FC6B3193BE}"/>
              </a:ext>
            </a:extLst>
          </p:cNvPr>
          <p:cNvSpPr txBox="1"/>
          <p:nvPr/>
        </p:nvSpPr>
        <p:spPr>
          <a:xfrm>
            <a:off x="2905125" y="4219575"/>
            <a:ext cx="1476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Клиницисты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3AD9A-3DCE-403E-949D-1160A20AB3A9}"/>
              </a:ext>
            </a:extLst>
          </p:cNvPr>
          <p:cNvSpPr txBox="1"/>
          <p:nvPr/>
        </p:nvSpPr>
        <p:spPr>
          <a:xfrm>
            <a:off x="3943350" y="4831408"/>
            <a:ext cx="2000250" cy="366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Здравоохранение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14AF5-3A63-4C2B-9103-06C60143C92B}"/>
              </a:ext>
            </a:extLst>
          </p:cNvPr>
          <p:cNvSpPr txBox="1"/>
          <p:nvPr/>
        </p:nvSpPr>
        <p:spPr>
          <a:xfrm>
            <a:off x="6457950" y="1619327"/>
            <a:ext cx="1876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Статистики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83B18-4745-4424-AFA7-80313D3A9059}"/>
              </a:ext>
            </a:extLst>
          </p:cNvPr>
          <p:cNvSpPr txBox="1"/>
          <p:nvPr/>
        </p:nvSpPr>
        <p:spPr>
          <a:xfrm>
            <a:off x="7543800" y="2428875"/>
            <a:ext cx="3000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Айтишники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ABAA3-2BB0-4696-B6B8-3F81A0F6BB43}"/>
              </a:ext>
            </a:extLst>
          </p:cNvPr>
          <p:cNvSpPr txBox="1"/>
          <p:nvPr/>
        </p:nvSpPr>
        <p:spPr>
          <a:xfrm>
            <a:off x="7543800" y="3381375"/>
            <a:ext cx="29146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Бихевиористы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DD968-FD98-4210-829D-1D0C3B180E8F}"/>
              </a:ext>
            </a:extLst>
          </p:cNvPr>
          <p:cNvSpPr txBox="1"/>
          <p:nvPr/>
        </p:nvSpPr>
        <p:spPr>
          <a:xfrm>
            <a:off x="7467600" y="4095750"/>
            <a:ext cx="1876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Философы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2471D-F165-400C-8C9D-D47C60AFCD81}"/>
              </a:ext>
            </a:extLst>
          </p:cNvPr>
          <p:cNvSpPr txBox="1"/>
          <p:nvPr/>
        </p:nvSpPr>
        <p:spPr>
          <a:xfrm>
            <a:off x="6296025" y="4831408"/>
            <a:ext cx="1581150" cy="366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Биологи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8E56B-3C41-4294-9F97-5FF56FE3C88B}"/>
              </a:ext>
            </a:extLst>
          </p:cNvPr>
          <p:cNvSpPr txBox="1"/>
          <p:nvPr/>
        </p:nvSpPr>
        <p:spPr>
          <a:xfrm>
            <a:off x="2552700" y="5534025"/>
            <a:ext cx="7019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Нужны специалисты в каждой дисциплине, работающие вместе</a:t>
            </a:r>
          </a:p>
          <a:p>
            <a:r>
              <a:rPr lang="ru-RU" dirty="0"/>
              <a:t>• Нужны люди с разными знаниями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1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Введение в МРТ: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44770-1864-42C1-9E07-A1B6195D7DA4}"/>
              </a:ext>
            </a:extLst>
          </p:cNvPr>
          <p:cNvSpPr txBox="1"/>
          <p:nvPr/>
        </p:nvSpPr>
        <p:spPr>
          <a:xfrm>
            <a:off x="1384433" y="2782669"/>
            <a:ext cx="94231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ОСНОВЫ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50050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Визуализация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543B1-3BDD-4328-A9A6-3FB72D5229DF}"/>
              </a:ext>
            </a:extLst>
          </p:cNvPr>
          <p:cNvSpPr txBox="1"/>
          <p:nvPr/>
        </p:nvSpPr>
        <p:spPr>
          <a:xfrm>
            <a:off x="419100" y="1743075"/>
            <a:ext cx="112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Визуализацию мозга можно разделить на две основные категории:</a:t>
            </a:r>
          </a:p>
          <a:p>
            <a:endParaRPr lang="ru-RU" dirty="0"/>
          </a:p>
          <a:p>
            <a:pPr lvl="1"/>
            <a:r>
              <a:rPr lang="ru-RU" dirty="0"/>
              <a:t>- Структурная визуализация головного мозга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Функциональная томография головного мозга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Существует несколько различных способов исполнения каждой категории.</a:t>
            </a:r>
          </a:p>
        </p:txBody>
      </p:sp>
    </p:spTree>
    <p:extLst>
      <p:ext uri="{BB962C8B-B14F-4D97-AF65-F5344CB8AC3E}">
        <p14:creationId xmlns:p14="http://schemas.microsoft.com/office/powerpoint/2010/main" val="42006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Структурная визуализация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543B1-3BDD-4328-A9A6-3FB72D5229DF}"/>
              </a:ext>
            </a:extLst>
          </p:cNvPr>
          <p:cNvSpPr txBox="1"/>
          <p:nvPr/>
        </p:nvSpPr>
        <p:spPr>
          <a:xfrm>
            <a:off x="419100" y="1743075"/>
            <a:ext cx="112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Структурная визуализация головного мозга предназначена для изучения структуры мозга и диагностики заболеваний и травм.</a:t>
            </a:r>
          </a:p>
          <a:p>
            <a:endParaRPr lang="ru-RU" dirty="0"/>
          </a:p>
          <a:p>
            <a:r>
              <a:rPr lang="ru-RU" dirty="0"/>
              <a:t>• Возможности включают:</a:t>
            </a:r>
          </a:p>
          <a:p>
            <a:endParaRPr lang="ru-RU" dirty="0"/>
          </a:p>
          <a:p>
            <a:pPr lvl="1"/>
            <a:r>
              <a:rPr lang="ru-RU" dirty="0"/>
              <a:t>- компьютерная аксиальная томография (КАТ),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магнитно-резонансная томография (МРТ) и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позитронно-эмиссионная томография (ПЭТ).</a:t>
            </a:r>
          </a:p>
        </p:txBody>
      </p:sp>
    </p:spTree>
    <p:extLst>
      <p:ext uri="{BB962C8B-B14F-4D97-AF65-F5344CB8AC3E}">
        <p14:creationId xmlns:p14="http://schemas.microsoft.com/office/powerpoint/2010/main" val="103399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МРТ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5270C-ADA1-48C6-95DF-60EFC188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2" y="1769881"/>
            <a:ext cx="11544196" cy="441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329D9-2A52-40A2-A88D-4A55BB2F933D}"/>
              </a:ext>
            </a:extLst>
          </p:cNvPr>
          <p:cNvSpPr txBox="1"/>
          <p:nvPr/>
        </p:nvSpPr>
        <p:spPr>
          <a:xfrm>
            <a:off x="495300" y="5357006"/>
            <a:ext cx="123825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Плотность протонов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6F700-8988-4C71-89CD-2EF88DF57F28}"/>
              </a:ext>
            </a:extLst>
          </p:cNvPr>
          <p:cNvSpPr txBox="1"/>
          <p:nvPr/>
        </p:nvSpPr>
        <p:spPr>
          <a:xfrm>
            <a:off x="4141670" y="5631178"/>
            <a:ext cx="1238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4AF25-01C6-4355-AA29-D387D715E9F0}"/>
              </a:ext>
            </a:extLst>
          </p:cNvPr>
          <p:cNvSpPr txBox="1"/>
          <p:nvPr/>
        </p:nvSpPr>
        <p:spPr>
          <a:xfrm>
            <a:off x="7643662" y="5642988"/>
            <a:ext cx="1238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Функциональная визуализация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543B1-3BDD-4328-A9A6-3FB72D5229DF}"/>
              </a:ext>
            </a:extLst>
          </p:cNvPr>
          <p:cNvSpPr txBox="1"/>
          <p:nvPr/>
        </p:nvSpPr>
        <p:spPr>
          <a:xfrm>
            <a:off x="419100" y="1743075"/>
            <a:ext cx="11258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Функциональная томография мозга может использоваться для изучения как когнитивных, так и аффективных процессов.</a:t>
            </a:r>
          </a:p>
          <a:p>
            <a:endParaRPr lang="ru-RU" dirty="0"/>
          </a:p>
          <a:p>
            <a:r>
              <a:rPr lang="ru-RU" dirty="0"/>
              <a:t>• Возможности включают:</a:t>
            </a:r>
          </a:p>
          <a:p>
            <a:endParaRPr lang="ru-RU" dirty="0"/>
          </a:p>
          <a:p>
            <a:pPr lvl="1"/>
            <a:r>
              <a:rPr lang="ru-RU" dirty="0"/>
              <a:t>- позитронно-эмиссионная томография (ПЭТ),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функциональная магнитно-резонансная томография (фМРТ),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электроэнцефалография (ЭЭГ) и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- </a:t>
            </a:r>
            <a:r>
              <a:rPr lang="ru-RU" dirty="0" err="1"/>
              <a:t>магнитоэнцефалография</a:t>
            </a:r>
            <a:r>
              <a:rPr lang="ru-RU" dirty="0"/>
              <a:t> (МЭГ).</a:t>
            </a:r>
          </a:p>
        </p:txBody>
      </p:sp>
    </p:spTree>
    <p:extLst>
      <p:ext uri="{BB962C8B-B14F-4D97-AF65-F5344CB8AC3E}">
        <p14:creationId xmlns:p14="http://schemas.microsoft.com/office/powerpoint/2010/main" val="356283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фМРТ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9D191A-75E2-4D64-8CC7-E949B9E8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675350"/>
            <a:ext cx="470600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Свойства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15DB0-1AAD-4FAD-BF63-9B7DE9682BB7}"/>
              </a:ext>
            </a:extLst>
          </p:cNvPr>
          <p:cNvSpPr txBox="1"/>
          <p:nvPr/>
        </p:nvSpPr>
        <p:spPr>
          <a:xfrm>
            <a:off x="1087656" y="2136809"/>
            <a:ext cx="10395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Каждый метод функциональной визуализации обеспечивает разные типы измерений головного мозга.</a:t>
            </a:r>
          </a:p>
          <a:p>
            <a:endParaRPr lang="ru-RU" dirty="0"/>
          </a:p>
          <a:p>
            <a:r>
              <a:rPr lang="ru-RU" dirty="0"/>
              <a:t>• У них также есть свои плюсы и минусы в отношении пространственного разрешения, временного разрешения и </a:t>
            </a:r>
            <a:r>
              <a:rPr lang="ru-RU" dirty="0" err="1"/>
              <a:t>инвазивности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• Функциональная МРТ обеспечивает хороший баланс между этими свойствами и стала доминирующим методом функциональной визуализации за последнее десятилетие.</a:t>
            </a:r>
          </a:p>
        </p:txBody>
      </p:sp>
    </p:spTree>
    <p:extLst>
      <p:ext uri="{BB962C8B-B14F-4D97-AF65-F5344CB8AC3E}">
        <p14:creationId xmlns:p14="http://schemas.microsoft.com/office/powerpoint/2010/main" val="282428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Нейровизуализация человека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B4AF4-1A45-44C0-B2FA-528A01B2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1458522"/>
            <a:ext cx="1055517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Визуализация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22C81-6956-4CD6-B562-38A90AAC218C}"/>
              </a:ext>
            </a:extLst>
          </p:cNvPr>
          <p:cNvSpPr txBox="1"/>
          <p:nvPr/>
        </p:nvSpPr>
        <p:spPr>
          <a:xfrm>
            <a:off x="1241659" y="1905802"/>
            <a:ext cx="9461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 последние годы наблюдается взрывной интерес к использованию методов визуализации для исследования внутренней работы человеческого мозга.</a:t>
            </a:r>
          </a:p>
          <a:p>
            <a:endParaRPr lang="ru-RU" dirty="0"/>
          </a:p>
          <a:p>
            <a:r>
              <a:rPr lang="ru-RU" dirty="0"/>
              <a:t>• Данные визуализации мозга нашли применение в самых разных областях, таких как психология, экономика, политология и статистика.</a:t>
            </a:r>
          </a:p>
          <a:p>
            <a:endParaRPr lang="ru-RU" dirty="0"/>
          </a:p>
          <a:p>
            <a:r>
              <a:rPr lang="ru-RU" dirty="0"/>
              <a:t>• Кроме того, она занимает центральное место в нескольких новых областях, таких как когнитивная нейробиология, аффективная нейробиология, </a:t>
            </a:r>
            <a:r>
              <a:rPr lang="ru-RU" dirty="0" err="1"/>
              <a:t>нейроэкономика</a:t>
            </a:r>
            <a:r>
              <a:rPr lang="ru-RU" dirty="0"/>
              <a:t>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759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Нейровизуализация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C5E05E-8184-426C-B845-15908309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087875"/>
            <a:ext cx="9583487" cy="5420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B0B39-6775-4D91-8FBF-D1392103B0D0}"/>
              </a:ext>
            </a:extLst>
          </p:cNvPr>
          <p:cNvSpPr txBox="1"/>
          <p:nvPr/>
        </p:nvSpPr>
        <p:spPr>
          <a:xfrm>
            <a:off x="1543574" y="1087875"/>
            <a:ext cx="475655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ПЭТ: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кровоток,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нейрохимия,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опиоиды,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дофамин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3EC32-5AEF-41DC-8E46-88DFDEBF77F4}"/>
              </a:ext>
            </a:extLst>
          </p:cNvPr>
          <p:cNvSpPr txBox="1"/>
          <p:nvPr/>
        </p:nvSpPr>
        <p:spPr>
          <a:xfrm>
            <a:off x="1414914" y="2810575"/>
            <a:ext cx="4681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Позитронно-эмиссионная томография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A76A4-B30C-4A0C-9DFD-8925852B42E2}"/>
              </a:ext>
            </a:extLst>
          </p:cNvPr>
          <p:cNvSpPr txBox="1"/>
          <p:nvPr/>
        </p:nvSpPr>
        <p:spPr>
          <a:xfrm>
            <a:off x="6689558" y="1087875"/>
            <a:ext cx="360947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фМРТ: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структура мозга,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динамика мозга</a:t>
            </a:r>
          </a:p>
          <a:p>
            <a:endParaRPr lang="ru-RU" dirty="0"/>
          </a:p>
          <a:p>
            <a:r>
              <a:rPr lang="ru-RU" dirty="0"/>
              <a:t>Весь мозг менее чем за 1 секунду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387D0-506F-4ADB-91DC-92E01BD16C2E}"/>
              </a:ext>
            </a:extLst>
          </p:cNvPr>
          <p:cNvSpPr txBox="1"/>
          <p:nvPr/>
        </p:nvSpPr>
        <p:spPr>
          <a:xfrm>
            <a:off x="6429676" y="2800950"/>
            <a:ext cx="4186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Функциональный магнитный резонанс</a:t>
            </a:r>
          </a:p>
        </p:txBody>
      </p:sp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Рост направления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8085D5-CC1C-4523-AF06-3A0A3665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1" y="1322706"/>
            <a:ext cx="6404518" cy="4911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71CA4-6885-4E52-BC8D-15953E40D1B7}"/>
              </a:ext>
            </a:extLst>
          </p:cNvPr>
          <p:cNvSpPr txBox="1"/>
          <p:nvPr/>
        </p:nvSpPr>
        <p:spPr>
          <a:xfrm rot="16200000">
            <a:off x="2319688" y="3166711"/>
            <a:ext cx="1790299" cy="375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Публикации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44770-1864-42C1-9E07-A1B6195D7DA4}"/>
              </a:ext>
            </a:extLst>
          </p:cNvPr>
          <p:cNvSpPr txBox="1"/>
          <p:nvPr/>
        </p:nvSpPr>
        <p:spPr>
          <a:xfrm>
            <a:off x="5855434" y="5936119"/>
            <a:ext cx="1450141" cy="375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Года</a:t>
            </a:r>
          </a:p>
        </p:txBody>
      </p:sp>
    </p:spTree>
    <p:extLst>
      <p:ext uri="{BB962C8B-B14F-4D97-AF65-F5344CB8AC3E}">
        <p14:creationId xmlns:p14="http://schemas.microsoft.com/office/powerpoint/2010/main" val="20527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Цели нейровизуализации: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44770-1864-42C1-9E07-A1B6195D7DA4}"/>
              </a:ext>
            </a:extLst>
          </p:cNvPr>
          <p:cNvSpPr txBox="1"/>
          <p:nvPr/>
        </p:nvSpPr>
        <p:spPr>
          <a:xfrm>
            <a:off x="1384433" y="2782669"/>
            <a:ext cx="94231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 МНОГОДИСЦИПЛИНАРНОЙ НАУКЕ</a:t>
            </a:r>
          </a:p>
        </p:txBody>
      </p:sp>
    </p:spTree>
    <p:extLst>
      <p:ext uri="{BB962C8B-B14F-4D97-AF65-F5344CB8AC3E}">
        <p14:creationId xmlns:p14="http://schemas.microsoft.com/office/powerpoint/2010/main" val="14532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Междисциплинарная наука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D85250-B16F-48D2-A82F-BF7B4DD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95" y="1272009"/>
            <a:ext cx="6942810" cy="5120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1847D-1D03-43CD-9C35-1B573EE7DA4F}"/>
              </a:ext>
            </a:extLst>
          </p:cNvPr>
          <p:cNvSpPr txBox="1"/>
          <p:nvPr/>
        </p:nvSpPr>
        <p:spPr>
          <a:xfrm>
            <a:off x="2849078" y="2167470"/>
            <a:ext cx="80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Разум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AD5CC-516A-481B-A051-62ABDEE0089B}"/>
              </a:ext>
            </a:extLst>
          </p:cNvPr>
          <p:cNvSpPr txBox="1"/>
          <p:nvPr/>
        </p:nvSpPr>
        <p:spPr>
          <a:xfrm>
            <a:off x="8499107" y="2151791"/>
            <a:ext cx="789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Тело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0E6FA-A266-4385-9976-DAAFC9B80C52}"/>
              </a:ext>
            </a:extLst>
          </p:cNvPr>
          <p:cNvSpPr txBox="1"/>
          <p:nvPr/>
        </p:nvSpPr>
        <p:spPr>
          <a:xfrm>
            <a:off x="5197643" y="5852160"/>
            <a:ext cx="1597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Головной мозг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76A5E3-AF56-42AA-9496-304CA82E2CBA}"/>
              </a:ext>
            </a:extLst>
          </p:cNvPr>
          <p:cNvSpPr/>
          <p:nvPr/>
        </p:nvSpPr>
        <p:spPr>
          <a:xfrm>
            <a:off x="3919811" y="1887536"/>
            <a:ext cx="1949275" cy="1921917"/>
          </a:xfrm>
          <a:prstGeom prst="ellipse">
            <a:avLst/>
          </a:prstGeom>
          <a:solidFill>
            <a:srgbClr val="93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58A72-21ED-48FC-BF36-FD99D5545CE5}"/>
              </a:ext>
            </a:extLst>
          </p:cNvPr>
          <p:cNvSpPr txBox="1"/>
          <p:nvPr/>
        </p:nvSpPr>
        <p:spPr>
          <a:xfrm>
            <a:off x="4178473" y="2263718"/>
            <a:ext cx="1328286" cy="1169551"/>
          </a:xfrm>
          <a:prstGeom prst="rect">
            <a:avLst/>
          </a:prstGeom>
          <a:solidFill>
            <a:srgbClr val="93B0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u="sng" dirty="0"/>
              <a:t>Поведенческие науки</a:t>
            </a:r>
          </a:p>
          <a:p>
            <a:pPr algn="ctr"/>
            <a:r>
              <a:rPr lang="ru-RU" sz="1000" b="1" dirty="0"/>
              <a:t>Психология</a:t>
            </a:r>
          </a:p>
          <a:p>
            <a:pPr algn="ctr"/>
            <a:r>
              <a:rPr lang="ru-RU" sz="1000" b="1" dirty="0"/>
              <a:t>Экономика</a:t>
            </a:r>
          </a:p>
          <a:p>
            <a:pPr algn="ctr"/>
            <a:r>
              <a:rPr lang="ru-RU" sz="1000" b="1" dirty="0"/>
              <a:t>Антропология</a:t>
            </a:r>
          </a:p>
          <a:p>
            <a:pPr algn="ctr"/>
            <a:r>
              <a:rPr lang="ru-RU" sz="1000" b="1" dirty="0"/>
              <a:t>Политическая наука</a:t>
            </a:r>
          </a:p>
          <a:p>
            <a:pPr algn="ctr"/>
            <a:r>
              <a:rPr lang="ru-RU" sz="1000" b="1" dirty="0"/>
              <a:t>Социология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01C1B9B-EFED-4525-9CFA-3AF86E1C7472}"/>
              </a:ext>
            </a:extLst>
          </p:cNvPr>
          <p:cNvSpPr/>
          <p:nvPr/>
        </p:nvSpPr>
        <p:spPr>
          <a:xfrm>
            <a:off x="6134500" y="1945286"/>
            <a:ext cx="1854467" cy="1721938"/>
          </a:xfrm>
          <a:prstGeom prst="ellipse">
            <a:avLst/>
          </a:prstGeom>
          <a:solidFill>
            <a:srgbClr val="C1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748CD-264E-4165-A117-349F1BBF6102}"/>
              </a:ext>
            </a:extLst>
          </p:cNvPr>
          <p:cNvSpPr txBox="1"/>
          <p:nvPr/>
        </p:nvSpPr>
        <p:spPr>
          <a:xfrm>
            <a:off x="6379226" y="2336457"/>
            <a:ext cx="13165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u="sng" dirty="0"/>
              <a:t>Медицинские науки</a:t>
            </a:r>
          </a:p>
          <a:p>
            <a:pPr algn="ctr"/>
            <a:r>
              <a:rPr lang="ru-RU" sz="1000" dirty="0"/>
              <a:t>Психиатрия</a:t>
            </a:r>
          </a:p>
          <a:p>
            <a:pPr algn="ctr"/>
            <a:r>
              <a:rPr lang="ru-RU" sz="1000" dirty="0"/>
              <a:t>Эндокринология</a:t>
            </a:r>
          </a:p>
          <a:p>
            <a:pPr algn="ctr"/>
            <a:r>
              <a:rPr lang="ru-RU" sz="1000" dirty="0"/>
              <a:t>Иммунология</a:t>
            </a:r>
          </a:p>
          <a:p>
            <a:pPr algn="ctr"/>
            <a:r>
              <a:rPr lang="ru-RU" sz="1000" dirty="0"/>
              <a:t>Генетика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6E92617F-50C6-4D95-9A8D-20B215EA8204}"/>
              </a:ext>
            </a:extLst>
          </p:cNvPr>
          <p:cNvSpPr/>
          <p:nvPr/>
        </p:nvSpPr>
        <p:spPr>
          <a:xfrm>
            <a:off x="4900465" y="3670671"/>
            <a:ext cx="2115952" cy="2060788"/>
          </a:xfrm>
          <a:prstGeom prst="ellipse">
            <a:avLst/>
          </a:prstGeom>
          <a:solidFill>
            <a:srgbClr val="A28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8DE32-CA7B-4CE5-95B0-390CF8893306}"/>
              </a:ext>
            </a:extLst>
          </p:cNvPr>
          <p:cNvSpPr txBox="1"/>
          <p:nvPr/>
        </p:nvSpPr>
        <p:spPr>
          <a:xfrm>
            <a:off x="5243964" y="4287057"/>
            <a:ext cx="1416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u="sng" dirty="0"/>
              <a:t>Нейронауки</a:t>
            </a:r>
          </a:p>
          <a:p>
            <a:pPr algn="ctr"/>
            <a:r>
              <a:rPr lang="ru-RU" sz="1000" dirty="0"/>
              <a:t>Поведенческая неврология</a:t>
            </a:r>
          </a:p>
          <a:p>
            <a:pPr algn="ctr"/>
            <a:r>
              <a:rPr lang="ru-RU" sz="1000" dirty="0"/>
              <a:t>Нейропсихология</a:t>
            </a:r>
          </a:p>
          <a:p>
            <a:pPr algn="ctr"/>
            <a:r>
              <a:rPr lang="ru-RU" sz="1000" dirty="0"/>
              <a:t>Неврология</a:t>
            </a:r>
          </a:p>
        </p:txBody>
      </p:sp>
    </p:spTree>
    <p:extLst>
      <p:ext uri="{BB962C8B-B14F-4D97-AF65-F5344CB8AC3E}">
        <p14:creationId xmlns:p14="http://schemas.microsoft.com/office/powerpoint/2010/main" val="38410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Междисциплинарная наука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EE9F36-56A2-42C7-8817-9EE21EED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35" y="1599198"/>
            <a:ext cx="6606169" cy="47715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630164-F1E9-4710-BDC8-140228463794}"/>
              </a:ext>
            </a:extLst>
          </p:cNvPr>
          <p:cNvSpPr txBox="1"/>
          <p:nvPr/>
        </p:nvSpPr>
        <p:spPr>
          <a:xfrm>
            <a:off x="2849078" y="2167470"/>
            <a:ext cx="80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Разум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428B9-D921-46C1-A9CF-7DC2C8363EC4}"/>
              </a:ext>
            </a:extLst>
          </p:cNvPr>
          <p:cNvSpPr txBox="1"/>
          <p:nvPr/>
        </p:nvSpPr>
        <p:spPr>
          <a:xfrm>
            <a:off x="8544827" y="2151791"/>
            <a:ext cx="789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Тело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1189D-8E55-4053-B034-66B2FBD885F9}"/>
              </a:ext>
            </a:extLst>
          </p:cNvPr>
          <p:cNvSpPr txBox="1"/>
          <p:nvPr/>
        </p:nvSpPr>
        <p:spPr>
          <a:xfrm>
            <a:off x="5197643" y="5951220"/>
            <a:ext cx="1597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Головной мозг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62977-EEC4-42C1-9A81-DE91D00F11D0}"/>
              </a:ext>
            </a:extLst>
          </p:cNvPr>
          <p:cNvSpPr txBox="1"/>
          <p:nvPr/>
        </p:nvSpPr>
        <p:spPr>
          <a:xfrm>
            <a:off x="1706880" y="4503420"/>
            <a:ext cx="275082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Когнитивная нейронаука</a:t>
            </a:r>
          </a:p>
          <a:p>
            <a:r>
              <a:rPr lang="ru-RU" dirty="0"/>
              <a:t>Аффективна нейронаука</a:t>
            </a:r>
          </a:p>
          <a:p>
            <a:r>
              <a:rPr lang="ru-RU" dirty="0"/>
              <a:t>Социальная нейронаука</a:t>
            </a:r>
          </a:p>
          <a:p>
            <a:r>
              <a:rPr lang="ru-RU" dirty="0"/>
              <a:t>Нейроэкономика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F177B4-73CE-41DB-A894-039A3E05EB2B}"/>
              </a:ext>
            </a:extLst>
          </p:cNvPr>
          <p:cNvSpPr/>
          <p:nvPr/>
        </p:nvSpPr>
        <p:spPr>
          <a:xfrm rot="19680998">
            <a:off x="4419076" y="3116146"/>
            <a:ext cx="1125683" cy="641399"/>
          </a:xfrm>
          <a:prstGeom prst="rect">
            <a:avLst/>
          </a:prstGeom>
          <a:solidFill>
            <a:srgbClr val="93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29D854-FCBA-4587-9F18-0C462FBB92A1}"/>
              </a:ext>
            </a:extLst>
          </p:cNvPr>
          <p:cNvSpPr/>
          <p:nvPr/>
        </p:nvSpPr>
        <p:spPr>
          <a:xfrm>
            <a:off x="4395788" y="2151791"/>
            <a:ext cx="1233399" cy="577122"/>
          </a:xfrm>
          <a:prstGeom prst="rect">
            <a:avLst/>
          </a:prstGeom>
          <a:solidFill>
            <a:srgbClr val="93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4BEC-3107-4FF8-B9DD-C5F01D42BB9C}"/>
              </a:ext>
            </a:extLst>
          </p:cNvPr>
          <p:cNvSpPr txBox="1"/>
          <p:nvPr/>
        </p:nvSpPr>
        <p:spPr>
          <a:xfrm>
            <a:off x="4178473" y="2263718"/>
            <a:ext cx="1328286" cy="1169551"/>
          </a:xfrm>
          <a:prstGeom prst="rect">
            <a:avLst/>
          </a:prstGeom>
          <a:solidFill>
            <a:srgbClr val="93B0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u="sng" dirty="0"/>
              <a:t>Поведенческие науки</a:t>
            </a:r>
          </a:p>
          <a:p>
            <a:pPr algn="ctr"/>
            <a:r>
              <a:rPr lang="ru-RU" sz="1000" b="1" dirty="0"/>
              <a:t>Психология</a:t>
            </a:r>
          </a:p>
          <a:p>
            <a:pPr algn="ctr"/>
            <a:r>
              <a:rPr lang="ru-RU" sz="1000" b="1" dirty="0"/>
              <a:t>Экономика</a:t>
            </a:r>
          </a:p>
          <a:p>
            <a:pPr algn="ctr"/>
            <a:r>
              <a:rPr lang="ru-RU" sz="1000" b="1" dirty="0"/>
              <a:t>Антропология</a:t>
            </a:r>
          </a:p>
          <a:p>
            <a:pPr algn="ctr"/>
            <a:r>
              <a:rPr lang="ru-RU" sz="1000" b="1" dirty="0"/>
              <a:t>Политическая наука</a:t>
            </a:r>
          </a:p>
          <a:p>
            <a:pPr algn="ctr"/>
            <a:r>
              <a:rPr lang="ru-RU" sz="1000" b="1" dirty="0"/>
              <a:t>Социология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6F2FE50-C4BD-4055-AD1B-E85B343178FB}"/>
              </a:ext>
            </a:extLst>
          </p:cNvPr>
          <p:cNvSpPr/>
          <p:nvPr/>
        </p:nvSpPr>
        <p:spPr>
          <a:xfrm rot="2322103">
            <a:off x="4145418" y="2139938"/>
            <a:ext cx="236958" cy="424395"/>
          </a:xfrm>
          <a:prstGeom prst="ellipse">
            <a:avLst/>
          </a:prstGeom>
          <a:solidFill>
            <a:srgbClr val="93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70334C8-206E-40A6-8FC1-03CA891B109E}"/>
              </a:ext>
            </a:extLst>
          </p:cNvPr>
          <p:cNvSpPr/>
          <p:nvPr/>
        </p:nvSpPr>
        <p:spPr>
          <a:xfrm>
            <a:off x="6357940" y="2214563"/>
            <a:ext cx="1416920" cy="322239"/>
          </a:xfrm>
          <a:prstGeom prst="rect">
            <a:avLst/>
          </a:prstGeom>
          <a:solidFill>
            <a:srgbClr val="C1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A48B969-3E78-47DD-BDC4-983A02A5F5F3}"/>
              </a:ext>
            </a:extLst>
          </p:cNvPr>
          <p:cNvSpPr/>
          <p:nvPr/>
        </p:nvSpPr>
        <p:spPr>
          <a:xfrm rot="3111773">
            <a:off x="7706819" y="2307002"/>
            <a:ext cx="282666" cy="266700"/>
          </a:xfrm>
          <a:prstGeom prst="rect">
            <a:avLst/>
          </a:prstGeom>
          <a:solidFill>
            <a:srgbClr val="C1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64A0CDF-8C68-4A27-A22B-73E5DECAEC68}"/>
              </a:ext>
            </a:extLst>
          </p:cNvPr>
          <p:cNvSpPr/>
          <p:nvPr/>
        </p:nvSpPr>
        <p:spPr>
          <a:xfrm>
            <a:off x="6614754" y="2400300"/>
            <a:ext cx="1041233" cy="387028"/>
          </a:xfrm>
          <a:prstGeom prst="rect">
            <a:avLst/>
          </a:prstGeom>
          <a:solidFill>
            <a:srgbClr val="C1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F56DF-6116-4EB5-B171-70016199E185}"/>
              </a:ext>
            </a:extLst>
          </p:cNvPr>
          <p:cNvSpPr txBox="1"/>
          <p:nvPr/>
        </p:nvSpPr>
        <p:spPr>
          <a:xfrm>
            <a:off x="6531626" y="2633637"/>
            <a:ext cx="1316527" cy="861774"/>
          </a:xfrm>
          <a:prstGeom prst="rect">
            <a:avLst/>
          </a:prstGeom>
          <a:solidFill>
            <a:srgbClr val="C19FF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000" u="sng" dirty="0"/>
              <a:t>Медицинские науки</a:t>
            </a:r>
          </a:p>
          <a:p>
            <a:pPr algn="ctr"/>
            <a:r>
              <a:rPr lang="ru-RU" sz="1000" dirty="0"/>
              <a:t>Психиатрия</a:t>
            </a:r>
          </a:p>
          <a:p>
            <a:pPr algn="ctr"/>
            <a:r>
              <a:rPr lang="ru-RU" sz="1000" dirty="0"/>
              <a:t>Эндокринология</a:t>
            </a:r>
          </a:p>
          <a:p>
            <a:pPr algn="ctr"/>
            <a:r>
              <a:rPr lang="ru-RU" sz="1000" dirty="0"/>
              <a:t>Иммунология</a:t>
            </a:r>
          </a:p>
          <a:p>
            <a:pPr algn="ctr"/>
            <a:r>
              <a:rPr lang="ru-RU" sz="1000" dirty="0"/>
              <a:t>Генетика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8508701-2B75-4048-82AE-D3910755D211}"/>
              </a:ext>
            </a:extLst>
          </p:cNvPr>
          <p:cNvSpPr/>
          <p:nvPr/>
        </p:nvSpPr>
        <p:spPr>
          <a:xfrm>
            <a:off x="4914900" y="4503420"/>
            <a:ext cx="2190750" cy="755382"/>
          </a:xfrm>
          <a:prstGeom prst="rect">
            <a:avLst/>
          </a:prstGeom>
          <a:solidFill>
            <a:srgbClr val="A28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E48360B-732A-49A3-9E05-B9FD2B19A4CD}"/>
              </a:ext>
            </a:extLst>
          </p:cNvPr>
          <p:cNvSpPr/>
          <p:nvPr/>
        </p:nvSpPr>
        <p:spPr>
          <a:xfrm>
            <a:off x="6238875" y="4345472"/>
            <a:ext cx="638175" cy="1002816"/>
          </a:xfrm>
          <a:prstGeom prst="rect">
            <a:avLst/>
          </a:prstGeom>
          <a:solidFill>
            <a:srgbClr val="A28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DCFC6-00AF-4262-9950-E2EA7C4F237B}"/>
              </a:ext>
            </a:extLst>
          </p:cNvPr>
          <p:cNvSpPr txBox="1"/>
          <p:nvPr/>
        </p:nvSpPr>
        <p:spPr>
          <a:xfrm>
            <a:off x="5243964" y="4310872"/>
            <a:ext cx="1416920" cy="861774"/>
          </a:xfrm>
          <a:prstGeom prst="rect">
            <a:avLst/>
          </a:prstGeom>
          <a:solidFill>
            <a:srgbClr val="A288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u="sng" dirty="0"/>
              <a:t>Нейронауки</a:t>
            </a:r>
          </a:p>
          <a:p>
            <a:pPr algn="ctr"/>
            <a:r>
              <a:rPr lang="ru-RU" sz="1000" dirty="0"/>
              <a:t>Поведенческая неврология</a:t>
            </a:r>
          </a:p>
          <a:p>
            <a:pPr algn="ctr"/>
            <a:r>
              <a:rPr lang="ru-RU" sz="1000" dirty="0"/>
              <a:t>Нейропсихология</a:t>
            </a:r>
          </a:p>
          <a:p>
            <a:pPr algn="ctr"/>
            <a:r>
              <a:rPr lang="ru-RU" sz="1000" dirty="0"/>
              <a:t>Неврология</a:t>
            </a:r>
          </a:p>
        </p:txBody>
      </p:sp>
    </p:spTree>
    <p:extLst>
      <p:ext uri="{BB962C8B-B14F-4D97-AF65-F5344CB8AC3E}">
        <p14:creationId xmlns:p14="http://schemas.microsoft.com/office/powerpoint/2010/main" val="36228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МРТ и когнитивная наука: </a:t>
            </a:r>
            <a:br>
              <a:rPr lang="ru-RU" dirty="0"/>
            </a:br>
            <a:r>
              <a:rPr lang="ru-RU" dirty="0"/>
              <a:t>Биологические основы ментального представления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F367CE-9871-4117-AE28-2587FFE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73" y="1959616"/>
            <a:ext cx="7625454" cy="444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7EED0-B191-44BE-9A14-D06B3BA2F127}"/>
              </a:ext>
            </a:extLst>
          </p:cNvPr>
          <p:cNvSpPr txBox="1"/>
          <p:nvPr/>
        </p:nvSpPr>
        <p:spPr>
          <a:xfrm>
            <a:off x="4343400" y="3429000"/>
            <a:ext cx="733425" cy="369332"/>
          </a:xfrm>
          <a:prstGeom prst="rect">
            <a:avLst/>
          </a:prstGeom>
          <a:solidFill>
            <a:srgbClr val="EBEBEB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Мозг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673BC-9615-4C57-81C8-17EBFCF1CA17}"/>
              </a:ext>
            </a:extLst>
          </p:cNvPr>
          <p:cNvSpPr txBox="1"/>
          <p:nvPr/>
        </p:nvSpPr>
        <p:spPr>
          <a:xfrm>
            <a:off x="3276600" y="2211348"/>
            <a:ext cx="25146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Ощущение, Восприятие, Внимание, Обучение, Вспоминание, Принятие решений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CBAE5-639C-41C7-96FA-EF19C384D4FF}"/>
              </a:ext>
            </a:extLst>
          </p:cNvPr>
          <p:cNvSpPr txBox="1"/>
          <p:nvPr/>
        </p:nvSpPr>
        <p:spPr>
          <a:xfrm>
            <a:off x="6261100" y="3225800"/>
            <a:ext cx="8223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Поведение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B02DA-636B-4083-8DBA-3EAECAA1291D}"/>
              </a:ext>
            </a:extLst>
          </p:cNvPr>
          <p:cNvSpPr txBox="1"/>
          <p:nvPr/>
        </p:nvSpPr>
        <p:spPr>
          <a:xfrm>
            <a:off x="7083425" y="2610246"/>
            <a:ext cx="2590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75000"/>
                  </a:schemeClr>
                </a:solidFill>
              </a:rPr>
              <a:t>Представление мозга:</a:t>
            </a:r>
          </a:p>
          <a:p>
            <a:r>
              <a:rPr lang="ru-RU" dirty="0"/>
              <a:t>Физическая основа ментального опыта или информационной структуры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C45B7-B635-4358-AB6F-FBC079B415B9}"/>
              </a:ext>
            </a:extLst>
          </p:cNvPr>
          <p:cNvSpPr txBox="1"/>
          <p:nvPr/>
        </p:nvSpPr>
        <p:spPr>
          <a:xfrm>
            <a:off x="2889250" y="4972050"/>
            <a:ext cx="79487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Когнитивная наука: </a:t>
            </a:r>
            <a:r>
              <a:rPr lang="ru-RU" dirty="0"/>
              <a:t>междисциплинарное научное исследование человеческого разума.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F0680-6EDA-44D7-B112-3A5783D1CE29}"/>
              </a:ext>
            </a:extLst>
          </p:cNvPr>
          <p:cNvSpPr txBox="1"/>
          <p:nvPr/>
        </p:nvSpPr>
        <p:spPr>
          <a:xfrm>
            <a:off x="2228850" y="5797550"/>
            <a:ext cx="17399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Когнитивная нейронаука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DE7A7F-9441-4062-B268-3764A32D311C}"/>
              </a:ext>
            </a:extLst>
          </p:cNvPr>
          <p:cNvSpPr txBox="1"/>
          <p:nvPr/>
        </p:nvSpPr>
        <p:spPr>
          <a:xfrm>
            <a:off x="4313238" y="5829660"/>
            <a:ext cx="15351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Аффективна нейронаука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7F0C4-DF90-4B19-A442-DD29E9AFB583}"/>
              </a:ext>
            </a:extLst>
          </p:cNvPr>
          <p:cNvSpPr txBox="1"/>
          <p:nvPr/>
        </p:nvSpPr>
        <p:spPr>
          <a:xfrm>
            <a:off x="6261100" y="5797550"/>
            <a:ext cx="16160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Нейронаука решений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BF81C-F9D6-4C02-AC01-690E81C8E0D1}"/>
              </a:ext>
            </a:extLst>
          </p:cNvPr>
          <p:cNvSpPr txBox="1"/>
          <p:nvPr/>
        </p:nvSpPr>
        <p:spPr>
          <a:xfrm>
            <a:off x="8193676" y="5829660"/>
            <a:ext cx="18138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Социальная нейронаука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3A6B5-AE6C-409C-9A1F-847A369D8F1D}"/>
              </a:ext>
            </a:extLst>
          </p:cNvPr>
          <p:cNvSpPr txBox="1"/>
          <p:nvPr/>
        </p:nvSpPr>
        <p:spPr>
          <a:xfrm>
            <a:off x="4238624" y="1842016"/>
            <a:ext cx="942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Разум</a:t>
            </a:r>
          </a:p>
        </p:txBody>
      </p:sp>
    </p:spTree>
    <p:extLst>
      <p:ext uri="{BB962C8B-B14F-4D97-AF65-F5344CB8AC3E}">
        <p14:creationId xmlns:p14="http://schemas.microsoft.com/office/powerpoint/2010/main" val="38968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МРТ и когнитивная наука: </a:t>
            </a:r>
            <a:br>
              <a:rPr lang="ru-RU" dirty="0"/>
            </a:br>
            <a:r>
              <a:rPr lang="ru-RU" dirty="0"/>
              <a:t>Биологические основы ментального представления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AD4CF0-F328-4D11-91F3-DE2DDF4C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53" y="1868987"/>
            <a:ext cx="8383093" cy="4867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776E0-2B9A-4B57-BF85-6F9DBE9E17C2}"/>
              </a:ext>
            </a:extLst>
          </p:cNvPr>
          <p:cNvSpPr txBox="1"/>
          <p:nvPr/>
        </p:nvSpPr>
        <p:spPr>
          <a:xfrm>
            <a:off x="1722922" y="2127184"/>
            <a:ext cx="24255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Душевное здоровье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Психология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Психиатрия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32306-26FA-440A-AC08-1EFC2D455B1C}"/>
              </a:ext>
            </a:extLst>
          </p:cNvPr>
          <p:cNvSpPr txBox="1"/>
          <p:nvPr/>
        </p:nvSpPr>
        <p:spPr>
          <a:xfrm>
            <a:off x="1626669" y="3366013"/>
            <a:ext cx="252182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Здоровье мозга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Неврология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Биол. психиатрия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F5498-2758-49FF-B645-7656B76F44CC}"/>
              </a:ext>
            </a:extLst>
          </p:cNvPr>
          <p:cNvSpPr txBox="1"/>
          <p:nvPr/>
        </p:nvSpPr>
        <p:spPr>
          <a:xfrm>
            <a:off x="231005" y="6089999"/>
            <a:ext cx="6737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ANS: Autonomic nervous system</a:t>
            </a:r>
            <a:r>
              <a:rPr lang="ru-RU" dirty="0"/>
              <a:t> / Вегетативная нервная система.</a:t>
            </a:r>
          </a:p>
          <a:p>
            <a:r>
              <a:rPr lang="en-US" dirty="0"/>
              <a:t>HPA: Hypothalamic-pituitary axis</a:t>
            </a:r>
            <a:r>
              <a:rPr lang="ru-RU" dirty="0"/>
              <a:t> / Гипоталамо-гипофизарная ось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D12A5-B22E-432E-AC08-3FF59DDE05C2}"/>
              </a:ext>
            </a:extLst>
          </p:cNvPr>
          <p:cNvSpPr txBox="1"/>
          <p:nvPr/>
        </p:nvSpPr>
        <p:spPr>
          <a:xfrm>
            <a:off x="5207267" y="5186263"/>
            <a:ext cx="145341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Патология и функция органа</a:t>
            </a:r>
          </a:p>
          <a:p>
            <a:pPr algn="ctr"/>
            <a:endParaRPr lang="ru-RU" sz="1000" dirty="0"/>
          </a:p>
          <a:p>
            <a:pPr algn="ctr"/>
            <a:r>
              <a:rPr lang="ru-RU" sz="1000" dirty="0"/>
              <a:t>Воспаление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2F69B-9599-479F-BA0E-DF0F3BE42169}"/>
              </a:ext>
            </a:extLst>
          </p:cNvPr>
          <p:cNvSpPr txBox="1"/>
          <p:nvPr/>
        </p:nvSpPr>
        <p:spPr>
          <a:xfrm>
            <a:off x="7473884" y="3064448"/>
            <a:ext cx="8223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Поведение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D7ACB-609D-4219-B50D-AF85F5E58455}"/>
              </a:ext>
            </a:extLst>
          </p:cNvPr>
          <p:cNvSpPr txBox="1"/>
          <p:nvPr/>
        </p:nvSpPr>
        <p:spPr>
          <a:xfrm>
            <a:off x="8268100" y="2300437"/>
            <a:ext cx="218493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Когнитивная нейробиология</a:t>
            </a:r>
          </a:p>
          <a:p>
            <a:pPr algn="ctr"/>
            <a:r>
              <a:rPr lang="ru-RU" dirty="0"/>
              <a:t>(и связанные)</a:t>
            </a:r>
          </a:p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57AEE-B217-4331-98A2-0E493D0B8B29}"/>
              </a:ext>
            </a:extLst>
          </p:cNvPr>
          <p:cNvSpPr txBox="1"/>
          <p:nvPr/>
        </p:nvSpPr>
        <p:spPr>
          <a:xfrm>
            <a:off x="7679355" y="3660144"/>
            <a:ext cx="240792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Психофизиология</a:t>
            </a:r>
          </a:p>
          <a:p>
            <a:pPr algn="ctr"/>
            <a:r>
              <a:rPr lang="ru-RU" b="1" dirty="0"/>
              <a:t>Наука о стрессах</a:t>
            </a:r>
          </a:p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E7505-219F-4F02-AFF1-D576E8C9A24E}"/>
              </a:ext>
            </a:extLst>
          </p:cNvPr>
          <p:cNvSpPr txBox="1"/>
          <p:nvPr/>
        </p:nvSpPr>
        <p:spPr>
          <a:xfrm>
            <a:off x="6968691" y="4908884"/>
            <a:ext cx="331885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Нейронауки здоровья</a:t>
            </a:r>
          </a:p>
          <a:p>
            <a:pPr algn="ctr"/>
            <a:r>
              <a:rPr lang="ru-RU" dirty="0"/>
              <a:t>Нейроиммунология</a:t>
            </a:r>
          </a:p>
          <a:p>
            <a:pPr algn="ctr"/>
            <a:r>
              <a:rPr lang="ru-RU" dirty="0"/>
              <a:t>Психонейроиммунология</a:t>
            </a:r>
          </a:p>
          <a:p>
            <a:pPr algn="ctr"/>
            <a:r>
              <a:rPr lang="ru-RU" dirty="0"/>
              <a:t>Микробиом: мозг-кишечник</a:t>
            </a:r>
          </a:p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B62EF-85BB-4DD1-B95F-F1369D06D0BF}"/>
              </a:ext>
            </a:extLst>
          </p:cNvPr>
          <p:cNvSpPr txBox="1"/>
          <p:nvPr/>
        </p:nvSpPr>
        <p:spPr>
          <a:xfrm>
            <a:off x="5351646" y="2059806"/>
            <a:ext cx="145341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Память и внимание</a:t>
            </a:r>
          </a:p>
          <a:p>
            <a:pPr algn="ctr"/>
            <a:r>
              <a:rPr lang="ru-RU" sz="1000" dirty="0"/>
              <a:t>Социальное познание</a:t>
            </a:r>
          </a:p>
          <a:p>
            <a:pPr algn="ctr"/>
            <a:r>
              <a:rPr lang="ru-RU" sz="1000" dirty="0"/>
              <a:t>Эмоции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4D5B7-73D1-4FAD-A46F-BE519A1D4652}"/>
              </a:ext>
            </a:extLst>
          </p:cNvPr>
          <p:cNvSpPr txBox="1"/>
          <p:nvPr/>
        </p:nvSpPr>
        <p:spPr>
          <a:xfrm>
            <a:off x="5375579" y="3285322"/>
            <a:ext cx="142948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Системы мозга:</a:t>
            </a:r>
          </a:p>
          <a:p>
            <a:r>
              <a:rPr lang="ru-RU" sz="1100" dirty="0"/>
              <a:t>Память        Эмоции </a:t>
            </a:r>
          </a:p>
        </p:txBody>
      </p:sp>
    </p:spTree>
    <p:extLst>
      <p:ext uri="{BB962C8B-B14F-4D97-AF65-F5344CB8AC3E}">
        <p14:creationId xmlns:p14="http://schemas.microsoft.com/office/powerpoint/2010/main" val="119089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МРТ: множество измерений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EBE7B6-F0C1-44AA-9B80-DBFC2902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83490"/>
            <a:ext cx="8435081" cy="52082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8C0743-C467-48F1-9D0C-527CF4B39CED}"/>
              </a:ext>
            </a:extLst>
          </p:cNvPr>
          <p:cNvSpPr/>
          <p:nvPr/>
        </p:nvSpPr>
        <p:spPr>
          <a:xfrm>
            <a:off x="1524000" y="6467475"/>
            <a:ext cx="1152525" cy="24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799EB-D732-43A7-89C8-BD6647690D5B}"/>
              </a:ext>
            </a:extLst>
          </p:cNvPr>
          <p:cNvSpPr txBox="1"/>
          <p:nvPr/>
        </p:nvSpPr>
        <p:spPr>
          <a:xfrm>
            <a:off x="2409825" y="1610439"/>
            <a:ext cx="1381125" cy="246221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Серая материя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F8BB-D648-4E55-A1E6-3FE5B747B9A5}"/>
              </a:ext>
            </a:extLst>
          </p:cNvPr>
          <p:cNvSpPr txBox="1"/>
          <p:nvPr/>
        </p:nvSpPr>
        <p:spPr>
          <a:xfrm>
            <a:off x="2162175" y="3133725"/>
            <a:ext cx="1880495" cy="246221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Участки белого вещества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15FD1-2EDD-4483-9EBB-1D0193F09F0B}"/>
              </a:ext>
            </a:extLst>
          </p:cNvPr>
          <p:cNvSpPr txBox="1"/>
          <p:nvPr/>
        </p:nvSpPr>
        <p:spPr>
          <a:xfrm>
            <a:off x="2409825" y="4592479"/>
            <a:ext cx="1461395" cy="246221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Сосудистая сеть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1E5D1-7423-49C2-99FF-93FE35019F49}"/>
              </a:ext>
            </a:extLst>
          </p:cNvPr>
          <p:cNvSpPr txBox="1"/>
          <p:nvPr/>
        </p:nvSpPr>
        <p:spPr>
          <a:xfrm>
            <a:off x="4360171" y="3289894"/>
            <a:ext cx="1152525" cy="40011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Структурные изменения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7C446-52CF-40C2-B735-CE16754676D4}"/>
              </a:ext>
            </a:extLst>
          </p:cNvPr>
          <p:cNvSpPr txBox="1"/>
          <p:nvPr/>
        </p:nvSpPr>
        <p:spPr>
          <a:xfrm>
            <a:off x="8572500" y="4564380"/>
            <a:ext cx="1600200" cy="40011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Физиологическая </a:t>
            </a:r>
          </a:p>
          <a:p>
            <a:pPr algn="ctr"/>
            <a:r>
              <a:rPr lang="ru-RU" sz="1000" dirty="0"/>
              <a:t>связь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98D81-1CFF-4793-8AE0-08622694D2CE}"/>
              </a:ext>
            </a:extLst>
          </p:cNvPr>
          <p:cNvSpPr txBox="1"/>
          <p:nvPr/>
        </p:nvSpPr>
        <p:spPr>
          <a:xfrm>
            <a:off x="8610601" y="3136106"/>
            <a:ext cx="1600200" cy="246221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Связь мозга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2C51A-9F73-45E3-97F9-BBFBF4F6B5D3}"/>
              </a:ext>
            </a:extLst>
          </p:cNvPr>
          <p:cNvSpPr txBox="1"/>
          <p:nvPr/>
        </p:nvSpPr>
        <p:spPr>
          <a:xfrm>
            <a:off x="8473441" y="1508868"/>
            <a:ext cx="1737360" cy="40011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Деятельность, связанная с заданием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70614-8598-4281-8313-F5181D5D9132}"/>
              </a:ext>
            </a:extLst>
          </p:cNvPr>
          <p:cNvSpPr txBox="1"/>
          <p:nvPr/>
        </p:nvSpPr>
        <p:spPr>
          <a:xfrm>
            <a:off x="4389885" y="2976850"/>
            <a:ext cx="10930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Здоровье мозга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5594-AE16-44CF-875F-E6F3471F7B21}"/>
              </a:ext>
            </a:extLst>
          </p:cNvPr>
          <p:cNvSpPr txBox="1"/>
          <p:nvPr/>
        </p:nvSpPr>
        <p:spPr>
          <a:xfrm>
            <a:off x="5375579" y="3513922"/>
            <a:ext cx="142948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Системы мозга:</a:t>
            </a:r>
          </a:p>
          <a:p>
            <a:r>
              <a:rPr lang="ru-RU" sz="1100" dirty="0"/>
              <a:t>Память        Эмоции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5A0B2-1971-40F0-919D-B3ED4ACF27D8}"/>
              </a:ext>
            </a:extLst>
          </p:cNvPr>
          <p:cNvSpPr txBox="1"/>
          <p:nvPr/>
        </p:nvSpPr>
        <p:spPr>
          <a:xfrm>
            <a:off x="6697980" y="4282440"/>
            <a:ext cx="11077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Периферийные медиаторы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EBF9B-268F-4B28-BB0E-E81719691C71}"/>
              </a:ext>
            </a:extLst>
          </p:cNvPr>
          <p:cNvSpPr txBox="1"/>
          <p:nvPr/>
        </p:nvSpPr>
        <p:spPr>
          <a:xfrm>
            <a:off x="5512696" y="4884792"/>
            <a:ext cx="9566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Воспаление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81A7E-7D72-4D75-B9C4-2D90A2495A5C}"/>
              </a:ext>
            </a:extLst>
          </p:cNvPr>
          <p:cNvSpPr txBox="1"/>
          <p:nvPr/>
        </p:nvSpPr>
        <p:spPr>
          <a:xfrm>
            <a:off x="5897880" y="5131013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Патология:</a:t>
            </a:r>
            <a:r>
              <a:rPr lang="ru-RU" sz="1000" dirty="0"/>
              <a:t> сердце, сосудистая сеть, функция легких, защита от патогенов, рост опухоли.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310CA-109F-4C74-A5C1-4DA05A005EDC}"/>
              </a:ext>
            </a:extLst>
          </p:cNvPr>
          <p:cNvSpPr txBox="1"/>
          <p:nvPr/>
        </p:nvSpPr>
        <p:spPr>
          <a:xfrm>
            <a:off x="5309270" y="1886341"/>
            <a:ext cx="15621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000" dirty="0"/>
          </a:p>
          <a:p>
            <a:pPr algn="ctr"/>
            <a:r>
              <a:rPr lang="ru-RU" sz="1000" dirty="0"/>
              <a:t>Ментальное здоровье</a:t>
            </a:r>
          </a:p>
          <a:p>
            <a:pPr algn="ctr"/>
            <a:r>
              <a:rPr lang="ru-RU" sz="1000" dirty="0"/>
              <a:t>Память и внимание</a:t>
            </a:r>
          </a:p>
          <a:p>
            <a:pPr algn="ctr"/>
            <a:r>
              <a:rPr lang="ru-RU" sz="1000" dirty="0"/>
              <a:t>Социальное познание</a:t>
            </a:r>
          </a:p>
          <a:p>
            <a:pPr algn="ctr"/>
            <a:r>
              <a:rPr lang="ru-RU" sz="1000" dirty="0"/>
              <a:t>Эмоции</a:t>
            </a:r>
          </a:p>
          <a:p>
            <a:pPr algn="ctr"/>
            <a:endParaRPr lang="ru-RU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30BC1-62E0-4459-83D7-0B40A6AF4FBA}"/>
              </a:ext>
            </a:extLst>
          </p:cNvPr>
          <p:cNvSpPr txBox="1"/>
          <p:nvPr/>
        </p:nvSpPr>
        <p:spPr>
          <a:xfrm>
            <a:off x="6616700" y="2746315"/>
            <a:ext cx="1189037" cy="400110"/>
          </a:xfrm>
          <a:prstGeom prst="rect">
            <a:avLst/>
          </a:prstGeom>
          <a:solidFill>
            <a:srgbClr val="DFE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/>
              <a:t>Функциональные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3499040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563</Words>
  <Application>Microsoft Office PowerPoint</Application>
  <PresentationFormat>Широкоэкранный</PresentationFormat>
  <Paragraphs>186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Принципы фМРТ</vt:lpstr>
      <vt:lpstr>Нейровизуализация</vt:lpstr>
      <vt:lpstr>Рост направления</vt:lpstr>
      <vt:lpstr>Цели нейровизуализации:</vt:lpstr>
      <vt:lpstr>Междисциплинарная наука</vt:lpstr>
      <vt:lpstr>Междисциплинарная наука</vt:lpstr>
      <vt:lpstr>МРТ и когнитивная наука:  Биологические основы ментального представления</vt:lpstr>
      <vt:lpstr>МРТ и когнитивная наука:  Биологические основы ментального представления</vt:lpstr>
      <vt:lpstr>МРТ: множество измерений</vt:lpstr>
      <vt:lpstr>Мультидисциплинарное сообщество</vt:lpstr>
      <vt:lpstr>Введение в МРТ:</vt:lpstr>
      <vt:lpstr>Визуализация мозга</vt:lpstr>
      <vt:lpstr>Структурная визуализация мозга</vt:lpstr>
      <vt:lpstr>МРТ</vt:lpstr>
      <vt:lpstr>Функциональная визуализация мозга</vt:lpstr>
      <vt:lpstr>фМРТ</vt:lpstr>
      <vt:lpstr>Свойства</vt:lpstr>
      <vt:lpstr>Нейровизуализация человека</vt:lpstr>
      <vt:lpstr>Визуализация мозга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222</cp:revision>
  <dcterms:created xsi:type="dcterms:W3CDTF">2021-08-12T17:32:45Z</dcterms:created>
  <dcterms:modified xsi:type="dcterms:W3CDTF">2021-08-17T13:06:37Z</dcterms:modified>
</cp:coreProperties>
</file>