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BDBDB"/>
    <a:srgbClr val="D8D8D8"/>
    <a:srgbClr val="E4E4E4"/>
    <a:srgbClr val="FFFFFF"/>
    <a:srgbClr val="DFE6F7"/>
    <a:srgbClr val="EBEBEB"/>
    <a:srgbClr val="A288E7"/>
    <a:srgbClr val="C19FFF"/>
    <a:srgbClr val="93B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Анализ данных фМРТ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Процесс обработки данных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9CD797-42FB-4762-BECD-C292819F2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85" y="1572838"/>
            <a:ext cx="7744906" cy="5182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F88CB7-75B1-4EAE-8140-45F8BA1F55AB}"/>
              </a:ext>
            </a:extLst>
          </p:cNvPr>
          <p:cNvSpPr txBox="1"/>
          <p:nvPr/>
        </p:nvSpPr>
        <p:spPr>
          <a:xfrm>
            <a:off x="4552749" y="1900097"/>
            <a:ext cx="2329314" cy="369332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Дизайн эксперимента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8018D-4E72-4813-962C-8C061562AAD4}"/>
              </a:ext>
            </a:extLst>
          </p:cNvPr>
          <p:cNvSpPr txBox="1"/>
          <p:nvPr/>
        </p:nvSpPr>
        <p:spPr>
          <a:xfrm>
            <a:off x="2472388" y="2950712"/>
            <a:ext cx="2061210" cy="369332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Получение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C6252-5594-4625-B3A4-38DEF170BCCB}"/>
              </a:ext>
            </a:extLst>
          </p:cNvPr>
          <p:cNvSpPr txBox="1"/>
          <p:nvPr/>
        </p:nvSpPr>
        <p:spPr>
          <a:xfrm>
            <a:off x="2583180" y="3958297"/>
            <a:ext cx="1729740" cy="369332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Реконструкция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B557F-5ECE-4904-97C7-E5C8397B2F80}"/>
              </a:ext>
            </a:extLst>
          </p:cNvPr>
          <p:cNvSpPr txBox="1"/>
          <p:nvPr/>
        </p:nvSpPr>
        <p:spPr>
          <a:xfrm>
            <a:off x="5120640" y="2943092"/>
            <a:ext cx="1920240" cy="646331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Предварительная обработка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3E8E6-9576-4EB0-BB39-2221378B3993}"/>
              </a:ext>
            </a:extLst>
          </p:cNvPr>
          <p:cNvSpPr txBox="1"/>
          <p:nvPr/>
        </p:nvSpPr>
        <p:spPr>
          <a:xfrm>
            <a:off x="5158740" y="3581803"/>
            <a:ext cx="1882140" cy="738664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Коррекция </a:t>
            </a:r>
            <a:endParaRPr lang="en-US" sz="1400" dirty="0"/>
          </a:p>
          <a:p>
            <a:pPr algn="ctr"/>
            <a:r>
              <a:rPr lang="ru-RU" sz="1400" dirty="0"/>
              <a:t>времени среза</a:t>
            </a:r>
            <a:endParaRPr lang="en-US" sz="1400" dirty="0"/>
          </a:p>
          <a:p>
            <a:pPr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25B01-C4FC-438F-ADC0-EED9B7E491BB}"/>
              </a:ext>
            </a:extLst>
          </p:cNvPr>
          <p:cNvSpPr txBox="1"/>
          <p:nvPr/>
        </p:nvSpPr>
        <p:spPr>
          <a:xfrm>
            <a:off x="5102543" y="4480560"/>
            <a:ext cx="1973580" cy="954107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Коррекция движения, совместная </a:t>
            </a:r>
          </a:p>
          <a:p>
            <a:pPr algn="ctr"/>
            <a:r>
              <a:rPr lang="ru-RU" sz="1400" dirty="0"/>
              <a:t>регистрация и нормализация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26E30-306A-45C6-BF59-860201C9B627}"/>
              </a:ext>
            </a:extLst>
          </p:cNvPr>
          <p:cNvSpPr txBox="1"/>
          <p:nvPr/>
        </p:nvSpPr>
        <p:spPr>
          <a:xfrm>
            <a:off x="5074920" y="5631180"/>
            <a:ext cx="1973580" cy="677108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Пространственное сглаживание</a:t>
            </a:r>
            <a:endParaRPr lang="en-US" sz="1000" dirty="0"/>
          </a:p>
          <a:p>
            <a:pPr algn="ctr"/>
            <a:endParaRPr lang="ru-RU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88CFB-6384-44D6-A4A5-260D0D5498DD}"/>
              </a:ext>
            </a:extLst>
          </p:cNvPr>
          <p:cNvSpPr txBox="1"/>
          <p:nvPr/>
        </p:nvSpPr>
        <p:spPr>
          <a:xfrm>
            <a:off x="7860332" y="3167102"/>
            <a:ext cx="1679908" cy="369332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8B639-7442-4D37-89D3-DF73E238F161}"/>
              </a:ext>
            </a:extLst>
          </p:cNvPr>
          <p:cNvSpPr txBox="1"/>
          <p:nvPr/>
        </p:nvSpPr>
        <p:spPr>
          <a:xfrm>
            <a:off x="7860332" y="3536434"/>
            <a:ext cx="1679908" cy="923330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Локализация мозговой активности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F99225-62B6-4126-9A16-D61BEC011EDD}"/>
              </a:ext>
            </a:extLst>
          </p:cNvPr>
          <p:cNvSpPr txBox="1"/>
          <p:nvPr/>
        </p:nvSpPr>
        <p:spPr>
          <a:xfrm>
            <a:off x="7860332" y="4495948"/>
            <a:ext cx="1679908" cy="923330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dirty="0"/>
          </a:p>
          <a:p>
            <a:pPr algn="ctr"/>
            <a:r>
              <a:rPr lang="ru-RU" dirty="0"/>
              <a:t>Связь</a:t>
            </a:r>
          </a:p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049D96-97D9-44E7-A0FD-90E638D7DE2D}"/>
              </a:ext>
            </a:extLst>
          </p:cNvPr>
          <p:cNvSpPr txBox="1"/>
          <p:nvPr/>
        </p:nvSpPr>
        <p:spPr>
          <a:xfrm>
            <a:off x="7867952" y="5471308"/>
            <a:ext cx="1679908" cy="923330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dirty="0"/>
          </a:p>
          <a:p>
            <a:pPr algn="ctr"/>
            <a:r>
              <a:rPr lang="ru-RU" dirty="0"/>
              <a:t>Прогноз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84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Локализация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BCF70-A57C-41A3-BBB7-0F5BD9A562D5}"/>
              </a:ext>
            </a:extLst>
          </p:cNvPr>
          <p:cNvSpPr txBox="1"/>
          <p:nvPr/>
        </p:nvSpPr>
        <p:spPr>
          <a:xfrm>
            <a:off x="616017" y="1414914"/>
            <a:ext cx="1092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Определите, какие области мозга активны при выполнении конкретной задачи.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14CDBA2-8EB5-4D13-9EA8-81C19D54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069" y="2382576"/>
            <a:ext cx="6858957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8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198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Разновидности локализации: картирование мозга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A15241-3C6A-4885-8A8A-BBEB8723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14" y="934585"/>
            <a:ext cx="9107172" cy="34354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B25933-7F1D-40E7-9E99-20CD0BF83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4" y="4945158"/>
            <a:ext cx="9107171" cy="1810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E2668B-4EAD-4EBE-8D1F-38B6ED1B0398}"/>
              </a:ext>
            </a:extLst>
          </p:cNvPr>
          <p:cNvSpPr txBox="1"/>
          <p:nvPr/>
        </p:nvSpPr>
        <p:spPr>
          <a:xfrm>
            <a:off x="1450884" y="4472928"/>
            <a:ext cx="95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Результаты:        </a:t>
            </a:r>
            <a:r>
              <a:rPr lang="ru-RU" sz="1200" dirty="0"/>
              <a:t>Контраст: Сравнение задач          Корреляция между мозгом и поведением    Картографирование на основе информации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54B10-D451-464F-B97E-3B804F3F6AB3}"/>
              </a:ext>
            </a:extLst>
          </p:cNvPr>
          <p:cNvSpPr txBox="1"/>
          <p:nvPr/>
        </p:nvSpPr>
        <p:spPr>
          <a:xfrm rot="16200000">
            <a:off x="3043018" y="5587640"/>
            <a:ext cx="1448038" cy="430887"/>
          </a:xfrm>
          <a:prstGeom prst="rect">
            <a:avLst/>
          </a:prstGeom>
          <a:solidFill>
            <a:srgbClr val="D8D8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Мозг</a:t>
            </a:r>
            <a:endParaRPr lang="en-US" sz="1100" dirty="0"/>
          </a:p>
          <a:p>
            <a:pPr algn="ctr"/>
            <a:r>
              <a:rPr lang="ru-RU" sz="1100" dirty="0"/>
              <a:t> [Задача - Контроль]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F51CB-0BF0-480E-9D98-029A0023A49D}"/>
              </a:ext>
            </a:extLst>
          </p:cNvPr>
          <p:cNvSpPr txBox="1"/>
          <p:nvPr/>
        </p:nvSpPr>
        <p:spPr>
          <a:xfrm rot="16200000">
            <a:off x="5189317" y="5587639"/>
            <a:ext cx="1448038" cy="430887"/>
          </a:xfrm>
          <a:prstGeom prst="rect">
            <a:avLst/>
          </a:prstGeom>
          <a:solidFill>
            <a:srgbClr val="D8D8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Мозг</a:t>
            </a:r>
            <a:endParaRPr lang="en-US" sz="1100" dirty="0"/>
          </a:p>
          <a:p>
            <a:pPr algn="ctr"/>
            <a:r>
              <a:rPr lang="ru-RU" sz="1100" dirty="0"/>
              <a:t> [Задача - Контроль]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56FA0-573D-4D01-BE72-7ADA0C49A9B6}"/>
              </a:ext>
            </a:extLst>
          </p:cNvPr>
          <p:cNvSpPr txBox="1"/>
          <p:nvPr/>
        </p:nvSpPr>
        <p:spPr>
          <a:xfrm>
            <a:off x="6128780" y="6408997"/>
            <a:ext cx="1428114" cy="261610"/>
          </a:xfrm>
          <a:prstGeom prst="rect">
            <a:avLst/>
          </a:prstGeom>
          <a:solidFill>
            <a:srgbClr val="DBDB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Поведение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667AA1-E836-4C7D-91F2-AB6279A0B28D}"/>
              </a:ext>
            </a:extLst>
          </p:cNvPr>
          <p:cNvSpPr txBox="1"/>
          <p:nvPr/>
        </p:nvSpPr>
        <p:spPr>
          <a:xfrm>
            <a:off x="9412607" y="6049551"/>
            <a:ext cx="969643" cy="261610"/>
          </a:xfrm>
          <a:prstGeom prst="rect">
            <a:avLst/>
          </a:prstGeom>
          <a:solidFill>
            <a:srgbClr val="DBDB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Вероятность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0AAD7-6E50-4971-8A1A-8E918C1CF7AE}"/>
              </a:ext>
            </a:extLst>
          </p:cNvPr>
          <p:cNvSpPr txBox="1"/>
          <p:nvPr/>
        </p:nvSpPr>
        <p:spPr>
          <a:xfrm rot="16200000">
            <a:off x="7976907" y="5624370"/>
            <a:ext cx="1448038" cy="430887"/>
          </a:xfrm>
          <a:prstGeom prst="rect">
            <a:avLst/>
          </a:prstGeom>
          <a:solidFill>
            <a:srgbClr val="D8D8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Прогнозная </a:t>
            </a:r>
          </a:p>
          <a:p>
            <a:pPr algn="ctr"/>
            <a:r>
              <a:rPr lang="ru-RU" sz="1100" dirty="0"/>
              <a:t>точность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3256F-B820-45F0-8673-1AF5E65EC26E}"/>
              </a:ext>
            </a:extLst>
          </p:cNvPr>
          <p:cNvSpPr txBox="1"/>
          <p:nvPr/>
        </p:nvSpPr>
        <p:spPr>
          <a:xfrm>
            <a:off x="1656714" y="839335"/>
            <a:ext cx="85540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Истинный сигнал                     Шум               Наблюдаемый сигнал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ED952-2FCB-4A45-9C73-FB803F828257}"/>
              </a:ext>
            </a:extLst>
          </p:cNvPr>
          <p:cNvSpPr txBox="1"/>
          <p:nvPr/>
        </p:nvSpPr>
        <p:spPr>
          <a:xfrm>
            <a:off x="7105650" y="3743325"/>
            <a:ext cx="34296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Проверка гипотезы Множественные сравнения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45A99-5BC8-4209-B526-DC519F6288FD}"/>
              </a:ext>
            </a:extLst>
          </p:cNvPr>
          <p:cNvSpPr txBox="1"/>
          <p:nvPr/>
        </p:nvSpPr>
        <p:spPr>
          <a:xfrm>
            <a:off x="1933575" y="3981450"/>
            <a:ext cx="4381500" cy="307777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ru-RU" sz="1400" dirty="0"/>
              <a:t>Сигнал                Шум                 Негатив                   Позитив</a:t>
            </a:r>
          </a:p>
        </p:txBody>
      </p:sp>
    </p:spTree>
    <p:extLst>
      <p:ext uri="{BB962C8B-B14F-4D97-AF65-F5344CB8AC3E}">
        <p14:creationId xmlns:p14="http://schemas.microsoft.com/office/powerpoint/2010/main" val="162733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198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Связь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CCBFE-CD0D-4730-8CA5-E373E366B49E}"/>
              </a:ext>
            </a:extLst>
          </p:cNvPr>
          <p:cNvSpPr txBox="1"/>
          <p:nvPr/>
        </p:nvSpPr>
        <p:spPr>
          <a:xfrm>
            <a:off x="304800" y="934585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Определение, как разные области мозга связаны друг с другом.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78C1A8-332D-4F90-BB5E-139AE5A1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19" y="1737987"/>
            <a:ext cx="7602011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5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198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Разновидности подключения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CCBFE-CD0D-4730-8CA5-E373E366B49E}"/>
              </a:ext>
            </a:extLst>
          </p:cNvPr>
          <p:cNvSpPr txBox="1"/>
          <p:nvPr/>
        </p:nvSpPr>
        <p:spPr>
          <a:xfrm>
            <a:off x="6238876" y="1563235"/>
            <a:ext cx="58197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Функциональная связь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Основанная «на посеве» (два региона)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Психофизиологические взаимодействия. </a:t>
            </a:r>
          </a:p>
          <a:p>
            <a:pPr marL="285750" indent="-285750">
              <a:buFontTx/>
              <a:buChar char="-"/>
            </a:pPr>
            <a:endParaRPr lang="ru-RU" b="1" dirty="0"/>
          </a:p>
          <a:p>
            <a:endParaRPr lang="ru-RU" b="1" dirty="0"/>
          </a:p>
          <a:p>
            <a:r>
              <a:rPr lang="ru-RU" b="1" dirty="0"/>
              <a:t>Эффективное взаимодействие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Анализ пути, посредничество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Причинность по </a:t>
            </a:r>
            <a:r>
              <a:rPr lang="ru-RU" dirty="0" err="1"/>
              <a:t>Грейнджеру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Динамическое причинно-следственное моделирование (DCM)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b="1" dirty="0"/>
              <a:t>Многовариантная связь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Независимые / основные компоненты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Графические 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637CC-2791-402E-A3E1-B35FE1AD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95" y="1128709"/>
            <a:ext cx="3622787" cy="5253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AE4592-0940-46DF-9F7B-6DE6AAD50F4A}"/>
              </a:ext>
            </a:extLst>
          </p:cNvPr>
          <p:cNvSpPr txBox="1"/>
          <p:nvPr/>
        </p:nvSpPr>
        <p:spPr>
          <a:xfrm>
            <a:off x="1381125" y="6267450"/>
            <a:ext cx="242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a-DK" sz="1200" b="0" i="1" u="none" strike="noStrike" baseline="0" dirty="0">
                <a:latin typeface="TimesNewRomanPS-ItalicMT"/>
              </a:rPr>
              <a:t>Cribben et al. 2012 time-varying</a:t>
            </a:r>
          </a:p>
          <a:p>
            <a:pPr algn="l"/>
            <a:r>
              <a:rPr lang="en-US" sz="1200" b="0" i="1" u="none" strike="noStrike" baseline="0" dirty="0">
                <a:latin typeface="TimesNewRomanPS-ItalicMT"/>
              </a:rPr>
              <a:t>Graphical LASSO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6110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198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Прогноз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CCBFE-CD0D-4730-8CA5-E373E366B49E}"/>
              </a:ext>
            </a:extLst>
          </p:cNvPr>
          <p:cNvSpPr txBox="1"/>
          <p:nvPr/>
        </p:nvSpPr>
        <p:spPr>
          <a:xfrm>
            <a:off x="6238876" y="1563235"/>
            <a:ext cx="5819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Новые приложения</a:t>
            </a:r>
          </a:p>
          <a:p>
            <a:r>
              <a:rPr lang="ru-RU" dirty="0"/>
              <a:t>• Болезнь Альцгеймера</a:t>
            </a:r>
          </a:p>
          <a:p>
            <a:r>
              <a:rPr lang="ru-RU" dirty="0"/>
              <a:t>• Депрессия (например, </a:t>
            </a:r>
            <a:r>
              <a:rPr lang="en-US" dirty="0"/>
              <a:t>Craddock et al. 2009)</a:t>
            </a:r>
          </a:p>
          <a:p>
            <a:r>
              <a:rPr lang="en-US" dirty="0"/>
              <a:t>• </a:t>
            </a:r>
            <a:r>
              <a:rPr lang="ru-RU" dirty="0"/>
              <a:t>Хроническая боль (например, </a:t>
            </a:r>
            <a:r>
              <a:rPr lang="en-US" dirty="0" err="1"/>
              <a:t>Baliki</a:t>
            </a:r>
            <a:r>
              <a:rPr lang="en-US" dirty="0"/>
              <a:t> et al. 2012)</a:t>
            </a:r>
          </a:p>
          <a:p>
            <a:r>
              <a:rPr lang="en-US" dirty="0"/>
              <a:t>• </a:t>
            </a:r>
            <a:r>
              <a:rPr lang="ru-RU" dirty="0"/>
              <a:t>Беспокойство (например, </a:t>
            </a:r>
            <a:r>
              <a:rPr lang="en-US" dirty="0" err="1"/>
              <a:t>Doehrmann</a:t>
            </a:r>
            <a:r>
              <a:rPr lang="en-US" dirty="0"/>
              <a:t> et al., 2013;</a:t>
            </a:r>
          </a:p>
          <a:p>
            <a:r>
              <a:rPr lang="en-US" dirty="0" err="1"/>
              <a:t>Siegle</a:t>
            </a:r>
            <a:r>
              <a:rPr lang="en-US" dirty="0"/>
              <a:t> et al. 2006)</a:t>
            </a:r>
          </a:p>
          <a:p>
            <a:r>
              <a:rPr lang="en-US" dirty="0"/>
              <a:t>• </a:t>
            </a:r>
            <a:r>
              <a:rPr lang="ru-RU" dirty="0"/>
              <a:t>Болезнь Паркинсона</a:t>
            </a:r>
          </a:p>
          <a:p>
            <a:r>
              <a:rPr lang="ru-RU" dirty="0"/>
              <a:t>• Злоупотребление наркотиками (</a:t>
            </a:r>
            <a:r>
              <a:rPr lang="en-US" b="0" i="0" u="none" strike="noStrike" baseline="0" dirty="0"/>
              <a:t>Whelan et al. 2014</a:t>
            </a:r>
            <a:r>
              <a:rPr lang="ru-RU" dirty="0"/>
              <a:t>)</a:t>
            </a:r>
          </a:p>
          <a:p>
            <a:r>
              <a:rPr lang="ru-RU" dirty="0"/>
              <a:t>• Острая боль (например, </a:t>
            </a:r>
            <a:r>
              <a:rPr lang="en-US" dirty="0"/>
              <a:t>Wager et al. 2013)</a:t>
            </a:r>
          </a:p>
          <a:p>
            <a:r>
              <a:rPr lang="en-US" dirty="0"/>
              <a:t>• </a:t>
            </a:r>
            <a:r>
              <a:rPr lang="ru-RU" dirty="0"/>
              <a:t>Эмоции (</a:t>
            </a:r>
            <a:r>
              <a:rPr lang="en-US" dirty="0"/>
              <a:t>Kassam et al. 2011; </a:t>
            </a:r>
            <a:r>
              <a:rPr lang="en-US" dirty="0" err="1"/>
              <a:t>Kragel</a:t>
            </a:r>
            <a:r>
              <a:rPr lang="en-US" dirty="0"/>
              <a:t> et</a:t>
            </a:r>
          </a:p>
          <a:p>
            <a:r>
              <a:rPr lang="en-US" dirty="0"/>
              <a:t>al. 2014; Wager et al. 2015)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9FC239-33C9-44F6-A16D-667741E9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2" y="1433214"/>
            <a:ext cx="4525006" cy="4277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C0CBCA-1894-4774-A78A-D106603018E5}"/>
              </a:ext>
            </a:extLst>
          </p:cNvPr>
          <p:cNvSpPr txBox="1"/>
          <p:nvPr/>
        </p:nvSpPr>
        <p:spPr>
          <a:xfrm>
            <a:off x="762000" y="934585"/>
            <a:ext cx="1040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Используйте активность мозга человека, чтобы предсказать его восприятие, поведение или состояние здоровья.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4F846-1015-4243-982B-C54B8A40B2D5}"/>
              </a:ext>
            </a:extLst>
          </p:cNvPr>
          <p:cNvSpPr txBox="1"/>
          <p:nvPr/>
        </p:nvSpPr>
        <p:spPr>
          <a:xfrm>
            <a:off x="1771650" y="1550972"/>
            <a:ext cx="2609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Шаблон классификатора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7D709-9AAF-4B5F-AB22-C3995EB2B0FC}"/>
              </a:ext>
            </a:extLst>
          </p:cNvPr>
          <p:cNvSpPr txBox="1"/>
          <p:nvPr/>
        </p:nvSpPr>
        <p:spPr>
          <a:xfrm>
            <a:off x="657224" y="3387209"/>
            <a:ext cx="2009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Активность мозга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AE3C6-2FEB-4AE6-BB90-9EEBB617A7F5}"/>
              </a:ext>
            </a:extLst>
          </p:cNvPr>
          <p:cNvSpPr txBox="1"/>
          <p:nvPr/>
        </p:nvSpPr>
        <p:spPr>
          <a:xfrm>
            <a:off x="2666999" y="3756541"/>
            <a:ext cx="116205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/>
              <a:t>Скалярное произведение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B41C4B-3DAB-4911-A8F1-E2066324AD14}"/>
              </a:ext>
            </a:extLst>
          </p:cNvPr>
          <p:cNvSpPr txBox="1"/>
          <p:nvPr/>
        </p:nvSpPr>
        <p:spPr>
          <a:xfrm>
            <a:off x="4229101" y="3429000"/>
            <a:ext cx="200977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Прогнозируемый ответ </a:t>
            </a:r>
          </a:p>
          <a:p>
            <a:pPr algn="ctr"/>
            <a:r>
              <a:rPr lang="ru-RU" dirty="0"/>
              <a:t>5.3</a:t>
            </a:r>
          </a:p>
        </p:txBody>
      </p:sp>
    </p:spTree>
    <p:extLst>
      <p:ext uri="{BB962C8B-B14F-4D97-AF65-F5344CB8AC3E}">
        <p14:creationId xmlns:p14="http://schemas.microsoft.com/office/powerpoint/2010/main" val="23080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фМРТ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9D191A-75E2-4D64-8CC7-E949B9E8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1675350"/>
            <a:ext cx="470600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фМРТ данные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79527E-6AC0-4F10-8B61-76CDDB04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2190577"/>
            <a:ext cx="4477375" cy="2476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8C55CC-911F-4DB8-98FE-DC6FA8A0FE3B}"/>
              </a:ext>
            </a:extLst>
          </p:cNvPr>
          <p:cNvSpPr txBox="1"/>
          <p:nvPr/>
        </p:nvSpPr>
        <p:spPr>
          <a:xfrm>
            <a:off x="1058779" y="1453415"/>
            <a:ext cx="104915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Каждое изображение состоит из ~ 100 000 «</a:t>
            </a:r>
            <a:r>
              <a:rPr lang="ru-RU" dirty="0" err="1"/>
              <a:t>вокселов</a:t>
            </a:r>
            <a:r>
              <a:rPr lang="ru-RU" dirty="0"/>
              <a:t>» (кубических объемов, охватывающих трехмерное пространство мозга).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• Каждый воксель соответствует пространственному положению и имеет связанный с ним номер, который представляет его интенсивность.</a:t>
            </a:r>
          </a:p>
        </p:txBody>
      </p:sp>
    </p:spTree>
    <p:extLst>
      <p:ext uri="{BB962C8B-B14F-4D97-AF65-F5344CB8AC3E}">
        <p14:creationId xmlns:p14="http://schemas.microsoft.com/office/powerpoint/2010/main" val="61874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фМРТ данные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C55CC-911F-4DB8-98FE-DC6FA8A0FE3B}"/>
              </a:ext>
            </a:extLst>
          </p:cNvPr>
          <p:cNvSpPr txBox="1"/>
          <p:nvPr/>
        </p:nvSpPr>
        <p:spPr>
          <a:xfrm>
            <a:off x="1058779" y="1453415"/>
            <a:ext cx="1049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В ходе эксперимента получается несколько сотен изображений (~ по одному каждые 2 секунды).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7F4445-C628-415B-96DF-C49C4901E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2195340"/>
            <a:ext cx="765916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5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фМРТ данные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C55CC-911F-4DB8-98FE-DC6FA8A0FE3B}"/>
              </a:ext>
            </a:extLst>
          </p:cNvPr>
          <p:cNvSpPr txBox="1"/>
          <p:nvPr/>
        </p:nvSpPr>
        <p:spPr>
          <a:xfrm>
            <a:off x="1058779" y="1453415"/>
            <a:ext cx="1049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Отслеживание интенсивности во времени дает нам временной ряд.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DF59CA-EDDD-4A25-88DD-2C0BF9175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1" y="2211485"/>
            <a:ext cx="825932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8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фМРТ данные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C55CC-911F-4DB8-98FE-DC6FA8A0FE3B}"/>
              </a:ext>
            </a:extLst>
          </p:cNvPr>
          <p:cNvSpPr txBox="1"/>
          <p:nvPr/>
        </p:nvSpPr>
        <p:spPr>
          <a:xfrm>
            <a:off x="1095375" y="2396691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Наиболее распространенный подход к фМРТ использует контраст, зависящий от уровня оксигенации крови (BOLD).</a:t>
            </a:r>
          </a:p>
          <a:p>
            <a:endParaRPr lang="ru-RU" dirty="0"/>
          </a:p>
          <a:p>
            <a:r>
              <a:rPr lang="ru-RU" dirty="0"/>
              <a:t>• BOLD фМРТ измеряет соотношение оксигенированного и деоксигенированного гемоглобина в крови.</a:t>
            </a:r>
          </a:p>
          <a:p>
            <a:endParaRPr lang="ru-RU" dirty="0"/>
          </a:p>
          <a:p>
            <a:r>
              <a:rPr lang="ru-RU" dirty="0"/>
              <a:t>• Важно отметить, что BOLD фМРТ не измеряет активность нейронов напрямую, а измеряет метаболические потребности (потребление кислорода) активных нейронов.</a:t>
            </a:r>
          </a:p>
        </p:txBody>
      </p:sp>
    </p:spTree>
    <p:extLst>
      <p:ext uri="{BB962C8B-B14F-4D97-AF65-F5344CB8AC3E}">
        <p14:creationId xmlns:p14="http://schemas.microsoft.com/office/powerpoint/2010/main" val="194208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en-US" dirty="0"/>
              <a:t>BOLD </a:t>
            </a:r>
            <a:r>
              <a:rPr lang="ru-RU" dirty="0"/>
              <a:t>фМРТ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C55CC-911F-4DB8-98FE-DC6FA8A0FE3B}"/>
              </a:ext>
            </a:extLst>
          </p:cNvPr>
          <p:cNvSpPr txBox="1"/>
          <p:nvPr/>
        </p:nvSpPr>
        <p:spPr>
          <a:xfrm>
            <a:off x="1095375" y="177104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 гемодинамического ответа (HRF) представляет изменения в сигнале фМРТ, вызванные нейрональной активностью.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4ECCCA-0760-44C2-AC47-1131BA30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2926585"/>
            <a:ext cx="5534797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6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фМРТ данные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C55CC-911F-4DB8-98FE-DC6FA8A0FE3B}"/>
              </a:ext>
            </a:extLst>
          </p:cNvPr>
          <p:cNvSpPr txBox="1"/>
          <p:nvPr/>
        </p:nvSpPr>
        <p:spPr>
          <a:xfrm>
            <a:off x="1095375" y="1771049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Анализ данных фМРТ представляет собой серьезную проблему с данными.</a:t>
            </a:r>
          </a:p>
          <a:p>
            <a:endParaRPr lang="ru-RU" dirty="0"/>
          </a:p>
          <a:p>
            <a:pPr lvl="1"/>
            <a:r>
              <a:rPr lang="ru-RU" dirty="0"/>
              <a:t>- Каждый объем мозга состоит из ~ 100 000 измерений вокселей.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- Каждый эксперимент состоит из сотен томов мозга.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- Каждый эксперимент может быть повторен для нескольких субъектов (например, 10–40), чтобы обобщить вывод.</a:t>
            </a:r>
          </a:p>
          <a:p>
            <a:endParaRPr lang="ru-RU" dirty="0"/>
          </a:p>
          <a:p>
            <a:r>
              <a:rPr lang="ru-RU" dirty="0"/>
              <a:t>• Общий объем данных, которые необходимо проанализировать, ошеломляет.</a:t>
            </a:r>
          </a:p>
        </p:txBody>
      </p:sp>
    </p:spTree>
    <p:extLst>
      <p:ext uri="{BB962C8B-B14F-4D97-AF65-F5344CB8AC3E}">
        <p14:creationId xmlns:p14="http://schemas.microsoft.com/office/powerpoint/2010/main" val="269858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Статистический анализ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C55CC-911F-4DB8-98FE-DC6FA8A0FE3B}"/>
              </a:ext>
            </a:extLst>
          </p:cNvPr>
          <p:cNvSpPr txBox="1"/>
          <p:nvPr/>
        </p:nvSpPr>
        <p:spPr>
          <a:xfrm>
            <a:off x="1095375" y="1771049"/>
            <a:ext cx="1005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Статистический анализ данных фМРТ является сложной задачей.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- Это огромная проблема с данными.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- Сигнал интереса относительно слабый.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- Данные демонстрируют сложную временную и пространственную структуру шума.</a:t>
            </a:r>
          </a:p>
        </p:txBody>
      </p:sp>
    </p:spTree>
    <p:extLst>
      <p:ext uri="{BB962C8B-B14F-4D97-AF65-F5344CB8AC3E}">
        <p14:creationId xmlns:p14="http://schemas.microsoft.com/office/powerpoint/2010/main" val="2421676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514</Words>
  <Application>Microsoft Office PowerPoint</Application>
  <PresentationFormat>Широкоэкранный</PresentationFormat>
  <Paragraphs>115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TimesNewRomanPS-ItalicMT</vt:lpstr>
      <vt:lpstr>Тема Office</vt:lpstr>
      <vt:lpstr>Принципы фМРТ</vt:lpstr>
      <vt:lpstr>фМРТ</vt:lpstr>
      <vt:lpstr>фМРТ данные</vt:lpstr>
      <vt:lpstr>фМРТ данные</vt:lpstr>
      <vt:lpstr>фМРТ данные</vt:lpstr>
      <vt:lpstr>фМРТ данные</vt:lpstr>
      <vt:lpstr>BOLD фМРТ</vt:lpstr>
      <vt:lpstr>фМРТ данные</vt:lpstr>
      <vt:lpstr>Статистический анализ</vt:lpstr>
      <vt:lpstr>Процесс обработки данных</vt:lpstr>
      <vt:lpstr>Локализация</vt:lpstr>
      <vt:lpstr>Разновидности локализации: картирование мозга</vt:lpstr>
      <vt:lpstr>Связь</vt:lpstr>
      <vt:lpstr>Разновидности подключения</vt:lpstr>
      <vt:lpstr>Прогноз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238</cp:revision>
  <dcterms:created xsi:type="dcterms:W3CDTF">2021-08-12T17:32:45Z</dcterms:created>
  <dcterms:modified xsi:type="dcterms:W3CDTF">2021-08-17T14:02:31Z</dcterms:modified>
</cp:coreProperties>
</file>