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BDBDB"/>
    <a:srgbClr val="D8D8D8"/>
    <a:srgbClr val="E4E4E4"/>
    <a:srgbClr val="FFFFFF"/>
    <a:srgbClr val="DFE6F7"/>
    <a:srgbClr val="EBEBEB"/>
    <a:srgbClr val="A288E7"/>
    <a:srgbClr val="C19FFF"/>
    <a:srgbClr val="93B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Структура данных фМРТ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B08B409-755A-45DE-A9B6-C35F04EB9E24}"/>
              </a:ext>
            </a:extLst>
          </p:cNvPr>
          <p:cNvSpPr txBox="1">
            <a:spLocks/>
          </p:cNvSpPr>
          <p:nvPr/>
        </p:nvSpPr>
        <p:spPr>
          <a:xfrm>
            <a:off x="102769" y="27837"/>
            <a:ext cx="11963400" cy="616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фМРТ Данные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E7187-53F1-47F7-8A15-F743B27F2988}"/>
              </a:ext>
            </a:extLst>
          </p:cNvPr>
          <p:cNvSpPr txBox="1"/>
          <p:nvPr/>
        </p:nvSpPr>
        <p:spPr>
          <a:xfrm>
            <a:off x="827773" y="981777"/>
            <a:ext cx="603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• Каждый воксель имеет соответствующий временной ход.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543BF7-AB32-4078-BC5D-CA077573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620679"/>
            <a:ext cx="843080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фМРТ Данные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22649-BD56-4943-990D-F43E157D2951}"/>
              </a:ext>
            </a:extLst>
          </p:cNvPr>
          <p:cNvSpPr txBox="1"/>
          <p:nvPr/>
        </p:nvSpPr>
        <p:spPr>
          <a:xfrm>
            <a:off x="1409350" y="1689774"/>
            <a:ext cx="8414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HelveticaNeue-Light"/>
              </a:rPr>
              <a:t>• Стандартный эксперимент с фМРТ дает огромное количество данных.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elveticaNeue-Light"/>
              </a:rPr>
              <a:t>- Состоит из структурных и функциональных данных.</a:t>
            </a:r>
          </a:p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HelveticaNeue-Light"/>
            </a:endParaRPr>
          </a:p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HelveticaNeue-Light"/>
              </a:rPr>
              <a:t>• Здесь мы обсуждаем структуру данных и некоторую общую терминологию, связанную с ней.</a:t>
            </a:r>
          </a:p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HelveticaNeue-Light"/>
            </a:endParaRPr>
          </a:p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HelveticaNeue-Light"/>
              </a:rPr>
              <a:t>• Мы также даем краткий обзор некоторых характеристик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75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l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Пространственное и временное разрешение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22649-BD56-4943-990D-F43E157D2951}"/>
              </a:ext>
            </a:extLst>
          </p:cNvPr>
          <p:cNvSpPr txBox="1"/>
          <p:nvPr/>
        </p:nvSpPr>
        <p:spPr>
          <a:xfrm>
            <a:off x="1409350" y="1689774"/>
            <a:ext cx="8414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• При разработке эксперимента фМРТ необходимо сбалансировать потребность в адекватном </a:t>
            </a:r>
            <a:r>
              <a:rPr lang="ru-RU" b="1" dirty="0"/>
              <a:t>пространственном разрешении </a:t>
            </a:r>
            <a:r>
              <a:rPr lang="ru-RU" dirty="0"/>
              <a:t>с необходимостью адекватного </a:t>
            </a:r>
            <a:r>
              <a:rPr lang="ru-RU" b="1" dirty="0"/>
              <a:t>временного разрешения</a:t>
            </a:r>
            <a:r>
              <a:rPr lang="ru-RU" dirty="0"/>
              <a:t>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• </a:t>
            </a:r>
            <a:r>
              <a:rPr lang="ru-RU" b="1" dirty="0"/>
              <a:t>Временное разрешение </a:t>
            </a:r>
            <a:r>
              <a:rPr lang="ru-RU" dirty="0"/>
              <a:t>определяет нашу способность разделять мозговые события во времени.</a:t>
            </a:r>
          </a:p>
          <a:p>
            <a:pPr lvl="1"/>
            <a:r>
              <a:rPr lang="ru-RU" dirty="0"/>
              <a:t>- В фМРТ временное разрешение определяется тем, как быстро получается каждое отдельное изображение (TR).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• </a:t>
            </a:r>
            <a:r>
              <a:rPr lang="ru-RU" b="1" dirty="0"/>
              <a:t>Пространственное разрешение </a:t>
            </a:r>
            <a:r>
              <a:rPr lang="ru-RU" dirty="0"/>
              <a:t>определяет нашу способность различать изменения изображения в разных пространственных точках.</a:t>
            </a:r>
          </a:p>
        </p:txBody>
      </p:sp>
    </p:spTree>
    <p:extLst>
      <p:ext uri="{BB962C8B-B14F-4D97-AF65-F5344CB8AC3E}">
        <p14:creationId xmlns:p14="http://schemas.microsoft.com/office/powerpoint/2010/main" val="421252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Терминология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22649-BD56-4943-990D-F43E157D2951}"/>
              </a:ext>
            </a:extLst>
          </p:cNvPr>
          <p:cNvSpPr txBox="1"/>
          <p:nvPr/>
        </p:nvSpPr>
        <p:spPr>
          <a:xfrm>
            <a:off x="729841" y="2151439"/>
            <a:ext cx="4353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Структурные (Т1) изображения:</a:t>
            </a:r>
          </a:p>
          <a:p>
            <a:pPr algn="l"/>
            <a:r>
              <a:rPr lang="ru-RU" dirty="0"/>
              <a:t>- Высокое пространственное разрешение</a:t>
            </a:r>
          </a:p>
          <a:p>
            <a:pPr algn="l"/>
            <a:r>
              <a:rPr lang="ru-RU" dirty="0"/>
              <a:t>- Низкое временное разрешение</a:t>
            </a:r>
          </a:p>
          <a:p>
            <a:pPr algn="l"/>
            <a:r>
              <a:rPr lang="ru-RU" dirty="0"/>
              <a:t>- Может различать разные типы тканей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Функциональные (T2*) изображения:</a:t>
            </a:r>
          </a:p>
          <a:p>
            <a:pPr algn="l"/>
            <a:r>
              <a:rPr lang="ru-RU" dirty="0"/>
              <a:t>- Более низкое пространственное разрешение</a:t>
            </a:r>
          </a:p>
          <a:p>
            <a:pPr algn="l"/>
            <a:r>
              <a:rPr lang="ru-RU" dirty="0"/>
              <a:t>- Более высокое временное разрешение</a:t>
            </a:r>
          </a:p>
          <a:p>
            <a:pPr algn="l"/>
            <a:r>
              <a:rPr lang="ru-RU" dirty="0"/>
              <a:t>- Может связать изменения сигнала с экспериментальной манипуляцией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A19E87-799E-4FFD-83DC-7F141E1F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816" y="1499234"/>
            <a:ext cx="3596472" cy="50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Терминология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E65F76-202A-4930-B171-854BF670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97" y="1380557"/>
            <a:ext cx="10574226" cy="4382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C6068-1AC5-4743-91A4-AFE3F8704C54}"/>
              </a:ext>
            </a:extLst>
          </p:cNvPr>
          <p:cNvSpPr txBox="1"/>
          <p:nvPr/>
        </p:nvSpPr>
        <p:spPr>
          <a:xfrm>
            <a:off x="1593908" y="1551963"/>
            <a:ext cx="25502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Корональный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2530D-3CD6-40FB-85CA-0B5B73693C74}"/>
              </a:ext>
            </a:extLst>
          </p:cNvPr>
          <p:cNvSpPr txBox="1"/>
          <p:nvPr/>
        </p:nvSpPr>
        <p:spPr>
          <a:xfrm>
            <a:off x="4687503" y="1551963"/>
            <a:ext cx="32052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Сагиттальный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5B4F5-4750-4CF5-A32D-5E450CC13EF3}"/>
              </a:ext>
            </a:extLst>
          </p:cNvPr>
          <p:cNvSpPr txBox="1"/>
          <p:nvPr/>
        </p:nvSpPr>
        <p:spPr>
          <a:xfrm>
            <a:off x="8436058" y="1551963"/>
            <a:ext cx="2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Осевой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DE010-4147-44E2-9C9B-038A421E5B31}"/>
              </a:ext>
            </a:extLst>
          </p:cNvPr>
          <p:cNvSpPr txBox="1"/>
          <p:nvPr/>
        </p:nvSpPr>
        <p:spPr>
          <a:xfrm>
            <a:off x="1434164" y="5197642"/>
            <a:ext cx="263732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S = Высший</a:t>
            </a:r>
          </a:p>
          <a:p>
            <a:r>
              <a:rPr lang="ru-RU" sz="1600" dirty="0"/>
              <a:t>I = низший</a:t>
            </a:r>
          </a:p>
          <a:p>
            <a:r>
              <a:rPr lang="ru-RU" sz="1600" dirty="0"/>
              <a:t>L = левый</a:t>
            </a:r>
          </a:p>
          <a:p>
            <a:r>
              <a:rPr lang="ru-RU" sz="1600" dirty="0"/>
              <a:t>R = право</a:t>
            </a:r>
          </a:p>
          <a:p>
            <a:r>
              <a:rPr lang="ru-RU" sz="1600" dirty="0"/>
              <a:t>P = Задний</a:t>
            </a:r>
          </a:p>
          <a:p>
            <a:r>
              <a:rPr lang="ru-RU" sz="1600" dirty="0"/>
              <a:t>A = передний</a:t>
            </a:r>
          </a:p>
        </p:txBody>
      </p:sp>
    </p:spTree>
    <p:extLst>
      <p:ext uri="{BB962C8B-B14F-4D97-AF65-F5344CB8AC3E}">
        <p14:creationId xmlns:p14="http://schemas.microsoft.com/office/powerpoint/2010/main" val="12190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Терминология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0E369-077D-4C34-85ED-364D8F5CCF35}"/>
              </a:ext>
            </a:extLst>
          </p:cNvPr>
          <p:cNvSpPr txBox="1"/>
          <p:nvPr/>
        </p:nvSpPr>
        <p:spPr>
          <a:xfrm>
            <a:off x="577516" y="1261844"/>
            <a:ext cx="7806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МРТ-изображения обычно получают в аксиальных срезах.</a:t>
            </a:r>
          </a:p>
          <a:p>
            <a:r>
              <a:rPr lang="ru-RU" dirty="0"/>
              <a:t>	- один за раз.</a:t>
            </a:r>
          </a:p>
          <a:p>
            <a:endParaRPr lang="ru-RU" dirty="0"/>
          </a:p>
          <a:p>
            <a:r>
              <a:rPr lang="ru-RU" dirty="0"/>
              <a:t>• Это может выполняться либо последовательно, либо с перемежением.</a:t>
            </a:r>
          </a:p>
          <a:p>
            <a:endParaRPr lang="ru-RU" dirty="0"/>
          </a:p>
          <a:p>
            <a:r>
              <a:rPr lang="ru-RU" dirty="0"/>
              <a:t>• Вместе срезы составляют трехмерный объем мозга.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077F7C-F2C0-4B58-880D-04E37912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74" y="3770195"/>
            <a:ext cx="283884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Терминология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0E369-077D-4C34-85ED-364D8F5CCF35}"/>
              </a:ext>
            </a:extLst>
          </p:cNvPr>
          <p:cNvSpPr txBox="1"/>
          <p:nvPr/>
        </p:nvSpPr>
        <p:spPr>
          <a:xfrm>
            <a:off x="564080" y="1694981"/>
            <a:ext cx="233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Поле зрения (FOV)</a:t>
            </a:r>
          </a:p>
          <a:p>
            <a:r>
              <a:rPr lang="ru-RU" dirty="0"/>
              <a:t>(например, 192 мм)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74B36A-9DCE-4E3F-99D3-5E8E1877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910" y="1261844"/>
            <a:ext cx="2800741" cy="2372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8209AB-E003-473A-A637-1031A190C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008" y="1550626"/>
            <a:ext cx="2934109" cy="1581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757594-0CEC-4846-88DF-D2F4B0D60EE5}"/>
              </a:ext>
            </a:extLst>
          </p:cNvPr>
          <p:cNvSpPr txBox="1"/>
          <p:nvPr/>
        </p:nvSpPr>
        <p:spPr>
          <a:xfrm>
            <a:off x="6939008" y="3131997"/>
            <a:ext cx="280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Толщина среза</a:t>
            </a:r>
          </a:p>
          <a:p>
            <a:r>
              <a:rPr lang="ru-RU" dirty="0"/>
              <a:t>(например, 3 мм)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9FA9F0-FC79-4D23-A7FA-83C641141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988" y="3633900"/>
            <a:ext cx="2562583" cy="3029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D8A5A7-B4B6-4C31-AC13-8EFF9058BBFE}"/>
              </a:ext>
            </a:extLst>
          </p:cNvPr>
          <p:cNvSpPr txBox="1"/>
          <p:nvPr/>
        </p:nvSpPr>
        <p:spPr>
          <a:xfrm>
            <a:off x="429377" y="4562854"/>
            <a:ext cx="2608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Размер матрицы</a:t>
            </a:r>
          </a:p>
          <a:p>
            <a:r>
              <a:rPr lang="ru-RU" dirty="0"/>
              <a:t>(например, 64 x 64)</a:t>
            </a:r>
          </a:p>
          <a:p>
            <a:endParaRPr lang="ru-RU" dirty="0"/>
          </a:p>
          <a:p>
            <a:r>
              <a:rPr lang="ru-RU" dirty="0"/>
              <a:t>Разрешение в плоскости</a:t>
            </a:r>
          </a:p>
          <a:p>
            <a:r>
              <a:rPr lang="ru-RU" dirty="0"/>
              <a:t>192 мм / 64 = 3 мм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7185E09-BB16-4D80-A426-6FE76B08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599" y="4111078"/>
            <a:ext cx="2495898" cy="16004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31C269-EC55-41C8-A01E-F23B9FAD301B}"/>
              </a:ext>
            </a:extLst>
          </p:cNvPr>
          <p:cNvSpPr txBox="1"/>
          <p:nvPr/>
        </p:nvSpPr>
        <p:spPr>
          <a:xfrm>
            <a:off x="7392202" y="5711501"/>
            <a:ext cx="23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Объем </a:t>
            </a:r>
            <a:r>
              <a:rPr lang="ru-RU" dirty="0" err="1"/>
              <a:t>вокселя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63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Терминология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D5124-46B5-492C-AFB0-739666954450}"/>
              </a:ext>
            </a:extLst>
          </p:cNvPr>
          <p:cNvSpPr txBox="1"/>
          <p:nvPr/>
        </p:nvSpPr>
        <p:spPr>
          <a:xfrm>
            <a:off x="702644" y="1549667"/>
            <a:ext cx="9586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</a:t>
            </a:r>
            <a:r>
              <a:rPr lang="ru-RU" b="1" dirty="0"/>
              <a:t>Эксперимент (</a:t>
            </a:r>
            <a:r>
              <a:rPr lang="en-US" sz="1800" b="0" i="0" u="none" strike="noStrike" baseline="0" dirty="0">
                <a:solidFill>
                  <a:srgbClr val="3366FF"/>
                </a:solidFill>
                <a:latin typeface="HelveticaNeue-Light"/>
              </a:rPr>
              <a:t>experiment</a:t>
            </a:r>
            <a:r>
              <a:rPr lang="ru-RU" b="1" dirty="0"/>
              <a:t>)</a:t>
            </a:r>
            <a:r>
              <a:rPr lang="ru-RU" dirty="0"/>
              <a:t> изучает множество предметов.</a:t>
            </a:r>
          </a:p>
          <a:p>
            <a:endParaRPr lang="ru-RU" dirty="0"/>
          </a:p>
          <a:p>
            <a:r>
              <a:rPr lang="ru-RU" dirty="0"/>
              <a:t>• Каждый </a:t>
            </a:r>
            <a:r>
              <a:rPr lang="ru-RU" b="1" dirty="0"/>
              <a:t>предмет</a:t>
            </a:r>
            <a:r>
              <a:rPr lang="ru-RU" dirty="0"/>
              <a:t> (</a:t>
            </a:r>
            <a:r>
              <a:rPr lang="en-US" sz="1800" b="0" i="0" u="none" strike="noStrike" baseline="0" dirty="0">
                <a:solidFill>
                  <a:srgbClr val="3366FF"/>
                </a:solidFill>
                <a:latin typeface="HelveticaNeue-Light"/>
              </a:rPr>
              <a:t>subjects</a:t>
            </a:r>
            <a:r>
              <a:rPr lang="ru-RU" dirty="0"/>
              <a:t>) можно сканировать во время нескольких сеансов.</a:t>
            </a:r>
          </a:p>
          <a:p>
            <a:endParaRPr lang="ru-RU" dirty="0"/>
          </a:p>
          <a:p>
            <a:r>
              <a:rPr lang="ru-RU" dirty="0"/>
              <a:t>• Каждый </a:t>
            </a:r>
            <a:r>
              <a:rPr lang="ru-RU" b="1" dirty="0"/>
              <a:t>сеанс</a:t>
            </a:r>
            <a:r>
              <a:rPr lang="ru-RU" dirty="0"/>
              <a:t> (</a:t>
            </a:r>
            <a:r>
              <a:rPr lang="en-US" sz="1800" b="0" i="0" u="none" strike="noStrike" baseline="0" dirty="0">
                <a:solidFill>
                  <a:srgbClr val="3366FF"/>
                </a:solidFill>
                <a:latin typeface="HelveticaNeue-Light"/>
              </a:rPr>
              <a:t>session</a:t>
            </a:r>
            <a:r>
              <a:rPr lang="ru-RU" dirty="0"/>
              <a:t>) состоит из нескольких прогонов.</a:t>
            </a:r>
          </a:p>
          <a:p>
            <a:endParaRPr lang="ru-RU" dirty="0"/>
          </a:p>
          <a:p>
            <a:r>
              <a:rPr lang="ru-RU" dirty="0"/>
              <a:t>• Каждый </a:t>
            </a:r>
            <a:r>
              <a:rPr lang="ru-RU" b="1" dirty="0"/>
              <a:t>прогон (</a:t>
            </a:r>
            <a:r>
              <a:rPr lang="en-US" sz="1800" b="0" i="0" u="none" strike="noStrike" baseline="0" dirty="0">
                <a:solidFill>
                  <a:srgbClr val="3366FF"/>
                </a:solidFill>
                <a:latin typeface="HelveticaNeue-Light"/>
              </a:rPr>
              <a:t>run</a:t>
            </a:r>
            <a:r>
              <a:rPr lang="ru-RU" b="1" dirty="0"/>
              <a:t>)</a:t>
            </a:r>
            <a:r>
              <a:rPr lang="ru-RU" dirty="0"/>
              <a:t> состоит из серии томов мозга.</a:t>
            </a:r>
          </a:p>
          <a:p>
            <a:endParaRPr lang="ru-RU" dirty="0"/>
          </a:p>
          <a:p>
            <a:r>
              <a:rPr lang="ru-RU" dirty="0"/>
              <a:t>• Каждый </a:t>
            </a:r>
            <a:r>
              <a:rPr lang="ru-RU" b="1" dirty="0"/>
              <a:t>том</a:t>
            </a:r>
            <a:r>
              <a:rPr lang="ru-RU" dirty="0"/>
              <a:t> (</a:t>
            </a:r>
            <a:r>
              <a:rPr lang="en-US" sz="1800" b="0" i="0" u="none" strike="noStrike" baseline="0" dirty="0">
                <a:solidFill>
                  <a:srgbClr val="3366FF"/>
                </a:solidFill>
                <a:latin typeface="HelveticaNeue-Light"/>
              </a:rPr>
              <a:t>volume</a:t>
            </a:r>
            <a:r>
              <a:rPr lang="ru-RU" dirty="0"/>
              <a:t>) состоит из нескольких частей.</a:t>
            </a:r>
          </a:p>
          <a:p>
            <a:endParaRPr lang="ru-RU" dirty="0"/>
          </a:p>
          <a:p>
            <a:r>
              <a:rPr lang="ru-RU" dirty="0"/>
              <a:t>• Каждый </a:t>
            </a:r>
            <a:r>
              <a:rPr lang="ru-RU" b="1" dirty="0"/>
              <a:t>фрагмент</a:t>
            </a:r>
            <a:r>
              <a:rPr lang="ru-RU" dirty="0"/>
              <a:t> (</a:t>
            </a:r>
            <a:r>
              <a:rPr lang="en-US" sz="1800" b="0" i="0" u="none" strike="noStrike" baseline="0" dirty="0">
                <a:solidFill>
                  <a:srgbClr val="3366FF"/>
                </a:solidFill>
                <a:latin typeface="HelveticaNeue-Light"/>
              </a:rPr>
              <a:t>slice</a:t>
            </a:r>
            <a:r>
              <a:rPr lang="ru-RU" dirty="0"/>
              <a:t>) содержит множество вокселей.</a:t>
            </a:r>
          </a:p>
          <a:p>
            <a:endParaRPr lang="ru-RU" dirty="0"/>
          </a:p>
          <a:p>
            <a:r>
              <a:rPr lang="ru-RU" dirty="0"/>
              <a:t>• Каждый </a:t>
            </a:r>
            <a:r>
              <a:rPr lang="ru-RU" b="1" dirty="0"/>
              <a:t>воксель</a:t>
            </a:r>
            <a:r>
              <a:rPr lang="ru-RU" dirty="0"/>
              <a:t> (</a:t>
            </a:r>
            <a:r>
              <a:rPr lang="en-US" sz="1800" b="0" i="0" u="none" strike="noStrike" baseline="0" dirty="0">
                <a:solidFill>
                  <a:srgbClr val="3366FF"/>
                </a:solidFill>
                <a:latin typeface="HelveticaNeue-Light"/>
              </a:rPr>
              <a:t>voxel</a:t>
            </a:r>
            <a:r>
              <a:rPr lang="ru-RU" dirty="0"/>
              <a:t>) имеет ассоциированную с ним интенсивность.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277073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Иерархическая структура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03A77B-EA50-450B-911C-DD256BD3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05" y="494890"/>
            <a:ext cx="9593014" cy="586821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6BE42F-1F4A-4AE0-B67F-DBA812BE4EC6}"/>
              </a:ext>
            </a:extLst>
          </p:cNvPr>
          <p:cNvSpPr/>
          <p:nvPr/>
        </p:nvSpPr>
        <p:spPr>
          <a:xfrm>
            <a:off x="1157288" y="6136481"/>
            <a:ext cx="426243" cy="135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546986-3674-4330-967B-C274378D337F}"/>
              </a:ext>
            </a:extLst>
          </p:cNvPr>
          <p:cNvSpPr/>
          <p:nvPr/>
        </p:nvSpPr>
        <p:spPr>
          <a:xfrm>
            <a:off x="1416050" y="6019801"/>
            <a:ext cx="384179" cy="71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E09CAD4-835B-4111-873A-9D8AFD4FEC9D}"/>
              </a:ext>
            </a:extLst>
          </p:cNvPr>
          <p:cNvSpPr/>
          <p:nvPr/>
        </p:nvSpPr>
        <p:spPr>
          <a:xfrm rot="16200000">
            <a:off x="1252537" y="5857149"/>
            <a:ext cx="384179" cy="5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58518A0-790E-43B7-8BC1-86E34BF9A0AD}"/>
              </a:ext>
            </a:extLst>
          </p:cNvPr>
          <p:cNvSpPr/>
          <p:nvPr/>
        </p:nvSpPr>
        <p:spPr>
          <a:xfrm>
            <a:off x="1630818" y="5898359"/>
            <a:ext cx="113050" cy="104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E8E380F-1B2E-45CF-B90E-4D44702E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38" y="5329166"/>
            <a:ext cx="781159" cy="762106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B08B409-755A-45DE-A9B6-C35F04EB9E24}"/>
              </a:ext>
            </a:extLst>
          </p:cNvPr>
          <p:cNvSpPr txBox="1">
            <a:spLocks/>
          </p:cNvSpPr>
          <p:nvPr/>
        </p:nvSpPr>
        <p:spPr>
          <a:xfrm>
            <a:off x="102769" y="27837"/>
            <a:ext cx="11963400" cy="616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solidFill>
                  <a:srgbClr val="000000"/>
                </a:solidFill>
                <a:latin typeface="+mn-lt"/>
              </a:rPr>
              <a:t>Иерархическая структура</a:t>
            </a:r>
            <a:endParaRPr lang="ru-RU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832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350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HelveticaNeue-Light</vt:lpstr>
      <vt:lpstr>Тема Office</vt:lpstr>
      <vt:lpstr>Принципы фМРТ</vt:lpstr>
      <vt:lpstr>фМРТ Данные</vt:lpstr>
      <vt:lpstr>Пространственное и временное разрешение</vt:lpstr>
      <vt:lpstr>Терминология</vt:lpstr>
      <vt:lpstr>Терминология</vt:lpstr>
      <vt:lpstr>Терминология</vt:lpstr>
      <vt:lpstr>Терминология</vt:lpstr>
      <vt:lpstr>Терминология</vt:lpstr>
      <vt:lpstr>Иерархическая структура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249</cp:revision>
  <dcterms:created xsi:type="dcterms:W3CDTF">2021-08-12T17:32:45Z</dcterms:created>
  <dcterms:modified xsi:type="dcterms:W3CDTF">2021-08-17T14:31:48Z</dcterms:modified>
</cp:coreProperties>
</file>