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3" r:id="rId4"/>
    <p:sldId id="284" r:id="rId5"/>
    <p:sldId id="285" r:id="rId6"/>
    <p:sldId id="286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ya Juhnowski" initials="IJ" lastIdx="1" clrIdx="0">
    <p:extLst>
      <p:ext uri="{19B8F6BF-5375-455C-9EA6-DF929625EA0E}">
        <p15:presenceInfo xmlns:p15="http://schemas.microsoft.com/office/powerpoint/2012/main" userId="2e7744f5109afb5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0AD47"/>
    <a:srgbClr val="EAEAEA"/>
    <a:srgbClr val="DBDBDB"/>
    <a:srgbClr val="D8D8D8"/>
    <a:srgbClr val="E4E4E4"/>
    <a:srgbClr val="FFFFFF"/>
    <a:srgbClr val="DFE6F7"/>
    <a:srgbClr val="EBEBEB"/>
    <a:srgbClr val="A28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877FD-C3FF-42CB-8C8F-CDB8DA55B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374E42-B38B-4700-9C65-89105D608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BF7E59-9B27-44E1-AFED-4EC547DD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C1CA6-E023-4388-8F1A-752258D7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84982-730D-46AC-B707-E09763436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6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448F9-A683-485E-9541-A2E4EE06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BCD233-2AC2-490D-A87A-580DC07C9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8F7A-B408-4A50-BBED-815AA422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1A8004-4290-49E5-9F95-40CF4031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D3ACB-4E6F-44DA-AC53-5E8AEDF6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2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435611-3E89-4EBA-91E0-BB711070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AF30A0-0988-4320-AC9F-1DB7A4E5B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40654-1164-4C48-891D-D55263A0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8A98CC-6909-49A4-9F5D-3E418732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29351F-0519-4414-A7A2-8C72F1DC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09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51E51-9062-4609-AB48-8AD0EC2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6A0886-DAD5-4347-82BD-E4322115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95D2B-FAC4-47FF-91E7-94333900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DA9A4-61A3-4C38-9234-BA3AD5F9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A2F9A-F5B4-4589-BE67-992C75D1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1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516D6-860F-4897-884A-DE97C732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0AE538-AC02-4517-947F-27E14B63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C34D7-7989-4BC5-88B5-4A57568E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D3DE-7E98-4C06-9127-198426F6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D6319B-B1E1-4F9F-B72B-962B4D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52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4819A5-2DB2-4E69-A307-1F7E791A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928BD1-B62C-4A19-AB77-7F503ED1E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2224A7-BE7D-4383-B567-3A0393F9E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1715E1-1EAD-45A1-9B47-8FA1CE6C5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FF2D3E-58E6-436D-9A7E-299430C2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12CFB2-4387-47C1-99B4-ACAFE47A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B943F-3C28-4AA3-8249-F1E2D535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F9100F-F59B-463C-B78A-CC4A23BD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F5A860-C883-482E-94DC-9F01A9A2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8D1025-3314-441F-B49D-C5ACFEE4E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061D0B-573F-49A6-AA27-4ADA681F0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44BF97-7A5E-4558-8F3E-9C969280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585B5E-2BAC-4FA9-89CC-C5C5521B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22BCB2-0C55-4766-BB3D-63B4BB2A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55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C7F0-FE3D-4136-AA52-89E8272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C86C67E-60A1-4B66-AFCE-115AE4D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49AA41-106B-4BF6-991B-ED551AD9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24380F-8BDD-4090-AB9B-E1F958F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8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316007-5845-4427-8E19-1B240A50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07BB-BF09-4E44-A008-E6C5F4AD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141CDE3-CD6F-46E8-A170-0C5A5F7D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74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EB865-9EE8-444F-BE7A-F798A5F7C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A7AD-8FAD-4100-8ECA-C971EB046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D00377-E867-4CA5-A53D-125602AF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449526-2E9F-44DE-867C-675D1478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FC6D7E-CAE4-4CF1-AF12-6C749E71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4DE6F-C763-4456-9DF3-3EDC923C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47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7D18C-6C69-4EEE-A60C-D610EE3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E8A0392-15EA-4008-9C78-0A979E3B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98FD98-F7A4-4435-B18F-2C014934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0B64AE-0A8A-4AC9-94B7-C011CE69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2AD57A-DE89-4ACA-81D5-3A5F6F58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6AB50CE-0479-4CBE-B4DA-54B48F18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52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2AAA1-ADBD-49FB-AEA4-BBB9A524A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BA1BAC-8076-448D-ACE3-31FD31473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D2512-0D78-4152-908A-CDC48F0A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5110-85B8-4301-B13B-F280A06B402E}" type="datetimeFigureOut">
              <a:rPr lang="ru-RU" smtClean="0"/>
              <a:t>17.08.2021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18B918-E196-4BB2-9D93-252E09A50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91CE9D-8EF5-4F49-A075-2C8CC7CE3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782B5-2395-4A7D-9098-8FED5A8527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95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A7D15-D004-4E3C-8DE7-C047A3F6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Принципы фМРТ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19690-63EF-46BD-84FE-3E2FC79F1717}"/>
              </a:ext>
            </a:extLst>
          </p:cNvPr>
          <p:cNvSpPr txBox="1"/>
          <p:nvPr/>
        </p:nvSpPr>
        <p:spPr>
          <a:xfrm>
            <a:off x="4317534" y="3867324"/>
            <a:ext cx="3556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Психологические вопросы и выводы</a:t>
            </a:r>
          </a:p>
        </p:txBody>
      </p:sp>
    </p:spTree>
    <p:extLst>
      <p:ext uri="{BB962C8B-B14F-4D97-AF65-F5344CB8AC3E}">
        <p14:creationId xmlns:p14="http://schemas.microsoft.com/office/powerpoint/2010/main" val="2251023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В чем вопрос?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DFAC-2D42-42C7-89E3-827932BB1D32}"/>
              </a:ext>
            </a:extLst>
          </p:cNvPr>
          <p:cNvSpPr txBox="1"/>
          <p:nvPr/>
        </p:nvSpPr>
        <p:spPr>
          <a:xfrm>
            <a:off x="1626669" y="2473693"/>
            <a:ext cx="8489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Ключевое: независимо от того, является ли целевая область мозга активной или нет, ваша теория должна ограничивать ваши знания и преподавать вам что-то новое).</a:t>
            </a:r>
          </a:p>
          <a:p>
            <a:endParaRPr lang="ru-RU" dirty="0"/>
          </a:p>
          <a:p>
            <a:r>
              <a:rPr lang="ru-RU" dirty="0"/>
              <a:t>• Если вы хотите узнать что-то о разуме, область мозга должна быть достаточно охарактеризована, чтобы сделать вывод о разуме по его активации.</a:t>
            </a:r>
          </a:p>
        </p:txBody>
      </p:sp>
    </p:spTree>
    <p:extLst>
      <p:ext uri="{BB962C8B-B14F-4D97-AF65-F5344CB8AC3E}">
        <p14:creationId xmlns:p14="http://schemas.microsoft.com/office/powerpoint/2010/main" val="239481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Прямой и обратный 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DFAC-2D42-42C7-89E3-827932BB1D32}"/>
              </a:ext>
            </a:extLst>
          </p:cNvPr>
          <p:cNvSpPr txBox="1"/>
          <p:nvPr/>
        </p:nvSpPr>
        <p:spPr>
          <a:xfrm>
            <a:off x="683393" y="972151"/>
            <a:ext cx="11117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Чтобы узнать что-то о уме, вам нужен обратный вывод.</a:t>
            </a:r>
          </a:p>
          <a:p>
            <a:r>
              <a:rPr lang="ru-RU" dirty="0"/>
              <a:t>• Подходы к картированию мозга обеспечивают прямой вывод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•«Прямой» и «обратный» вывод - это не одно и то же!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6D01B-4B46-4E23-9B0B-C726DE8B5CAE}"/>
              </a:ext>
            </a:extLst>
          </p:cNvPr>
          <p:cNvSpPr txBox="1"/>
          <p:nvPr/>
        </p:nvSpPr>
        <p:spPr>
          <a:xfrm>
            <a:off x="991402" y="1819175"/>
            <a:ext cx="117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Прямой вывод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C1740-97E7-490E-A5B0-123F3064A03C}"/>
              </a:ext>
            </a:extLst>
          </p:cNvPr>
          <p:cNvSpPr txBox="1"/>
          <p:nvPr/>
        </p:nvSpPr>
        <p:spPr>
          <a:xfrm>
            <a:off x="991402" y="2989364"/>
            <a:ext cx="117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B9BD5"/>
                </a:solidFill>
              </a:rPr>
              <a:t>Обратный вывод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BDE71-AE5F-4760-AE0F-0832754A5186}"/>
              </a:ext>
            </a:extLst>
          </p:cNvPr>
          <p:cNvSpPr txBox="1"/>
          <p:nvPr/>
        </p:nvSpPr>
        <p:spPr>
          <a:xfrm>
            <a:off x="2871537" y="1819174"/>
            <a:ext cx="322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Учитывая индуцированное психологическое состояние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A379D-ABBE-431C-9BCD-D40D77B6410A}"/>
              </a:ext>
            </a:extLst>
          </p:cNvPr>
          <p:cNvSpPr txBox="1"/>
          <p:nvPr/>
        </p:nvSpPr>
        <p:spPr>
          <a:xfrm>
            <a:off x="2791326" y="2989364"/>
            <a:ext cx="330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Можем ли мы сделать вывод о психологическом состоянии?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357F3711-AC29-4F94-A13D-471420F9EB70}"/>
              </a:ext>
            </a:extLst>
          </p:cNvPr>
          <p:cNvSpPr/>
          <p:nvPr/>
        </p:nvSpPr>
        <p:spPr>
          <a:xfrm>
            <a:off x="6096000" y="2127183"/>
            <a:ext cx="1796716" cy="1094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14D61420-9617-442D-9E82-C06E30061A17}"/>
              </a:ext>
            </a:extLst>
          </p:cNvPr>
          <p:cNvSpPr/>
          <p:nvPr/>
        </p:nvSpPr>
        <p:spPr>
          <a:xfrm rot="10800000">
            <a:off x="6096000" y="3261034"/>
            <a:ext cx="1796716" cy="10940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000EB-CFAE-4DFB-ABEE-2E47DBA40BA4}"/>
              </a:ext>
            </a:extLst>
          </p:cNvPr>
          <p:cNvSpPr txBox="1"/>
          <p:nvPr/>
        </p:nvSpPr>
        <p:spPr>
          <a:xfrm>
            <a:off x="6410422" y="1703672"/>
            <a:ext cx="117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AD47"/>
                </a:solidFill>
              </a:rPr>
              <a:t>P</a:t>
            </a:r>
            <a:r>
              <a:rPr lang="en-US" dirty="0">
                <a:solidFill>
                  <a:srgbClr val="70AD47"/>
                </a:solidFill>
              </a:rPr>
              <a:t>(</a:t>
            </a:r>
            <a:r>
              <a:rPr lang="ru-RU" dirty="0">
                <a:solidFill>
                  <a:srgbClr val="70AD47"/>
                </a:solidFill>
              </a:rPr>
              <a:t>мозг</a:t>
            </a:r>
            <a:r>
              <a:rPr lang="en-US" dirty="0">
                <a:solidFill>
                  <a:srgbClr val="70AD47"/>
                </a:solidFill>
              </a:rPr>
              <a:t>|Ψ)</a:t>
            </a:r>
            <a:endParaRPr lang="ru-RU" dirty="0">
              <a:solidFill>
                <a:srgbClr val="70AD4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E09B5-933F-4823-8F30-7B3DBC50D58B}"/>
              </a:ext>
            </a:extLst>
          </p:cNvPr>
          <p:cNvSpPr txBox="1"/>
          <p:nvPr/>
        </p:nvSpPr>
        <p:spPr>
          <a:xfrm>
            <a:off x="6407217" y="2847451"/>
            <a:ext cx="117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5B9BD5"/>
                </a:solidFill>
              </a:rPr>
              <a:t>P</a:t>
            </a:r>
            <a:r>
              <a:rPr lang="en-US" dirty="0">
                <a:solidFill>
                  <a:srgbClr val="5B9BD5"/>
                </a:solidFill>
              </a:rPr>
              <a:t>(</a:t>
            </a:r>
            <a:r>
              <a:rPr lang="ru-RU" dirty="0">
                <a:solidFill>
                  <a:srgbClr val="5B9BD5"/>
                </a:solidFill>
              </a:rPr>
              <a:t>мозг</a:t>
            </a:r>
            <a:r>
              <a:rPr lang="en-US" dirty="0">
                <a:solidFill>
                  <a:srgbClr val="5B9BD5"/>
                </a:solidFill>
              </a:rPr>
              <a:t>|Ψ)</a:t>
            </a:r>
            <a:endParaRPr lang="ru-RU" dirty="0">
              <a:solidFill>
                <a:srgbClr val="5B9BD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4D983-AD6F-40B5-BF07-E16441820D10}"/>
              </a:ext>
            </a:extLst>
          </p:cNvPr>
          <p:cNvSpPr txBox="1"/>
          <p:nvPr/>
        </p:nvSpPr>
        <p:spPr>
          <a:xfrm>
            <a:off x="8284144" y="1819174"/>
            <a:ext cx="266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Наблюдаем за мозговой активностью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E3FD8-F891-41A7-8F2D-3F8D51CD2FF8}"/>
              </a:ext>
            </a:extLst>
          </p:cNvPr>
          <p:cNvSpPr txBox="1"/>
          <p:nvPr/>
        </p:nvSpPr>
        <p:spPr>
          <a:xfrm>
            <a:off x="8563277" y="2989364"/>
            <a:ext cx="210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Учитываем активность мозга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CC853-05B6-4E92-9FE2-0801EAAA4031}"/>
              </a:ext>
            </a:extLst>
          </p:cNvPr>
          <p:cNvSpPr txBox="1"/>
          <p:nvPr/>
        </p:nvSpPr>
        <p:spPr>
          <a:xfrm>
            <a:off x="4443663" y="4669118"/>
            <a:ext cx="5877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Ошибочный обратный вывод: факт, что собаки любят мороженое. Мэри любит мороженое.</a:t>
            </a:r>
          </a:p>
          <a:p>
            <a:r>
              <a:rPr lang="ru-RU" dirty="0"/>
              <a:t>Следовательно, Мэри - собака.</a:t>
            </a:r>
          </a:p>
        </p:txBody>
      </p:sp>
    </p:spTree>
    <p:extLst>
      <p:ext uri="{BB962C8B-B14F-4D97-AF65-F5344CB8AC3E}">
        <p14:creationId xmlns:p14="http://schemas.microsoft.com/office/powerpoint/2010/main" val="3828999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Прямой и обратный 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DFAC-2D42-42C7-89E3-827932BB1D32}"/>
              </a:ext>
            </a:extLst>
          </p:cNvPr>
          <p:cNvSpPr txBox="1"/>
          <p:nvPr/>
        </p:nvSpPr>
        <p:spPr>
          <a:xfrm>
            <a:off x="683393" y="972151"/>
            <a:ext cx="11117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Чтобы узнать что-то о уме, вам нужен обратный вывод.</a:t>
            </a:r>
          </a:p>
          <a:p>
            <a:r>
              <a:rPr lang="ru-RU" dirty="0"/>
              <a:t>• Подходы к картированию мозга обеспечивают прямой вывод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Правило Байеса: связывает прямой и обратный вывод: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6D01B-4B46-4E23-9B0B-C726DE8B5CAE}"/>
              </a:ext>
            </a:extLst>
          </p:cNvPr>
          <p:cNvSpPr txBox="1"/>
          <p:nvPr/>
        </p:nvSpPr>
        <p:spPr>
          <a:xfrm>
            <a:off x="991402" y="1819175"/>
            <a:ext cx="117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Прямой вывод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C1740-97E7-490E-A5B0-123F3064A03C}"/>
              </a:ext>
            </a:extLst>
          </p:cNvPr>
          <p:cNvSpPr txBox="1"/>
          <p:nvPr/>
        </p:nvSpPr>
        <p:spPr>
          <a:xfrm>
            <a:off x="991402" y="2989364"/>
            <a:ext cx="117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5B9BD5"/>
                </a:solidFill>
              </a:rPr>
              <a:t>Обратный вывод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BDE71-AE5F-4760-AE0F-0832754A5186}"/>
              </a:ext>
            </a:extLst>
          </p:cNvPr>
          <p:cNvSpPr txBox="1"/>
          <p:nvPr/>
        </p:nvSpPr>
        <p:spPr>
          <a:xfrm>
            <a:off x="2871537" y="1819174"/>
            <a:ext cx="3224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Учитывая индуцированное психологическое состояние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FA379D-ABBE-431C-9BCD-D40D77B6410A}"/>
              </a:ext>
            </a:extLst>
          </p:cNvPr>
          <p:cNvSpPr txBox="1"/>
          <p:nvPr/>
        </p:nvSpPr>
        <p:spPr>
          <a:xfrm>
            <a:off x="2791326" y="2989364"/>
            <a:ext cx="3304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Можем ли мы сделать вывод о психологическом состоянии?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357F3711-AC29-4F94-A13D-471420F9EB70}"/>
              </a:ext>
            </a:extLst>
          </p:cNvPr>
          <p:cNvSpPr/>
          <p:nvPr/>
        </p:nvSpPr>
        <p:spPr>
          <a:xfrm>
            <a:off x="6096000" y="2127183"/>
            <a:ext cx="1796716" cy="10940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14D61420-9617-442D-9E82-C06E30061A17}"/>
              </a:ext>
            </a:extLst>
          </p:cNvPr>
          <p:cNvSpPr/>
          <p:nvPr/>
        </p:nvSpPr>
        <p:spPr>
          <a:xfrm rot="10800000">
            <a:off x="6096000" y="3261034"/>
            <a:ext cx="1796716" cy="109405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000EB-CFAE-4DFB-ABEE-2E47DBA40BA4}"/>
              </a:ext>
            </a:extLst>
          </p:cNvPr>
          <p:cNvSpPr txBox="1"/>
          <p:nvPr/>
        </p:nvSpPr>
        <p:spPr>
          <a:xfrm>
            <a:off x="6410422" y="1703672"/>
            <a:ext cx="117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AD47"/>
                </a:solidFill>
              </a:rPr>
              <a:t>P</a:t>
            </a:r>
            <a:r>
              <a:rPr lang="en-US" dirty="0">
                <a:solidFill>
                  <a:srgbClr val="70AD47"/>
                </a:solidFill>
              </a:rPr>
              <a:t>(</a:t>
            </a:r>
            <a:r>
              <a:rPr lang="ru-RU" dirty="0">
                <a:solidFill>
                  <a:srgbClr val="70AD47"/>
                </a:solidFill>
              </a:rPr>
              <a:t>мозг</a:t>
            </a:r>
            <a:r>
              <a:rPr lang="en-US" dirty="0">
                <a:solidFill>
                  <a:srgbClr val="70AD47"/>
                </a:solidFill>
              </a:rPr>
              <a:t>|Ψ)</a:t>
            </a:r>
            <a:endParaRPr lang="ru-RU" dirty="0">
              <a:solidFill>
                <a:srgbClr val="70AD47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FE09B5-933F-4823-8F30-7B3DBC50D58B}"/>
              </a:ext>
            </a:extLst>
          </p:cNvPr>
          <p:cNvSpPr txBox="1"/>
          <p:nvPr/>
        </p:nvSpPr>
        <p:spPr>
          <a:xfrm>
            <a:off x="6407217" y="2847451"/>
            <a:ext cx="117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5B9BD5"/>
                </a:solidFill>
              </a:rPr>
              <a:t>P</a:t>
            </a:r>
            <a:r>
              <a:rPr lang="en-US" dirty="0">
                <a:solidFill>
                  <a:srgbClr val="5B9BD5"/>
                </a:solidFill>
              </a:rPr>
              <a:t>(</a:t>
            </a:r>
            <a:r>
              <a:rPr lang="ru-RU" dirty="0">
                <a:solidFill>
                  <a:srgbClr val="5B9BD5"/>
                </a:solidFill>
              </a:rPr>
              <a:t>мозг</a:t>
            </a:r>
            <a:r>
              <a:rPr lang="en-US" dirty="0">
                <a:solidFill>
                  <a:srgbClr val="5B9BD5"/>
                </a:solidFill>
              </a:rPr>
              <a:t>|Ψ)</a:t>
            </a:r>
            <a:endParaRPr lang="ru-RU" dirty="0">
              <a:solidFill>
                <a:srgbClr val="5B9BD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4D983-AD6F-40B5-BF07-E16441820D10}"/>
              </a:ext>
            </a:extLst>
          </p:cNvPr>
          <p:cNvSpPr txBox="1"/>
          <p:nvPr/>
        </p:nvSpPr>
        <p:spPr>
          <a:xfrm>
            <a:off x="8284144" y="1819174"/>
            <a:ext cx="2666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Наблюдаем за мозговой активностью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E3FD8-F891-41A7-8F2D-3F8D51CD2FF8}"/>
              </a:ext>
            </a:extLst>
          </p:cNvPr>
          <p:cNvSpPr txBox="1"/>
          <p:nvPr/>
        </p:nvSpPr>
        <p:spPr>
          <a:xfrm>
            <a:off x="8563277" y="2989364"/>
            <a:ext cx="2107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Учитываем активность мозга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7F8A2FC-432D-49F0-93C6-D78C328D6E78}"/>
              </a:ext>
            </a:extLst>
          </p:cNvPr>
          <p:cNvCxnSpPr/>
          <p:nvPr/>
        </p:nvCxnSpPr>
        <p:spPr>
          <a:xfrm>
            <a:off x="4639377" y="5573027"/>
            <a:ext cx="3493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FC7CB7-BF59-45F1-8A01-BE4A416A01D1}"/>
              </a:ext>
            </a:extLst>
          </p:cNvPr>
          <p:cNvSpPr txBox="1"/>
          <p:nvPr/>
        </p:nvSpPr>
        <p:spPr>
          <a:xfrm>
            <a:off x="3251731" y="5388361"/>
            <a:ext cx="13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</a:t>
            </a:r>
            <a:r>
              <a:rPr lang="en-US" dirty="0"/>
              <a:t>(</a:t>
            </a:r>
            <a:r>
              <a:rPr lang="ru-RU" dirty="0"/>
              <a:t>мозг</a:t>
            </a:r>
            <a:r>
              <a:rPr lang="en-US" dirty="0"/>
              <a:t>|Ψ) =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44081-1511-4A44-ADB3-7EC7F0FB017D}"/>
              </a:ext>
            </a:extLst>
          </p:cNvPr>
          <p:cNvSpPr txBox="1"/>
          <p:nvPr/>
        </p:nvSpPr>
        <p:spPr>
          <a:xfrm>
            <a:off x="4639376" y="5164726"/>
            <a:ext cx="32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</a:t>
            </a:r>
            <a:r>
              <a:rPr lang="ru-RU" dirty="0"/>
              <a:t>мозг</a:t>
            </a:r>
            <a:r>
              <a:rPr lang="en-US" dirty="0"/>
              <a:t>) *</a:t>
            </a:r>
            <a:r>
              <a:rPr lang="en-US" i="1" dirty="0"/>
              <a:t> P</a:t>
            </a:r>
            <a:r>
              <a:rPr lang="en-US" dirty="0"/>
              <a:t>(Ψ|</a:t>
            </a:r>
            <a:r>
              <a:rPr lang="ru-RU" dirty="0"/>
              <a:t>мозг</a:t>
            </a:r>
            <a:r>
              <a:rPr lang="en-US" dirty="0"/>
              <a:t>) 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44FF6-7C47-4481-8607-77A737AF926A}"/>
              </a:ext>
            </a:extLst>
          </p:cNvPr>
          <p:cNvSpPr txBox="1"/>
          <p:nvPr/>
        </p:nvSpPr>
        <p:spPr>
          <a:xfrm>
            <a:off x="5572223" y="5611997"/>
            <a:ext cx="13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(Ψ)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68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Пример: приятно ли наказывать правонарушителей?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DFAC-2D42-42C7-89E3-827932BB1D32}"/>
              </a:ext>
            </a:extLst>
          </p:cNvPr>
          <p:cNvSpPr txBox="1"/>
          <p:nvPr/>
        </p:nvSpPr>
        <p:spPr>
          <a:xfrm>
            <a:off x="683393" y="972151"/>
            <a:ext cx="1111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«Наказывать правонарушителей приятно, потому что они активируют центры удовольствия в мозгу…»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06C53BF-739D-4C5A-B501-8EC35E70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56" y="1827063"/>
            <a:ext cx="9221487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73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Вывод, чувствительность и специфичность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D12C61-7103-49D8-9397-885A936A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037" y="873004"/>
            <a:ext cx="6087325" cy="268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53DF9C-98D1-4942-AF5A-2A1833EDB540}"/>
              </a:ext>
            </a:extLst>
          </p:cNvPr>
          <p:cNvSpPr txBox="1"/>
          <p:nvPr/>
        </p:nvSpPr>
        <p:spPr>
          <a:xfrm>
            <a:off x="3253339" y="3108960"/>
            <a:ext cx="24640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Наказание правонарушителей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D3D27-57DA-4581-BA04-FE5A57C881C2}"/>
              </a:ext>
            </a:extLst>
          </p:cNvPr>
          <p:cNvSpPr txBox="1"/>
          <p:nvPr/>
        </p:nvSpPr>
        <p:spPr>
          <a:xfrm>
            <a:off x="7141945" y="3003082"/>
            <a:ext cx="16940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Мозговая активность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513AF-036A-42A4-A093-2386257D2AE9}"/>
              </a:ext>
            </a:extLst>
          </p:cNvPr>
          <p:cNvSpPr txBox="1"/>
          <p:nvPr/>
        </p:nvSpPr>
        <p:spPr>
          <a:xfrm>
            <a:off x="731520" y="4090737"/>
            <a:ext cx="11231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Если мне что-то нравится, значит, у меня активизируется хвостатое ядро.</a:t>
            </a:r>
          </a:p>
          <a:p>
            <a:r>
              <a:rPr lang="en-US" dirty="0"/>
              <a:t>	</a:t>
            </a:r>
            <a:r>
              <a:rPr lang="ru-RU" dirty="0"/>
              <a:t>• Это может быть определено количественно с точки зрения чувствительности: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 P (хвостатый | удовольствие)</a:t>
            </a:r>
          </a:p>
          <a:p>
            <a:r>
              <a:rPr lang="ru-RU" dirty="0"/>
              <a:t>2. Мой хвостатый ствол активирован…</a:t>
            </a:r>
          </a:p>
          <a:p>
            <a:r>
              <a:rPr lang="ru-RU" dirty="0"/>
              <a:t>3. Поэтому мне нравится?</a:t>
            </a:r>
          </a:p>
          <a:p>
            <a:r>
              <a:rPr lang="ru-RU" dirty="0"/>
              <a:t>• Только если удовольствие - ЕДИНСТВЕННОЕ, что активирует хвостатое тело!</a:t>
            </a:r>
          </a:p>
          <a:p>
            <a:r>
              <a:rPr lang="ru-RU" dirty="0"/>
              <a:t>• Количественно с точки зрения </a:t>
            </a:r>
            <a:r>
              <a:rPr lang="ru-RU" b="1" dirty="0"/>
              <a:t>специфичности</a:t>
            </a:r>
            <a:r>
              <a:rPr lang="ru-RU" dirty="0"/>
              <a:t>: 1 - P (хвостатый | НЕ удовольствие)</a:t>
            </a:r>
          </a:p>
        </p:txBody>
      </p:sp>
    </p:spTree>
    <p:extLst>
      <p:ext uri="{BB962C8B-B14F-4D97-AF65-F5344CB8AC3E}">
        <p14:creationId xmlns:p14="http://schemas.microsoft.com/office/powerpoint/2010/main" val="349994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Применение правила Байеса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513AF-036A-42A4-A093-2386257D2AE9}"/>
              </a:ext>
            </a:extLst>
          </p:cNvPr>
          <p:cNvSpPr txBox="1"/>
          <p:nvPr/>
        </p:nvSpPr>
        <p:spPr>
          <a:xfrm>
            <a:off x="1486702" y="5226019"/>
            <a:ext cx="8989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Если рассчитать положительную прогностическую ценность, используя правило Байеса:</a:t>
            </a:r>
          </a:p>
          <a:p>
            <a:pPr algn="ctr"/>
            <a:r>
              <a:rPr lang="ru-RU" dirty="0"/>
              <a:t>P (наслаждение | хвостатый) = 0.2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D3814-1888-4F2C-A425-6E16531E8447}"/>
              </a:ext>
            </a:extLst>
          </p:cNvPr>
          <p:cNvSpPr txBox="1"/>
          <p:nvPr/>
        </p:nvSpPr>
        <p:spPr>
          <a:xfrm>
            <a:off x="731520" y="1117945"/>
            <a:ext cx="9355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обратного вывода нас интересует положительная прогностическая ценность активации хвостатого ядра для удовольствия:</a:t>
            </a:r>
          </a:p>
          <a:p>
            <a:r>
              <a:rPr lang="ru-RU" dirty="0"/>
              <a:t>P (наслаждение | хвостатый)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F711F-7E0E-4CB0-89F7-AF2FD457C7DC}"/>
              </a:ext>
            </a:extLst>
          </p:cNvPr>
          <p:cNvSpPr txBox="1"/>
          <p:nvPr/>
        </p:nvSpPr>
        <p:spPr>
          <a:xfrm>
            <a:off x="731520" y="2252312"/>
            <a:ext cx="236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Нет удовольствия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648557-9D29-417B-B7A2-307620E02106}"/>
              </a:ext>
            </a:extLst>
          </p:cNvPr>
          <p:cNvSpPr txBox="1"/>
          <p:nvPr/>
        </p:nvSpPr>
        <p:spPr>
          <a:xfrm>
            <a:off x="731520" y="2986858"/>
            <a:ext cx="1571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Удовольствие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4F35B7-EFB5-4848-8778-68C0EFF13923}"/>
              </a:ext>
            </a:extLst>
          </p:cNvPr>
          <p:cNvSpPr txBox="1"/>
          <p:nvPr/>
        </p:nvSpPr>
        <p:spPr>
          <a:xfrm>
            <a:off x="4654432" y="2986858"/>
            <a:ext cx="1693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Хвостатое ядро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FB3DA821-F4F3-4024-9F63-21CC9063FD89}"/>
              </a:ext>
            </a:extLst>
          </p:cNvPr>
          <p:cNvSpPr/>
          <p:nvPr/>
        </p:nvSpPr>
        <p:spPr>
          <a:xfrm>
            <a:off x="2444817" y="3123399"/>
            <a:ext cx="2050181" cy="1010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44A97DAB-2C79-48DD-B337-F817E08D27C8}"/>
              </a:ext>
            </a:extLst>
          </p:cNvPr>
          <p:cNvCxnSpPr/>
          <p:nvPr/>
        </p:nvCxnSpPr>
        <p:spPr>
          <a:xfrm>
            <a:off x="2666198" y="2464067"/>
            <a:ext cx="1828800" cy="522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3F655-91C2-4142-B568-85B22DB57C7D}"/>
              </a:ext>
            </a:extLst>
          </p:cNvPr>
          <p:cNvSpPr txBox="1"/>
          <p:nvPr/>
        </p:nvSpPr>
        <p:spPr>
          <a:xfrm>
            <a:off x="4167739" y="2248294"/>
            <a:ext cx="352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ru-RU" dirty="0"/>
              <a:t>Мозг</a:t>
            </a:r>
            <a:r>
              <a:rPr lang="en-US" dirty="0"/>
              <a:t>|</a:t>
            </a:r>
            <a:r>
              <a:rPr lang="ru-RU" dirty="0"/>
              <a:t>Нет удовольствия</a:t>
            </a:r>
            <a:r>
              <a:rPr lang="en-US" dirty="0"/>
              <a:t>) = 0.4</a:t>
            </a:r>
          </a:p>
          <a:p>
            <a:pPr algn="ctr"/>
            <a:r>
              <a:rPr lang="ru-RU" dirty="0"/>
              <a:t>1-Специфика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493BDE-3999-40E3-8FBB-34C49DD1E992}"/>
              </a:ext>
            </a:extLst>
          </p:cNvPr>
          <p:cNvSpPr txBox="1"/>
          <p:nvPr/>
        </p:nvSpPr>
        <p:spPr>
          <a:xfrm>
            <a:off x="4167738" y="3547977"/>
            <a:ext cx="352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P(</a:t>
            </a:r>
            <a:r>
              <a:rPr lang="ru-RU" dirty="0"/>
              <a:t>Мозг</a:t>
            </a:r>
            <a:r>
              <a:rPr lang="en-US" dirty="0"/>
              <a:t>|</a:t>
            </a:r>
            <a:r>
              <a:rPr lang="ru-RU" dirty="0"/>
              <a:t>Удовольствие</a:t>
            </a:r>
            <a:r>
              <a:rPr lang="en-US" dirty="0"/>
              <a:t>) = 0.</a:t>
            </a:r>
            <a:r>
              <a:rPr lang="ru-RU" dirty="0"/>
              <a:t>9</a:t>
            </a:r>
            <a:endParaRPr lang="en-US" dirty="0"/>
          </a:p>
          <a:p>
            <a:pPr algn="ctr"/>
            <a:r>
              <a:rPr lang="ru-RU" dirty="0"/>
              <a:t>Прямой вывод; Чувствительность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107771-7BAB-4289-8D29-212A0DDF31FE}"/>
              </a:ext>
            </a:extLst>
          </p:cNvPr>
          <p:cNvSpPr txBox="1"/>
          <p:nvPr/>
        </p:nvSpPr>
        <p:spPr>
          <a:xfrm>
            <a:off x="8934650" y="2335712"/>
            <a:ext cx="2305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P(</a:t>
            </a:r>
            <a:r>
              <a:rPr lang="ru-RU" dirty="0"/>
              <a:t>Удовольствие</a:t>
            </a:r>
            <a:r>
              <a:rPr lang="en-US" dirty="0"/>
              <a:t>) = 0.</a:t>
            </a:r>
            <a:r>
              <a:rPr lang="ru-RU" dirty="0"/>
              <a:t>1</a:t>
            </a:r>
            <a:endParaRPr lang="en-US" dirty="0"/>
          </a:p>
          <a:p>
            <a:pPr algn="ctr"/>
            <a:r>
              <a:rPr lang="ru-RU" dirty="0"/>
              <a:t>Прежний</a:t>
            </a:r>
          </a:p>
        </p:txBody>
      </p:sp>
    </p:spTree>
    <p:extLst>
      <p:ext uri="{BB962C8B-B14F-4D97-AF65-F5344CB8AC3E}">
        <p14:creationId xmlns:p14="http://schemas.microsoft.com/office/powerpoint/2010/main" val="1604785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Обратный вывод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D3814-1888-4F2C-A425-6E16531E8447}"/>
              </a:ext>
            </a:extLst>
          </p:cNvPr>
          <p:cNvSpPr txBox="1"/>
          <p:nvPr/>
        </p:nvSpPr>
        <p:spPr>
          <a:xfrm>
            <a:off x="731520" y="1117945"/>
            <a:ext cx="935575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Обратный вывод - это практика обращения с мозгом как с маркером чего-то.</a:t>
            </a:r>
          </a:p>
          <a:p>
            <a:endParaRPr lang="ru-RU" dirty="0"/>
          </a:p>
          <a:p>
            <a:r>
              <a:rPr lang="ru-RU" dirty="0"/>
              <a:t>• Когда люди делают обратные выводы, они предполагают высокую положительную прогностическую ценность (PPV).</a:t>
            </a:r>
          </a:p>
          <a:p>
            <a:endParaRPr lang="ru-RU" dirty="0"/>
          </a:p>
          <a:p>
            <a:r>
              <a:rPr lang="ru-RU" dirty="0"/>
              <a:t>• PPV может быть рассчитан, но требует оценки нескольких потенциально сбивающих с толку задач / состояний.</a:t>
            </a:r>
          </a:p>
          <a:p>
            <a:endParaRPr lang="ru-RU" dirty="0"/>
          </a:p>
          <a:p>
            <a:r>
              <a:rPr lang="ru-RU" dirty="0"/>
              <a:t>• Для региональной активации головного мозга при высоком PPV:</a:t>
            </a:r>
          </a:p>
          <a:p>
            <a:pPr lvl="1"/>
            <a:r>
              <a:rPr lang="ru-RU" dirty="0"/>
              <a:t>- Нужно последовательно реагировать на задачу / состояние (высокая чувствительность)</a:t>
            </a:r>
          </a:p>
          <a:p>
            <a:pPr lvl="1"/>
            <a:r>
              <a:rPr lang="ru-RU" dirty="0"/>
              <a:t>- Нужно реагировать только на задачу / состояние (высокая специфичность)</a:t>
            </a:r>
          </a:p>
        </p:txBody>
      </p:sp>
    </p:spTree>
    <p:extLst>
      <p:ext uri="{BB962C8B-B14F-4D97-AF65-F5344CB8AC3E}">
        <p14:creationId xmlns:p14="http://schemas.microsoft.com/office/powerpoint/2010/main" val="204672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Хосе </a:t>
            </a:r>
            <a:r>
              <a:rPr lang="ru-RU" sz="4000" dirty="0" err="1"/>
              <a:t>Дельгадо</a:t>
            </a:r>
            <a:r>
              <a:rPr lang="ru-RU" sz="4000" dirty="0"/>
              <a:t> и агрессия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9D3814-1888-4F2C-A425-6E16531E8447}"/>
              </a:ext>
            </a:extLst>
          </p:cNvPr>
          <p:cNvSpPr txBox="1"/>
          <p:nvPr/>
        </p:nvSpPr>
        <p:spPr>
          <a:xfrm>
            <a:off x="3123397" y="5972530"/>
            <a:ext cx="5945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Фото из книги Эллиота Валенштейна, Brain Control, 1986 г.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ED989D-793A-4D39-A984-58346B6A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885470"/>
            <a:ext cx="6268325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18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904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Вводящие в заблуждение толкования стимуляции "вознаграждение"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8B36A6-ABD2-4594-B159-00EBFCDC5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61" y="1466576"/>
            <a:ext cx="9688277" cy="3924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70B43-4827-4E44-B235-45F17F097FEF}"/>
              </a:ext>
            </a:extLst>
          </p:cNvPr>
          <p:cNvSpPr txBox="1"/>
          <p:nvPr/>
        </p:nvSpPr>
        <p:spPr>
          <a:xfrm>
            <a:off x="8672362" y="1713297"/>
            <a:ext cx="19154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Хвостатое ядро:</a:t>
            </a:r>
          </a:p>
          <a:p>
            <a:pPr algn="ctr"/>
            <a:r>
              <a:rPr lang="ru-RU" dirty="0"/>
              <a:t>Инициирование движения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4282-AB65-4BA0-8EF6-E9EDC67FCAB9}"/>
              </a:ext>
            </a:extLst>
          </p:cNvPr>
          <p:cNvSpPr txBox="1"/>
          <p:nvPr/>
        </p:nvSpPr>
        <p:spPr>
          <a:xfrm>
            <a:off x="1597794" y="5391424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Хвостатая стимуляция: бык перестал атаковать, потому что был вынужден постоянно поворачиваться вправо.</a:t>
            </a:r>
          </a:p>
        </p:txBody>
      </p:sp>
    </p:spTree>
    <p:extLst>
      <p:ext uri="{BB962C8B-B14F-4D97-AF65-F5344CB8AC3E}">
        <p14:creationId xmlns:p14="http://schemas.microsoft.com/office/powerpoint/2010/main" val="4217068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904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Обратный вывод сложен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719C50-B1CD-4979-8260-F5998992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68" y="1194809"/>
            <a:ext cx="10459910" cy="4610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994282-AB65-4BA0-8EF6-E9EDC67FCAB9}"/>
              </a:ext>
            </a:extLst>
          </p:cNvPr>
          <p:cNvSpPr txBox="1"/>
          <p:nvPr/>
        </p:nvSpPr>
        <p:spPr>
          <a:xfrm>
            <a:off x="808522" y="1194809"/>
            <a:ext cx="563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Даже когда можно напрямую манипулировать мозгом!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5E19A-3263-4156-B9B8-77D51BFD5296}"/>
              </a:ext>
            </a:extLst>
          </p:cNvPr>
          <p:cNvSpPr txBox="1"/>
          <p:nvPr/>
        </p:nvSpPr>
        <p:spPr>
          <a:xfrm>
            <a:off x="2107933" y="5805552"/>
            <a:ext cx="8826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«Приведите пример результата нейровизуализации, который позволил провести различие между двумя конкурирующими психологическими теориями»</a:t>
            </a:r>
          </a:p>
          <a:p>
            <a:pPr algn="r"/>
            <a:r>
              <a:rPr lang="en-US" sz="1800" b="0" i="0" u="none" strike="noStrike" baseline="0" dirty="0">
                <a:latin typeface="HelveticaNeue-Light"/>
              </a:rPr>
              <a:t>– Coltheart, Cortex, 2006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46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l"/>
            <a:r>
              <a:rPr lang="ru-RU" sz="4400" b="0" i="0" u="none" strike="noStrike" baseline="0" dirty="0">
                <a:solidFill>
                  <a:srgbClr val="000000"/>
                </a:solidFill>
                <a:latin typeface="HelveticaNeue-Light"/>
              </a:rPr>
              <a:t>Что нейровизуализация может нам сказать… и чего она не может нам сказать?</a:t>
            </a:r>
            <a:endParaRPr lang="ru-RU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215C0-0B9D-46EE-8E1F-787E360A0FE3}"/>
              </a:ext>
            </a:extLst>
          </p:cNvPr>
          <p:cNvSpPr txBox="1"/>
          <p:nvPr/>
        </p:nvSpPr>
        <p:spPr>
          <a:xfrm>
            <a:off x="442761" y="2406316"/>
            <a:ext cx="46971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 наиболее поразительным был шквал активации островной коры головного мозга, связанный с чувствами любви и сострадания. Мозг подопытного реагировал на звук своих телефонов так же, как он реагировал бы на близкое присутствие подруги или члена семьи.</a:t>
            </a:r>
          </a:p>
          <a:p>
            <a:endParaRPr lang="ru-RU" dirty="0"/>
          </a:p>
          <a:p>
            <a:r>
              <a:rPr lang="ru-RU" dirty="0"/>
              <a:t>Короче говоря, испытуемые не демонстрировали классических мозговых признаков зависимости. Вместо этого они любили свой iPhone.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3E592F-8823-44DA-8A47-35135018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890" y="2905934"/>
            <a:ext cx="6801584" cy="197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904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Обратный вывод можно сделать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4282-AB65-4BA0-8EF6-E9EDC67FCAB9}"/>
              </a:ext>
            </a:extLst>
          </p:cNvPr>
          <p:cNvSpPr txBox="1"/>
          <p:nvPr/>
        </p:nvSpPr>
        <p:spPr>
          <a:xfrm>
            <a:off x="808522" y="1194809"/>
            <a:ext cx="10029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Стратегия 1. Использование нейробиологии.</a:t>
            </a:r>
          </a:p>
          <a:p>
            <a:pPr lvl="1"/>
            <a:r>
              <a:rPr lang="ru-RU" dirty="0"/>
              <a:t>- Глубокие предварительные знания о психологических процессах, которые активируют (и не активируют) определенные области мозга.</a:t>
            </a:r>
          </a:p>
          <a:p>
            <a:pPr lvl="1"/>
            <a:r>
              <a:rPr lang="ru-RU" dirty="0"/>
              <a:t>- Предположим, что активация подразумевает психологический процесс.</a:t>
            </a:r>
          </a:p>
          <a:p>
            <a:endParaRPr lang="ru-RU" dirty="0"/>
          </a:p>
          <a:p>
            <a:r>
              <a:rPr lang="ru-RU" dirty="0"/>
              <a:t>• Стратегия 2: количественный обратный вывод.</a:t>
            </a:r>
          </a:p>
          <a:p>
            <a:pPr lvl="1"/>
            <a:r>
              <a:rPr lang="ru-RU" dirty="0"/>
              <a:t>- Оценить активацию области (или другого измерения мозга) по набору кандидатских задач.</a:t>
            </a:r>
          </a:p>
          <a:p>
            <a:pPr lvl="1"/>
            <a:r>
              <a:rPr lang="ru-RU" dirty="0"/>
              <a:t>- Определите его чувствительность, специфичность, а также положительные и отрицательные прогностические значения.</a:t>
            </a:r>
          </a:p>
          <a:p>
            <a:pPr lvl="1"/>
            <a:r>
              <a:rPr lang="ru-RU" dirty="0"/>
              <a:t>- Может потребоваться тестирование многих задач, контекстов и исследуемых групп.</a:t>
            </a:r>
          </a:p>
          <a:p>
            <a:endParaRPr lang="ru-RU" dirty="0"/>
          </a:p>
          <a:p>
            <a:r>
              <a:rPr lang="ru-RU" dirty="0"/>
              <a:t>• Оба могут (и должны) использоваться вместе!</a:t>
            </a:r>
          </a:p>
        </p:txBody>
      </p:sp>
    </p:spTree>
    <p:extLst>
      <p:ext uri="{BB962C8B-B14F-4D97-AF65-F5344CB8AC3E}">
        <p14:creationId xmlns:p14="http://schemas.microsoft.com/office/powerpoint/2010/main" val="4186017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904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Стратегия 1 Пример: мысленные образы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4282-AB65-4BA0-8EF6-E9EDC67FCAB9}"/>
              </a:ext>
            </a:extLst>
          </p:cNvPr>
          <p:cNvSpPr txBox="1"/>
          <p:nvPr/>
        </p:nvSpPr>
        <p:spPr>
          <a:xfrm>
            <a:off x="808522" y="1194809"/>
            <a:ext cx="100295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Ментальные образы похожи на зрение?</a:t>
            </a:r>
          </a:p>
          <a:p>
            <a:endParaRPr lang="ru-RU" dirty="0"/>
          </a:p>
          <a:p>
            <a:r>
              <a:rPr lang="ru-RU" b="1" dirty="0"/>
              <a:t>Пилишин</a:t>
            </a:r>
            <a:r>
              <a:rPr lang="ru-RU" dirty="0"/>
              <a:t> (1973 и далее): Образ «пропозиционален» - это набор логических правил. Ощущение «видения» мысленных образов </a:t>
            </a:r>
            <a:r>
              <a:rPr lang="ru-RU" dirty="0" err="1"/>
              <a:t>эпифеноменально</a:t>
            </a:r>
            <a:r>
              <a:rPr lang="ru-RU" dirty="0"/>
              <a:t>.</a:t>
            </a:r>
          </a:p>
          <a:p>
            <a:r>
              <a:rPr lang="ru-RU" b="1" dirty="0" err="1"/>
              <a:t>Косслин</a:t>
            </a:r>
            <a:r>
              <a:rPr lang="ru-RU" dirty="0"/>
              <a:t>: Изображение образное и аналоговое, использует механизмы восприятия.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C031BBA-BEE4-4245-8539-1215DBF9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64" y="2884459"/>
            <a:ext cx="9183382" cy="36676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F232DD-87A4-41B7-8A42-E2BABC98A7AA}"/>
              </a:ext>
            </a:extLst>
          </p:cNvPr>
          <p:cNvSpPr txBox="1"/>
          <p:nvPr/>
        </p:nvSpPr>
        <p:spPr>
          <a:xfrm>
            <a:off x="4677878" y="2884459"/>
            <a:ext cx="44179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Область 17: Первичная зрительная кора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99809B-DAC8-4968-8715-DE79A93C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26" y="6591263"/>
            <a:ext cx="7697274" cy="266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FF7003-B4E1-4A66-87AE-65F6231236D5}"/>
              </a:ext>
            </a:extLst>
          </p:cNvPr>
          <p:cNvSpPr txBox="1"/>
          <p:nvPr/>
        </p:nvSpPr>
        <p:spPr>
          <a:xfrm>
            <a:off x="4629752" y="5592277"/>
            <a:ext cx="735370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Представьте себе маленькую букву «А»: активация центральной ямки (</a:t>
            </a:r>
            <a:r>
              <a:rPr lang="en-US" sz="1400" dirty="0"/>
              <a:t>fovea centralis</a:t>
            </a:r>
            <a:r>
              <a:rPr lang="ru-RU" sz="1400" dirty="0"/>
              <a:t>).</a:t>
            </a:r>
          </a:p>
          <a:p>
            <a:r>
              <a:rPr lang="ru-RU" sz="1400" dirty="0"/>
              <a:t>Представьте себе большую «А», периферическую (переднюю) активацию.</a:t>
            </a:r>
          </a:p>
          <a:p>
            <a:r>
              <a:rPr lang="ru-RU" sz="1400" dirty="0"/>
              <a:t>- Ментальные образы задействуют первичную зрительную кору</a:t>
            </a:r>
          </a:p>
        </p:txBody>
      </p:sp>
    </p:spTree>
    <p:extLst>
      <p:ext uri="{BB962C8B-B14F-4D97-AF65-F5344CB8AC3E}">
        <p14:creationId xmlns:p14="http://schemas.microsoft.com/office/powerpoint/2010/main" val="238827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904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Стратегия 2 Пример: метаанализ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BDCA4-9F8B-4951-B834-F2FABC51FDBB}"/>
              </a:ext>
            </a:extLst>
          </p:cNvPr>
          <p:cNvSpPr txBox="1"/>
          <p:nvPr/>
        </p:nvSpPr>
        <p:spPr>
          <a:xfrm>
            <a:off x="969745" y="1094948"/>
            <a:ext cx="10830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Мета-анализ - это анализ результатов множества различных исследований.</a:t>
            </a:r>
          </a:p>
          <a:p>
            <a:endParaRPr lang="ru-RU" dirty="0"/>
          </a:p>
          <a:p>
            <a:r>
              <a:rPr lang="ru-RU" dirty="0"/>
              <a:t>• В нейровизуализации метаанализ различных типов исследований может помочь количественно оценить нашу способность делать обратные выводы.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6FDFE49-19E1-4534-8705-2A02402F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2688207"/>
            <a:ext cx="4972744" cy="28483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43F4E39-5C9F-4BF2-8250-0DC0BCF32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6" y="5763052"/>
            <a:ext cx="9516803" cy="695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F62730-9B8C-456E-868B-FFD1CE37CBAD}"/>
              </a:ext>
            </a:extLst>
          </p:cNvPr>
          <p:cNvSpPr txBox="1"/>
          <p:nvPr/>
        </p:nvSpPr>
        <p:spPr>
          <a:xfrm>
            <a:off x="6177012" y="3105834"/>
            <a:ext cx="5786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Положительная прогностическая ценность активации SII</a:t>
            </a:r>
          </a:p>
          <a:p>
            <a:endParaRPr lang="ru-RU" dirty="0"/>
          </a:p>
          <a:p>
            <a:r>
              <a:rPr lang="ru-RU" dirty="0"/>
              <a:t>P (Боль | SII) = 0,87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48B2A-8B1A-4AA2-9D7D-D0E5AC1EB2FF}"/>
              </a:ext>
            </a:extLst>
          </p:cNvPr>
          <p:cNvSpPr txBox="1"/>
          <p:nvPr/>
        </p:nvSpPr>
        <p:spPr>
          <a:xfrm>
            <a:off x="6177012" y="4390066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N = 40 - 180 исследований на категорию</a:t>
            </a:r>
          </a:p>
        </p:txBody>
      </p:sp>
    </p:spTree>
    <p:extLst>
      <p:ext uri="{BB962C8B-B14F-4D97-AF65-F5344CB8AC3E}">
        <p14:creationId xmlns:p14="http://schemas.microsoft.com/office/powerpoint/2010/main" val="15055958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904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Для чего полезно картирование мозга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BDCA4-9F8B-4951-B834-F2FABC51FDBB}"/>
              </a:ext>
            </a:extLst>
          </p:cNvPr>
          <p:cNvSpPr txBox="1"/>
          <p:nvPr/>
        </p:nvSpPr>
        <p:spPr>
          <a:xfrm>
            <a:off x="969745" y="1094948"/>
            <a:ext cx="108308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Делать выводы о наличии активности, чтобы </a:t>
            </a:r>
            <a:endParaRPr lang="en-US" dirty="0"/>
          </a:p>
          <a:p>
            <a:r>
              <a:rPr lang="ru-RU" dirty="0"/>
              <a:t>а) проверить теорию или </a:t>
            </a:r>
            <a:endParaRPr lang="en-US" dirty="0"/>
          </a:p>
          <a:p>
            <a:r>
              <a:rPr lang="ru-RU" dirty="0"/>
              <a:t>б) охарактеризовать паттерн реакции мозга на задачу.</a:t>
            </a:r>
            <a:endParaRPr lang="en-US" dirty="0"/>
          </a:p>
          <a:p>
            <a:endParaRPr lang="ru-RU" dirty="0"/>
          </a:p>
          <a:p>
            <a:r>
              <a:rPr lang="ru-RU" dirty="0"/>
              <a:t>• Ограничение количества ложных срабатываний до определенного уровня.</a:t>
            </a:r>
          </a:p>
          <a:p>
            <a:endParaRPr lang="en-US" dirty="0"/>
          </a:p>
          <a:p>
            <a:r>
              <a:rPr lang="ru-RU" dirty="0"/>
              <a:t>• Использовать проверку гипотез, чтобы предоставить доказательства различных теорий: Участвует ли Область r в Задаче x?</a:t>
            </a:r>
          </a:p>
        </p:txBody>
      </p:sp>
    </p:spTree>
    <p:extLst>
      <p:ext uri="{BB962C8B-B14F-4D97-AF65-F5344CB8AC3E}">
        <p14:creationId xmlns:p14="http://schemas.microsoft.com/office/powerpoint/2010/main" val="4092290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5904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Для чего картирование мозга не подходит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BDCA4-9F8B-4951-B834-F2FABC51FDBB}"/>
              </a:ext>
            </a:extLst>
          </p:cNvPr>
          <p:cNvSpPr txBox="1"/>
          <p:nvPr/>
        </p:nvSpPr>
        <p:spPr>
          <a:xfrm>
            <a:off x="969745" y="1094948"/>
            <a:ext cx="108308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• Обратный вывод:</a:t>
            </a:r>
          </a:p>
          <a:p>
            <a:pPr lvl="1"/>
            <a:r>
              <a:rPr lang="ru-RU" dirty="0"/>
              <a:t>- Не дает прямых выводов о психологических состояниях</a:t>
            </a:r>
          </a:p>
          <a:p>
            <a:pPr lvl="1"/>
            <a:r>
              <a:rPr lang="ru-RU" dirty="0"/>
              <a:t>- Нужны продуманные экспериментальные планы, специализированный анализ, метаанализ.</a:t>
            </a:r>
          </a:p>
          <a:p>
            <a:endParaRPr lang="ru-RU" dirty="0"/>
          </a:p>
          <a:p>
            <a:r>
              <a:rPr lang="ru-RU" dirty="0"/>
              <a:t>• Установление значимых эффектов:</a:t>
            </a:r>
          </a:p>
          <a:p>
            <a:r>
              <a:rPr lang="ru-RU" dirty="0"/>
              <a:t>        - Ужасно для оценки размеров эффекта и точности прогнозов</a:t>
            </a:r>
          </a:p>
          <a:p>
            <a:endParaRPr lang="ru-RU" dirty="0"/>
          </a:p>
          <a:p>
            <a:r>
              <a:rPr lang="ru-RU" dirty="0"/>
              <a:t>• Предположения при тестировании</a:t>
            </a:r>
          </a:p>
          <a:p>
            <a:pPr lvl="1"/>
            <a:r>
              <a:rPr lang="ru-RU" dirty="0"/>
              <a:t>- Вывод зависит от многих предположений</a:t>
            </a:r>
          </a:p>
          <a:p>
            <a:pPr lvl="1"/>
            <a:r>
              <a:rPr lang="ru-RU" dirty="0"/>
              <a:t>- Вы должны проверить это сами (подробнее об этом позже)</a:t>
            </a:r>
          </a:p>
          <a:p>
            <a:endParaRPr lang="ru-RU" dirty="0"/>
          </a:p>
          <a:p>
            <a:r>
              <a:rPr lang="ru-RU" dirty="0"/>
              <a:t>• Сравнение доказательств различных теорий.</a:t>
            </a:r>
          </a:p>
          <a:p>
            <a:pPr lvl="1"/>
            <a:r>
              <a:rPr lang="ru-RU" dirty="0"/>
              <a:t>- То, что модель демонстрирует какой-то эффект, не означает, что она лучшая (или даже близкая).</a:t>
            </a:r>
          </a:p>
          <a:p>
            <a:pPr lvl="1"/>
            <a:r>
              <a:rPr lang="ru-RU" dirty="0"/>
              <a:t>- Не может подтвердить теории, только фальсифицировать их.</a:t>
            </a:r>
          </a:p>
        </p:txBody>
      </p:sp>
    </p:spTree>
    <p:extLst>
      <p:ext uri="{BB962C8B-B14F-4D97-AF65-F5344CB8AC3E}">
        <p14:creationId xmlns:p14="http://schemas.microsoft.com/office/powerpoint/2010/main" val="170292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Множество новых потенциальных приложений в разных областях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2215C0-0B9D-46EE-8E1F-787E360A0FE3}"/>
              </a:ext>
            </a:extLst>
          </p:cNvPr>
          <p:cNvSpPr txBox="1"/>
          <p:nvPr/>
        </p:nvSpPr>
        <p:spPr>
          <a:xfrm>
            <a:off x="6891687" y="5012214"/>
            <a:ext cx="46971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Helvetica-Bold"/>
              </a:rPr>
              <a:t>Judge John Kennedy, New Jersey</a:t>
            </a:r>
          </a:p>
          <a:p>
            <a:pPr algn="l"/>
            <a:r>
              <a:rPr lang="en-US" sz="1800" b="1" i="0" u="none" strike="noStrike" baseline="0" dirty="0">
                <a:latin typeface="Helvetica-Bold"/>
              </a:rPr>
              <a:t>Judiciary, Nov 2008</a:t>
            </a:r>
          </a:p>
          <a:p>
            <a:pPr algn="l"/>
            <a:endParaRPr lang="en-US" sz="1800" b="1" i="0" u="none" strike="noStrike" baseline="0" dirty="0">
              <a:latin typeface="Helvetica-Bold"/>
            </a:endParaRPr>
          </a:p>
          <a:p>
            <a:pPr algn="l"/>
            <a:r>
              <a:rPr lang="en-US" sz="1800" b="1" i="0" u="none" strike="noStrike" baseline="0" dirty="0">
                <a:latin typeface="Helvetica-Bold"/>
              </a:rPr>
              <a:t>New Scientist, “Judges junk bogus</a:t>
            </a:r>
          </a:p>
          <a:p>
            <a:pPr algn="l"/>
            <a:r>
              <a:rPr lang="en-US" sz="1800" b="1" i="0" u="none" strike="noStrike" baseline="0" dirty="0">
                <a:latin typeface="Helvetica-Bold"/>
              </a:rPr>
              <a:t>neuroscience,” Dec. 2008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A6367-E8D3-47BA-BEA6-DF12564A9EEF}"/>
              </a:ext>
            </a:extLst>
          </p:cNvPr>
          <p:cNvSpPr txBox="1"/>
          <p:nvPr/>
        </p:nvSpPr>
        <p:spPr>
          <a:xfrm>
            <a:off x="1982804" y="2261937"/>
            <a:ext cx="7873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Сканирование может выявить, испытывает ли человек боль или психическую недееспособность, чтобы предстать перед судом, либо невиновность</a:t>
            </a:r>
          </a:p>
        </p:txBody>
      </p:sp>
    </p:spTree>
    <p:extLst>
      <p:ext uri="{BB962C8B-B14F-4D97-AF65-F5344CB8AC3E}">
        <p14:creationId xmlns:p14="http://schemas.microsoft.com/office/powerpoint/2010/main" val="25118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45457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Психологический вывод требует понимания психологического значения карт нашего мозга.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A6367-E8D3-47BA-BEA6-DF12564A9EEF}"/>
              </a:ext>
            </a:extLst>
          </p:cNvPr>
          <p:cNvSpPr txBox="1"/>
          <p:nvPr/>
        </p:nvSpPr>
        <p:spPr>
          <a:xfrm>
            <a:off x="991402" y="1655546"/>
            <a:ext cx="787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означает эта карта?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61A17A-F43D-49D6-AE9A-C2899ADA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61" y="1780674"/>
            <a:ext cx="7073856" cy="437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704978-BAA8-47EB-A6FF-F4F84E21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63" y="0"/>
            <a:ext cx="935347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932DA-5697-4CD2-BA20-A863BCC72B1C}"/>
              </a:ext>
            </a:extLst>
          </p:cNvPr>
          <p:cNvSpPr txBox="1"/>
          <p:nvPr/>
        </p:nvSpPr>
        <p:spPr>
          <a:xfrm>
            <a:off x="2552700" y="4201278"/>
            <a:ext cx="617741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• Нейровизуализационные анализы должны быть разработаны для проверки теорий.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• Но какие теории можно проверить с помощью нейровизуализационного анализа?</a:t>
            </a:r>
          </a:p>
        </p:txBody>
      </p:sp>
    </p:spTree>
    <p:extLst>
      <p:ext uri="{BB962C8B-B14F-4D97-AF65-F5344CB8AC3E}">
        <p14:creationId xmlns:p14="http://schemas.microsoft.com/office/powerpoint/2010/main" val="33836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02839"/>
            <a:ext cx="11963400" cy="616387"/>
          </a:xfrm>
        </p:spPr>
        <p:txBody>
          <a:bodyPr/>
          <a:lstStyle/>
          <a:p>
            <a:pPr algn="ctr"/>
            <a:r>
              <a:rPr lang="ru-RU" sz="4400" b="0" i="0" u="none" strike="noStrike" baseline="0" dirty="0">
                <a:solidFill>
                  <a:srgbClr val="000000"/>
                </a:solidFill>
                <a:latin typeface="+mn-lt"/>
              </a:rPr>
              <a:t>Какой ответ?</a:t>
            </a:r>
            <a:endParaRPr lang="ru-RU" dirty="0">
              <a:latin typeface="+mn-lt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440C36-4508-4D77-A2EE-F5EE6DE01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08" y="1771418"/>
            <a:ext cx="3467584" cy="3315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83226D-413C-403C-B5E3-3B34E3D75009}"/>
              </a:ext>
            </a:extLst>
          </p:cNvPr>
          <p:cNvSpPr txBox="1"/>
          <p:nvPr/>
        </p:nvSpPr>
        <p:spPr>
          <a:xfrm>
            <a:off x="285549" y="922156"/>
            <a:ext cx="1164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Типичные результаты: статистическая карта.</a:t>
            </a:r>
          </a:p>
          <a:p>
            <a:r>
              <a:rPr lang="ru-RU" dirty="0"/>
              <a:t>• Цветные области указывают на достоверные ненулевые эффекты.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2F6437-3504-4E31-AC92-356711D76483}"/>
              </a:ext>
            </a:extLst>
          </p:cNvPr>
          <p:cNvSpPr txBox="1"/>
          <p:nvPr/>
        </p:nvSpPr>
        <p:spPr>
          <a:xfrm>
            <a:off x="558264" y="5342021"/>
            <a:ext cx="11519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Это подход «картирования мозга».</a:t>
            </a:r>
          </a:p>
          <a:p>
            <a:endParaRPr lang="ru-RU" dirty="0"/>
          </a:p>
          <a:p>
            <a:r>
              <a:rPr lang="ru-RU" dirty="0"/>
              <a:t>• Ответ, который он дает, - это проверка гипотезы о том, является ли связь задача-мозг или мозг-результат ненулевой.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80EE7-74E6-4E5A-85CC-103E5E4A510D}"/>
              </a:ext>
            </a:extLst>
          </p:cNvPr>
          <p:cNvSpPr txBox="1"/>
          <p:nvPr/>
        </p:nvSpPr>
        <p:spPr>
          <a:xfrm>
            <a:off x="7093817" y="1994245"/>
            <a:ext cx="466825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Отвечает ли этот воксель мозга моей задаче?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36D503-180C-4A0F-904C-D676CA998AB3}"/>
              </a:ext>
            </a:extLst>
          </p:cNvPr>
          <p:cNvSpPr txBox="1"/>
          <p:nvPr/>
        </p:nvSpPr>
        <p:spPr>
          <a:xfrm>
            <a:off x="3734600" y="2071245"/>
            <a:ext cx="9240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Этот?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B99046-3FAE-46ED-A1DA-094F3F9E3B08}"/>
              </a:ext>
            </a:extLst>
          </p:cNvPr>
          <p:cNvSpPr txBox="1"/>
          <p:nvPr/>
        </p:nvSpPr>
        <p:spPr>
          <a:xfrm>
            <a:off x="7159589" y="2517238"/>
            <a:ext cx="9240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Этот?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46A6C-F490-4F1D-8E75-56903A55E000}"/>
              </a:ext>
            </a:extLst>
          </p:cNvPr>
          <p:cNvSpPr txBox="1"/>
          <p:nvPr/>
        </p:nvSpPr>
        <p:spPr>
          <a:xfrm>
            <a:off x="7319654" y="3152000"/>
            <a:ext cx="23248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Или может этот?</a:t>
            </a:r>
          </a:p>
        </p:txBody>
      </p:sp>
    </p:spTree>
    <p:extLst>
      <p:ext uri="{BB962C8B-B14F-4D97-AF65-F5344CB8AC3E}">
        <p14:creationId xmlns:p14="http://schemas.microsoft.com/office/powerpoint/2010/main" val="115486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198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Подход к картированию мозга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5069E4-4B6C-49CA-B0F6-4C475445F7D4}"/>
              </a:ext>
            </a:extLst>
          </p:cNvPr>
          <p:cNvSpPr/>
          <p:nvPr/>
        </p:nvSpPr>
        <p:spPr>
          <a:xfrm>
            <a:off x="1733550" y="6180356"/>
            <a:ext cx="819150" cy="574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A15241-3C6A-4885-8A8A-BBEB8723A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14" y="934585"/>
            <a:ext cx="9107172" cy="343544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6B25933-7F1D-40E7-9E99-20CD0BF83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4" y="4945158"/>
            <a:ext cx="9107171" cy="1810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2668B-4EAD-4EBE-8D1F-38B6ED1B0398}"/>
              </a:ext>
            </a:extLst>
          </p:cNvPr>
          <p:cNvSpPr txBox="1"/>
          <p:nvPr/>
        </p:nvSpPr>
        <p:spPr>
          <a:xfrm>
            <a:off x="1450884" y="4472928"/>
            <a:ext cx="9589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Результаты:        </a:t>
            </a:r>
            <a:r>
              <a:rPr lang="ru-RU" sz="1200" dirty="0"/>
              <a:t>Контраст: Сравнение задач          Корреляция между мозгом и поведением    Картографирование на основе информации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54B10-D451-464F-B97E-3B804F3F6AB3}"/>
              </a:ext>
            </a:extLst>
          </p:cNvPr>
          <p:cNvSpPr txBox="1"/>
          <p:nvPr/>
        </p:nvSpPr>
        <p:spPr>
          <a:xfrm rot="16200000">
            <a:off x="3043018" y="5587640"/>
            <a:ext cx="1448038" cy="430887"/>
          </a:xfrm>
          <a:prstGeom prst="rect">
            <a:avLst/>
          </a:prstGeom>
          <a:solidFill>
            <a:srgbClr val="D8D8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Мозг</a:t>
            </a:r>
            <a:endParaRPr lang="en-US" sz="1100" dirty="0"/>
          </a:p>
          <a:p>
            <a:pPr algn="ctr"/>
            <a:r>
              <a:rPr lang="ru-RU" sz="1100" dirty="0"/>
              <a:t> [Задача - Контроль]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F51CB-0BF0-480E-9D98-029A0023A49D}"/>
              </a:ext>
            </a:extLst>
          </p:cNvPr>
          <p:cNvSpPr txBox="1"/>
          <p:nvPr/>
        </p:nvSpPr>
        <p:spPr>
          <a:xfrm rot="16200000">
            <a:off x="5189317" y="5587639"/>
            <a:ext cx="1448038" cy="430887"/>
          </a:xfrm>
          <a:prstGeom prst="rect">
            <a:avLst/>
          </a:prstGeom>
          <a:solidFill>
            <a:srgbClr val="D8D8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Мозг</a:t>
            </a:r>
            <a:endParaRPr lang="en-US" sz="1100" dirty="0"/>
          </a:p>
          <a:p>
            <a:pPr algn="ctr"/>
            <a:r>
              <a:rPr lang="ru-RU" sz="1100" dirty="0"/>
              <a:t> [Задача - Контроль]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B56FA0-573D-4D01-BE72-7ADA0C49A9B6}"/>
              </a:ext>
            </a:extLst>
          </p:cNvPr>
          <p:cNvSpPr txBox="1"/>
          <p:nvPr/>
        </p:nvSpPr>
        <p:spPr>
          <a:xfrm>
            <a:off x="6128780" y="6408997"/>
            <a:ext cx="1428114" cy="261610"/>
          </a:xfrm>
          <a:prstGeom prst="rect">
            <a:avLst/>
          </a:prstGeom>
          <a:solidFill>
            <a:srgbClr val="DBDB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Поведение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667AA1-E836-4C7D-91F2-AB6279A0B28D}"/>
              </a:ext>
            </a:extLst>
          </p:cNvPr>
          <p:cNvSpPr txBox="1"/>
          <p:nvPr/>
        </p:nvSpPr>
        <p:spPr>
          <a:xfrm>
            <a:off x="9412607" y="6049551"/>
            <a:ext cx="969643" cy="261610"/>
          </a:xfrm>
          <a:prstGeom prst="rect">
            <a:avLst/>
          </a:prstGeom>
          <a:solidFill>
            <a:srgbClr val="DBDBDB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Вероятность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20AAD7-6E50-4971-8A1A-8E918C1CF7AE}"/>
              </a:ext>
            </a:extLst>
          </p:cNvPr>
          <p:cNvSpPr txBox="1"/>
          <p:nvPr/>
        </p:nvSpPr>
        <p:spPr>
          <a:xfrm rot="16200000">
            <a:off x="7976907" y="5624370"/>
            <a:ext cx="1448038" cy="430887"/>
          </a:xfrm>
          <a:prstGeom prst="rect">
            <a:avLst/>
          </a:prstGeom>
          <a:solidFill>
            <a:srgbClr val="D8D8D8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100" dirty="0"/>
              <a:t>Прогнозная </a:t>
            </a:r>
          </a:p>
          <a:p>
            <a:pPr algn="ctr"/>
            <a:r>
              <a:rPr lang="ru-RU" sz="1100" dirty="0"/>
              <a:t>точность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B3256F-B820-45F0-8673-1AF5E65EC26E}"/>
              </a:ext>
            </a:extLst>
          </p:cNvPr>
          <p:cNvSpPr txBox="1"/>
          <p:nvPr/>
        </p:nvSpPr>
        <p:spPr>
          <a:xfrm>
            <a:off x="1656714" y="839335"/>
            <a:ext cx="85540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Истинный сигнал                     Шум               Наблюдаемый сигнал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ED952-2FCB-4A45-9C73-FB803F828257}"/>
              </a:ext>
            </a:extLst>
          </p:cNvPr>
          <p:cNvSpPr txBox="1"/>
          <p:nvPr/>
        </p:nvSpPr>
        <p:spPr>
          <a:xfrm>
            <a:off x="7105650" y="3743325"/>
            <a:ext cx="34296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Проверка гипотезы Множественные сравнения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45A99-5BC8-4209-B526-DC519F6288FD}"/>
              </a:ext>
            </a:extLst>
          </p:cNvPr>
          <p:cNvSpPr txBox="1"/>
          <p:nvPr/>
        </p:nvSpPr>
        <p:spPr>
          <a:xfrm>
            <a:off x="1933575" y="3981450"/>
            <a:ext cx="4381500" cy="307777"/>
          </a:xfrm>
          <a:prstGeom prst="rect">
            <a:avLst/>
          </a:prstGeom>
          <a:solidFill>
            <a:srgbClr val="EAEAEA"/>
          </a:solidFill>
        </p:spPr>
        <p:txBody>
          <a:bodyPr wrap="square" rtlCol="0">
            <a:spAutoFit/>
          </a:bodyPr>
          <a:lstStyle/>
          <a:p>
            <a:r>
              <a:rPr lang="ru-RU" sz="1400" dirty="0"/>
              <a:t>Сигнал                Шум                 Негатив                   Позитив</a:t>
            </a:r>
          </a:p>
        </p:txBody>
      </p:sp>
    </p:spTree>
    <p:extLst>
      <p:ext uri="{BB962C8B-B14F-4D97-AF65-F5344CB8AC3E}">
        <p14:creationId xmlns:p14="http://schemas.microsoft.com/office/powerpoint/2010/main" val="162733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Множество вариантов тестирования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D434476-6475-4B15-A22A-F7440CC4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900862"/>
            <a:ext cx="7830643" cy="43440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5849D-8DC4-48F6-86E8-E55ADA335E46}"/>
              </a:ext>
            </a:extLst>
          </p:cNvPr>
          <p:cNvSpPr txBox="1"/>
          <p:nvPr/>
        </p:nvSpPr>
        <p:spPr>
          <a:xfrm>
            <a:off x="365760" y="5428648"/>
            <a:ext cx="1159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• Может тестировать активацию, корреляцию, точность локального прогнозирования, возможность подключения или другие виды «карт».</a:t>
            </a:r>
          </a:p>
          <a:p>
            <a:endParaRPr lang="ru-RU" dirty="0"/>
          </a:p>
          <a:p>
            <a:r>
              <a:rPr lang="ru-RU" dirty="0"/>
              <a:t>• Те же самые основы проверки гипотез.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22580-6750-4D3B-B00C-E3DB44663309}"/>
              </a:ext>
            </a:extLst>
          </p:cNvPr>
          <p:cNvSpPr txBox="1"/>
          <p:nvPr/>
        </p:nvSpPr>
        <p:spPr>
          <a:xfrm>
            <a:off x="2435192" y="4369869"/>
            <a:ext cx="237744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Строгие</a:t>
            </a:r>
          </a:p>
          <a:p>
            <a:pPr algn="ctr"/>
            <a:r>
              <a:rPr lang="ru-RU" dirty="0"/>
              <a:t>нужны очень веские доказательства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C6AA9-0BA4-498B-A1AD-FBE21632BD8D}"/>
              </a:ext>
            </a:extLst>
          </p:cNvPr>
          <p:cNvSpPr txBox="1"/>
          <p:nvPr/>
        </p:nvSpPr>
        <p:spPr>
          <a:xfrm>
            <a:off x="5120640" y="4350619"/>
            <a:ext cx="199242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Некоторые</a:t>
            </a:r>
          </a:p>
          <a:p>
            <a:pPr algn="ctr"/>
            <a:r>
              <a:rPr lang="ru-RU" dirty="0"/>
              <a:t>нужны веские доказательства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DFDBA-D3F4-414E-AF43-EF32223F4DC8}"/>
              </a:ext>
            </a:extLst>
          </p:cNvPr>
          <p:cNvSpPr txBox="1"/>
          <p:nvPr/>
        </p:nvSpPr>
        <p:spPr>
          <a:xfrm>
            <a:off x="7498081" y="4350619"/>
            <a:ext cx="22587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Никакие</a:t>
            </a:r>
          </a:p>
          <a:p>
            <a:pPr algn="ctr"/>
            <a:r>
              <a:rPr lang="ru-RU" dirty="0"/>
              <a:t>нужно меньше доказательств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82D431-B392-4503-94F4-6C1CE728EF6C}"/>
              </a:ext>
            </a:extLst>
          </p:cNvPr>
          <p:cNvSpPr txBox="1"/>
          <p:nvPr/>
        </p:nvSpPr>
        <p:spPr>
          <a:xfrm>
            <a:off x="3414562" y="3845838"/>
            <a:ext cx="541180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dirty="0"/>
              <a:t>Требуется коррекция множественных сравнений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295A2-5FEB-4DB2-B4AC-5C52D537C3C4}"/>
              </a:ext>
            </a:extLst>
          </p:cNvPr>
          <p:cNvSpPr txBox="1"/>
          <p:nvPr/>
        </p:nvSpPr>
        <p:spPr>
          <a:xfrm>
            <a:off x="2897202" y="958612"/>
            <a:ext cx="60735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Точность априорной пространственной информации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4EBCC6EE-8324-4E63-A0B3-DBEDA0AD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288" y="1413443"/>
            <a:ext cx="714475" cy="1810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BF2E76A-9926-4F14-8789-5BF38291A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225" y="1425474"/>
            <a:ext cx="1066949" cy="24768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EC02A11-C640-4A4C-B24E-4F0286C885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583" y="1435001"/>
            <a:ext cx="905001" cy="23815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A8A5405-1ACD-4DE0-B016-DBA51A2639AF}"/>
              </a:ext>
            </a:extLst>
          </p:cNvPr>
          <p:cNvSpPr txBox="1"/>
          <p:nvPr/>
        </p:nvSpPr>
        <p:spPr>
          <a:xfrm>
            <a:off x="2281187" y="3330783"/>
            <a:ext cx="1882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Проверить каждый воксель во всем мозгу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83A0D9-8ACC-4FBB-B604-13A6A25F0E77}"/>
              </a:ext>
            </a:extLst>
          </p:cNvPr>
          <p:cNvSpPr txBox="1"/>
          <p:nvPr/>
        </p:nvSpPr>
        <p:spPr>
          <a:xfrm>
            <a:off x="4051677" y="3323023"/>
            <a:ext cx="188229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Тестировать каждый воксель в наборе регионов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BDC204-7A0F-4F4B-8D82-B6F65E112E19}"/>
              </a:ext>
            </a:extLst>
          </p:cNvPr>
          <p:cNvSpPr txBox="1"/>
          <p:nvPr/>
        </p:nvSpPr>
        <p:spPr>
          <a:xfrm>
            <a:off x="7380903" y="3306823"/>
            <a:ext cx="188229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Среднее значение теста в одном регионе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72D6B0-2E75-40E1-8B6D-A867A239C206}"/>
              </a:ext>
            </a:extLst>
          </p:cNvPr>
          <p:cNvSpPr txBox="1"/>
          <p:nvPr/>
        </p:nvSpPr>
        <p:spPr>
          <a:xfrm>
            <a:off x="5691632" y="3316448"/>
            <a:ext cx="16892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dirty="0"/>
              <a:t>Тестировать каждый воксель Одного региона</a:t>
            </a:r>
          </a:p>
        </p:txBody>
      </p:sp>
    </p:spTree>
    <p:extLst>
      <p:ext uri="{BB962C8B-B14F-4D97-AF65-F5344CB8AC3E}">
        <p14:creationId xmlns:p14="http://schemas.microsoft.com/office/powerpoint/2010/main" val="84084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3A3F62-7F7D-4432-B857-CAB125D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73"/>
            <a:ext cx="11963400" cy="616387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Множество вариантов тестирования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DFAC-2D42-42C7-89E3-827932BB1D32}"/>
              </a:ext>
            </a:extLst>
          </p:cNvPr>
          <p:cNvSpPr txBox="1"/>
          <p:nvPr/>
        </p:nvSpPr>
        <p:spPr>
          <a:xfrm>
            <a:off x="1626669" y="2473693"/>
            <a:ext cx="8489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"Демонстрация того, что определенный паттерн активности мозга влияет на выполнение определенных видов задач, сама по себе не представляет большого интереса. Такие данные можно интерпретировать только в контексте теорий ... Просто обнаружить, что определенные области мозга активны, когда кто-то выполняет задачу, недостаточно."</a:t>
            </a:r>
            <a:endParaRPr lang="en-US" dirty="0"/>
          </a:p>
          <a:p>
            <a:pPr algn="r"/>
            <a:r>
              <a:rPr lang="ru-RU" dirty="0"/>
              <a:t>- </a:t>
            </a:r>
            <a:r>
              <a:rPr lang="en-US" dirty="0" err="1"/>
              <a:t>Kosslyn</a:t>
            </a:r>
            <a:r>
              <a:rPr lang="en-US" dirty="0"/>
              <a:t>, 1999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4835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</TotalTime>
  <Words>1392</Words>
  <Application>Microsoft Office PowerPoint</Application>
  <PresentationFormat>Широкоэкранный</PresentationFormat>
  <Paragraphs>208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Helvetica-Bold</vt:lpstr>
      <vt:lpstr>HelveticaNeue-Light</vt:lpstr>
      <vt:lpstr>Тема Office</vt:lpstr>
      <vt:lpstr>Принципы фМРТ</vt:lpstr>
      <vt:lpstr>Что нейровизуализация может нам сказать… и чего она не может нам сказать?</vt:lpstr>
      <vt:lpstr>Множество новых потенциальных приложений в разных областях</vt:lpstr>
      <vt:lpstr>Психологический вывод требует понимания психологического значения карт нашего мозга.</vt:lpstr>
      <vt:lpstr>Презентация PowerPoint</vt:lpstr>
      <vt:lpstr>Какой ответ?</vt:lpstr>
      <vt:lpstr>Подход к картированию мозга</vt:lpstr>
      <vt:lpstr>Множество вариантов тестирования</vt:lpstr>
      <vt:lpstr>Множество вариантов тестирования</vt:lpstr>
      <vt:lpstr>В чем вопрос?</vt:lpstr>
      <vt:lpstr>Прямой и обратный вывод</vt:lpstr>
      <vt:lpstr>Прямой и обратный вывод</vt:lpstr>
      <vt:lpstr>Пример: приятно ли наказывать правонарушителей?</vt:lpstr>
      <vt:lpstr>Вывод, чувствительность и специфичность</vt:lpstr>
      <vt:lpstr>Применение правила Байеса</vt:lpstr>
      <vt:lpstr>Обратный вывод</vt:lpstr>
      <vt:lpstr>Хосе Дельгадо и агрессия</vt:lpstr>
      <vt:lpstr>Вводящие в заблуждение толкования стимуляции "вознаграждение"</vt:lpstr>
      <vt:lpstr>Обратный вывод сложен</vt:lpstr>
      <vt:lpstr>Обратный вывод можно сделать</vt:lpstr>
      <vt:lpstr>Стратегия 1 Пример: мысленные образы</vt:lpstr>
      <vt:lpstr>Стратегия 2 Пример: метаанализ</vt:lpstr>
      <vt:lpstr>Для чего полезно картирование мозга</vt:lpstr>
      <vt:lpstr>Для чего картирование мозга не подходит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Фундаментальная нейронаука для нейровизуализации</dc:title>
  <dc:creator>Ilya Juhnowski</dc:creator>
  <cp:lastModifiedBy>Ilya Juhnowski</cp:lastModifiedBy>
  <cp:revision>278</cp:revision>
  <dcterms:created xsi:type="dcterms:W3CDTF">2021-08-12T17:32:45Z</dcterms:created>
  <dcterms:modified xsi:type="dcterms:W3CDTF">2021-08-17T17:18:58Z</dcterms:modified>
</cp:coreProperties>
</file>