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6500"/>
    <a:srgbClr val="E56300"/>
    <a:srgbClr val="FF5800"/>
    <a:srgbClr val="A50021"/>
    <a:srgbClr val="9D337F"/>
    <a:srgbClr val="A6036C"/>
    <a:srgbClr val="5B9BD5"/>
    <a:srgbClr val="70AD4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Принципы фМРТ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Психологические вопросы и выводы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Чистая намагниченность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EF5B3-5460-41CE-9987-17A3358873FF}"/>
              </a:ext>
            </a:extLst>
          </p:cNvPr>
          <p:cNvSpPr txBox="1"/>
          <p:nvPr/>
        </p:nvSpPr>
        <p:spPr>
          <a:xfrm>
            <a:off x="779647" y="1487450"/>
            <a:ext cx="11146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отсутствие внешнего магнитного поля ядерные магнитные моменты ориентированы случайным образом.</a:t>
            </a:r>
          </a:p>
          <a:p>
            <a:r>
              <a:rPr lang="ru-RU" dirty="0"/>
              <a:t>Нет чистой намагниченности.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534A3F-867B-48B2-B918-D6CC6A365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790" y="2163470"/>
            <a:ext cx="8183117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Чистая намагниченность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EF5B3-5460-41CE-9987-17A3358873FF}"/>
              </a:ext>
            </a:extLst>
          </p:cNvPr>
          <p:cNvSpPr txBox="1"/>
          <p:nvPr/>
        </p:nvSpPr>
        <p:spPr>
          <a:xfrm>
            <a:off x="779647" y="1487450"/>
            <a:ext cx="11146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помещении в сильное магнитное поле ядра выравниваются по полю. Это создает чистую продольную намагниченность в направлении поля.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78E5B0-B0D7-49BE-9469-1C6A0CDE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2280127"/>
            <a:ext cx="6723878" cy="40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6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Чистая намагниченность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EF5B3-5460-41CE-9987-17A3358873FF}"/>
              </a:ext>
            </a:extLst>
          </p:cNvPr>
          <p:cNvSpPr txBox="1"/>
          <p:nvPr/>
        </p:nvSpPr>
        <p:spPr>
          <a:xfrm>
            <a:off x="779647" y="1487450"/>
            <a:ext cx="11146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Ядра </a:t>
            </a:r>
            <a:r>
              <a:rPr lang="ru-RU" dirty="0" err="1"/>
              <a:t>прецессируют</a:t>
            </a:r>
            <a:r>
              <a:rPr lang="ru-RU" dirty="0"/>
              <a:t> вокруг поля с угловой частотой, определяемой </a:t>
            </a:r>
            <a:r>
              <a:rPr lang="ru-RU" b="1" dirty="0"/>
              <a:t>ларморовской частотой</a:t>
            </a:r>
            <a:r>
              <a:rPr lang="ru-RU" dirty="0"/>
              <a:t>, но со случайной фазой.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A6D847-385B-4FCF-A070-41F15C95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3" y="2601681"/>
            <a:ext cx="9878804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7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Чистая намагниченность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EF5B3-5460-41CE-9987-17A3358873FF}"/>
              </a:ext>
            </a:extLst>
          </p:cNvPr>
          <p:cNvSpPr txBox="1"/>
          <p:nvPr/>
        </p:nvSpPr>
        <p:spPr>
          <a:xfrm>
            <a:off x="779647" y="1487450"/>
            <a:ext cx="11146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Радиочастотный (РЧ) импульс используется для выравнивания фазы и «опрокидывания» ядер. Это вызывает уменьшение продольной намагниченности и устанавливает новую поперечную намагниченность.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53B22C-7ECC-4E9A-93F1-3C2B11546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1" y="2429300"/>
            <a:ext cx="937390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3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Чистая намагниченность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EF5B3-5460-41CE-9987-17A3358873FF}"/>
              </a:ext>
            </a:extLst>
          </p:cNvPr>
          <p:cNvSpPr txBox="1"/>
          <p:nvPr/>
        </p:nvSpPr>
        <p:spPr>
          <a:xfrm>
            <a:off x="779647" y="1487450"/>
            <a:ext cx="11146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Радиочастотный (РЧ) импульс используется для выравнивания фазы и «опрокидывания» ядер. Это вызывает уменьшение продольной намагниченности и устанавливает новую поперечную намагниченность.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226B35-B178-4DD9-BDB8-CF1CDC00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51" y="2359387"/>
            <a:ext cx="8081648" cy="41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3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Расслабление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EF5B3-5460-41CE-9987-17A3358873FF}"/>
              </a:ext>
            </a:extLst>
          </p:cNvPr>
          <p:cNvSpPr txBox="1"/>
          <p:nvPr/>
        </p:nvSpPr>
        <p:spPr>
          <a:xfrm>
            <a:off x="779647" y="1487450"/>
            <a:ext cx="111460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После удаления РЧ-импульса система пытается вернуться в состояние равновесия.</a:t>
            </a:r>
          </a:p>
          <a:p>
            <a:endParaRPr lang="ru-RU" dirty="0"/>
          </a:p>
          <a:p>
            <a:r>
              <a:rPr lang="ru-RU" dirty="0"/>
              <a:t>• Поперечная намагниченность начинает исчезать (поперечная релаксация), а продольная намагниченность возвращается к своему первоначальному размеру (продольная релаксация).</a:t>
            </a:r>
          </a:p>
          <a:p>
            <a:endParaRPr lang="ru-RU" dirty="0"/>
          </a:p>
          <a:p>
            <a:r>
              <a:rPr lang="ru-RU" dirty="0"/>
              <a:t>• Во время этого процесса создается сигнал, который можно измерить с помощью приемной катушки.</a:t>
            </a:r>
          </a:p>
        </p:txBody>
      </p:sp>
    </p:spTree>
    <p:extLst>
      <p:ext uri="{BB962C8B-B14F-4D97-AF65-F5344CB8AC3E}">
        <p14:creationId xmlns:p14="http://schemas.microsoft.com/office/powerpoint/2010/main" val="101381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Время продольной релаксации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3E15E-C3E3-4317-9A7B-C9CF37A4E22D}"/>
              </a:ext>
            </a:extLst>
          </p:cNvPr>
          <p:cNvSpPr txBox="1"/>
          <p:nvPr/>
        </p:nvSpPr>
        <p:spPr>
          <a:xfrm>
            <a:off x="3075773" y="5534025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Восстановление продольной намагниченности описывается постоянной времени T1.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200377-A27D-4A5A-8F79-7F4A32580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79" y="1337970"/>
            <a:ext cx="7468642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95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Время продольной релаксации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DEBCCD-A30C-4922-9F51-12486DB6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7" y="1261844"/>
            <a:ext cx="10574226" cy="5430008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8389D97-95AE-4436-928F-51C6F90C5527}"/>
              </a:ext>
            </a:extLst>
          </p:cNvPr>
          <p:cNvSpPr/>
          <p:nvPr/>
        </p:nvSpPr>
        <p:spPr>
          <a:xfrm>
            <a:off x="808887" y="6371924"/>
            <a:ext cx="924663" cy="3832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06F39-95BE-4159-8BE6-D4CE3C16CAEC}"/>
              </a:ext>
            </a:extLst>
          </p:cNvPr>
          <p:cNvSpPr txBox="1"/>
          <p:nvPr/>
        </p:nvSpPr>
        <p:spPr>
          <a:xfrm rot="16200000">
            <a:off x="653096" y="3536434"/>
            <a:ext cx="92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Сигнал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9A06D-4FD4-41FE-BBBF-192C457BE502}"/>
              </a:ext>
            </a:extLst>
          </p:cNvPr>
          <p:cNvSpPr txBox="1"/>
          <p:nvPr/>
        </p:nvSpPr>
        <p:spPr>
          <a:xfrm>
            <a:off x="9219434" y="1970504"/>
            <a:ext cx="17902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A50021"/>
                </a:solidFill>
              </a:rPr>
              <a:t>Белое вещество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924AA-8F83-44A5-A532-F729DC368884}"/>
              </a:ext>
            </a:extLst>
          </p:cNvPr>
          <p:cNvSpPr txBox="1"/>
          <p:nvPr/>
        </p:nvSpPr>
        <p:spPr>
          <a:xfrm>
            <a:off x="9219434" y="2918123"/>
            <a:ext cx="17679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800"/>
                </a:solidFill>
              </a:rPr>
              <a:t>Серое вещество</a:t>
            </a:r>
          </a:p>
        </p:txBody>
      </p:sp>
    </p:spTree>
    <p:extLst>
      <p:ext uri="{BB962C8B-B14F-4D97-AF65-F5344CB8AC3E}">
        <p14:creationId xmlns:p14="http://schemas.microsoft.com/office/powerpoint/2010/main" val="320929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Время поперечной релаксации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8389D97-95AE-4436-928F-51C6F90C5527}"/>
              </a:ext>
            </a:extLst>
          </p:cNvPr>
          <p:cNvSpPr/>
          <p:nvPr/>
        </p:nvSpPr>
        <p:spPr>
          <a:xfrm>
            <a:off x="808887" y="6371924"/>
            <a:ext cx="924663" cy="3832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49D447-5145-4EDF-A9D6-9C3DBC32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1261760"/>
            <a:ext cx="7211431" cy="4334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2FF3BE-D389-455A-8A5E-BF6B63936704}"/>
              </a:ext>
            </a:extLst>
          </p:cNvPr>
          <p:cNvSpPr txBox="1"/>
          <p:nvPr/>
        </p:nvSpPr>
        <p:spPr>
          <a:xfrm>
            <a:off x="808887" y="6027877"/>
            <a:ext cx="10809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Спад намагниченности из-за взаимодействия между ядрами описывается постоянной времени T2.</a:t>
            </a:r>
          </a:p>
        </p:txBody>
      </p:sp>
    </p:spTree>
    <p:extLst>
      <p:ext uri="{BB962C8B-B14F-4D97-AF65-F5344CB8AC3E}">
        <p14:creationId xmlns:p14="http://schemas.microsoft.com/office/powerpoint/2010/main" val="52723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Контраст изображения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8389D97-95AE-4436-928F-51C6F90C5527}"/>
              </a:ext>
            </a:extLst>
          </p:cNvPr>
          <p:cNvSpPr/>
          <p:nvPr/>
        </p:nvSpPr>
        <p:spPr>
          <a:xfrm>
            <a:off x="808887" y="6371924"/>
            <a:ext cx="924663" cy="3832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EF890-5C71-48E6-9B66-80C007228A3A}"/>
              </a:ext>
            </a:extLst>
          </p:cNvPr>
          <p:cNvSpPr txBox="1"/>
          <p:nvPr/>
        </p:nvSpPr>
        <p:spPr>
          <a:xfrm>
            <a:off x="808887" y="1453412"/>
            <a:ext cx="110879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Изменяя, как часто мы возбуждаем ядра (TR) и как скоро после возбуждения мы начинаем сбор данных (TE), мы можем контролировать, какая характеристика будет подчеркнута.</a:t>
            </a:r>
          </a:p>
          <a:p>
            <a:endParaRPr lang="ru-RU" dirty="0"/>
          </a:p>
          <a:p>
            <a:r>
              <a:rPr lang="ru-RU" dirty="0"/>
              <a:t>• Измеренный сигнал приблизительно: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где Т</a:t>
            </a:r>
            <a:r>
              <a:rPr lang="ru-RU" baseline="-25000" dirty="0"/>
              <a:t>1</a:t>
            </a:r>
            <a:r>
              <a:rPr lang="ru-RU" dirty="0"/>
              <a:t> и Т</a:t>
            </a:r>
            <a:r>
              <a:rPr lang="ru-RU" baseline="-25000" dirty="0"/>
              <a:t>2</a:t>
            </a:r>
            <a:r>
              <a:rPr lang="ru-RU" dirty="0"/>
              <a:t> - свойства ткани.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D11CC2-0D80-4195-BE5A-78F2B29B7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550" y="3052710"/>
            <a:ext cx="3400900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0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Магнитно-резонансная томография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3E8822-80D9-4659-A46A-9843C6BB8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1225202"/>
            <a:ext cx="6849431" cy="2495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7FB8F2-857E-4C91-82B3-0E25878E38E7}"/>
              </a:ext>
            </a:extLst>
          </p:cNvPr>
          <p:cNvSpPr txBox="1"/>
          <p:nvPr/>
        </p:nvSpPr>
        <p:spPr>
          <a:xfrm>
            <a:off x="1039528" y="4061861"/>
            <a:ext cx="10318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МРТ-сканер состоит из электромагнита с очень сильным магнитным полем (1,5 - 7,0 Тл).</a:t>
            </a:r>
          </a:p>
          <a:p>
            <a:endParaRPr lang="ru-RU" dirty="0"/>
          </a:p>
          <a:p>
            <a:r>
              <a:rPr lang="ru-RU" dirty="0"/>
              <a:t>Магнитное поле Земли = 0,00005 тесла</a:t>
            </a:r>
          </a:p>
          <a:p>
            <a:endParaRPr lang="ru-RU" dirty="0"/>
          </a:p>
          <a:p>
            <a:r>
              <a:rPr lang="ru-RU" dirty="0"/>
              <a:t>3 Тесла в 60 000 раз сильнее магнитного поля Земли.</a:t>
            </a:r>
          </a:p>
        </p:txBody>
      </p:sp>
    </p:spTree>
    <p:extLst>
      <p:ext uri="{BB962C8B-B14F-4D97-AF65-F5344CB8AC3E}">
        <p14:creationId xmlns:p14="http://schemas.microsoft.com/office/powerpoint/2010/main" val="947750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Формирование изображения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8389D97-95AE-4436-928F-51C6F90C5527}"/>
              </a:ext>
            </a:extLst>
          </p:cNvPr>
          <p:cNvSpPr/>
          <p:nvPr/>
        </p:nvSpPr>
        <p:spPr>
          <a:xfrm>
            <a:off x="808887" y="6371924"/>
            <a:ext cx="924663" cy="3832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EF890-5C71-48E6-9B66-80C007228A3A}"/>
              </a:ext>
            </a:extLst>
          </p:cNvPr>
          <p:cNvSpPr txBox="1"/>
          <p:nvPr/>
        </p:nvSpPr>
        <p:spPr>
          <a:xfrm>
            <a:off x="808887" y="1453412"/>
            <a:ext cx="110879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Цель МРТ - построить изображение или матрицу чисел, которые соответствуют пространственным положениям.</a:t>
            </a:r>
          </a:p>
          <a:p>
            <a:endParaRPr lang="ru-RU" dirty="0"/>
          </a:p>
          <a:p>
            <a:r>
              <a:rPr lang="ru-RU" dirty="0"/>
              <a:t>• Изображение отображает пространственное распределение некоторых свойств ядер в образце.</a:t>
            </a:r>
          </a:p>
          <a:p>
            <a:endParaRPr lang="ru-RU" dirty="0"/>
          </a:p>
          <a:p>
            <a:r>
              <a:rPr lang="ru-RU" dirty="0"/>
              <a:t>• Это может быть плотность ядер или время релаксации тканей, в которых они находятся.</a:t>
            </a:r>
          </a:p>
        </p:txBody>
      </p:sp>
    </p:spTree>
    <p:extLst>
      <p:ext uri="{BB962C8B-B14F-4D97-AF65-F5344CB8AC3E}">
        <p14:creationId xmlns:p14="http://schemas.microsoft.com/office/powerpoint/2010/main" val="1705550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Контраст изображения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8389D97-95AE-4436-928F-51C6F90C5527}"/>
              </a:ext>
            </a:extLst>
          </p:cNvPr>
          <p:cNvSpPr/>
          <p:nvPr/>
        </p:nvSpPr>
        <p:spPr>
          <a:xfrm>
            <a:off x="808887" y="6371924"/>
            <a:ext cx="924663" cy="3832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5A6298-BC28-46D0-A6E7-3167F32C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941" y="1322981"/>
            <a:ext cx="8428934" cy="5343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81019-5E1C-4BF4-93AA-2DA3F43027DF}"/>
              </a:ext>
            </a:extLst>
          </p:cNvPr>
          <p:cNvSpPr txBox="1"/>
          <p:nvPr/>
        </p:nvSpPr>
        <p:spPr>
          <a:xfrm>
            <a:off x="4523874" y="5995690"/>
            <a:ext cx="12031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Короткий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3E649-8865-4EF0-B002-15878EF2CEAD}"/>
              </a:ext>
            </a:extLst>
          </p:cNvPr>
          <p:cNvSpPr txBox="1"/>
          <p:nvPr/>
        </p:nvSpPr>
        <p:spPr>
          <a:xfrm>
            <a:off x="6495048" y="5995690"/>
            <a:ext cx="12031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Длинный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3CDA6-1882-4B2C-882D-B316B8D5A2E5}"/>
              </a:ext>
            </a:extLst>
          </p:cNvPr>
          <p:cNvSpPr txBox="1"/>
          <p:nvPr/>
        </p:nvSpPr>
        <p:spPr>
          <a:xfrm rot="16200000">
            <a:off x="2943727" y="4748774"/>
            <a:ext cx="12031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Короткий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57B10C-3871-4C6D-BF3B-54CE59086896}"/>
              </a:ext>
            </a:extLst>
          </p:cNvPr>
          <p:cNvSpPr txBox="1"/>
          <p:nvPr/>
        </p:nvSpPr>
        <p:spPr>
          <a:xfrm rot="16200000">
            <a:off x="2943727" y="2341474"/>
            <a:ext cx="12031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Длинный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7DDB2-65B9-43FE-8BDF-916E6CFD9DBB}"/>
              </a:ext>
            </a:extLst>
          </p:cNvPr>
          <p:cNvSpPr txBox="1"/>
          <p:nvPr/>
        </p:nvSpPr>
        <p:spPr>
          <a:xfrm>
            <a:off x="8556859" y="4254365"/>
            <a:ext cx="250256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TE (</a:t>
            </a:r>
            <a:r>
              <a:rPr lang="ru-RU" dirty="0" err="1"/>
              <a:t>echo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) - время между возбуждением и сбором данных</a:t>
            </a:r>
          </a:p>
          <a:p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5753BA8-6D7D-47F7-839A-4D3DF9C5F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475" y="3490729"/>
            <a:ext cx="885949" cy="447737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315819B-9EA4-4980-A628-06EBD5876D27}"/>
              </a:ext>
            </a:extLst>
          </p:cNvPr>
          <p:cNvSpPr/>
          <p:nvPr/>
        </p:nvSpPr>
        <p:spPr>
          <a:xfrm>
            <a:off x="3843475" y="3205213"/>
            <a:ext cx="680399" cy="2855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943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0000"/>
                </a:solidFill>
                <a:latin typeface="+mn-lt"/>
              </a:rPr>
              <a:t>К</a:t>
            </a:r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онтраст фМРТ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8389D97-95AE-4436-928F-51C6F90C5527}"/>
              </a:ext>
            </a:extLst>
          </p:cNvPr>
          <p:cNvSpPr/>
          <p:nvPr/>
        </p:nvSpPr>
        <p:spPr>
          <a:xfrm>
            <a:off x="808887" y="6371924"/>
            <a:ext cx="924663" cy="3832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6C8A5-B51C-4D02-AC50-720B022A7AB5}"/>
              </a:ext>
            </a:extLst>
          </p:cNvPr>
          <p:cNvSpPr txBox="1"/>
          <p:nvPr/>
        </p:nvSpPr>
        <p:spPr>
          <a:xfrm>
            <a:off x="1251284" y="1694046"/>
            <a:ext cx="78951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T2 * - совместное влияние T2 и локальных неоднородностей магнитного поля.</a:t>
            </a:r>
          </a:p>
          <a:p>
            <a:endParaRPr lang="ru-RU" dirty="0"/>
          </a:p>
          <a:p>
            <a:r>
              <a:rPr lang="ru-RU" dirty="0"/>
              <a:t>• Сканер можно запрограммировать на устранение эффектов этих неоднородностей или, альтернативно, на их усиление.</a:t>
            </a:r>
          </a:p>
          <a:p>
            <a:endParaRPr lang="ru-RU" dirty="0"/>
          </a:p>
          <a:p>
            <a:r>
              <a:rPr lang="ru-RU" dirty="0"/>
              <a:t>• Последние типы процедур составляют основу BOLD фМРТ.</a:t>
            </a:r>
          </a:p>
        </p:txBody>
      </p:sp>
    </p:spTree>
    <p:extLst>
      <p:ext uri="{BB962C8B-B14F-4D97-AF65-F5344CB8AC3E}">
        <p14:creationId xmlns:p14="http://schemas.microsoft.com/office/powerpoint/2010/main" val="1957577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0000"/>
                </a:solidFill>
                <a:latin typeface="+mn-lt"/>
              </a:rPr>
              <a:t>Контраст изображения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8389D97-95AE-4436-928F-51C6F90C5527}"/>
              </a:ext>
            </a:extLst>
          </p:cNvPr>
          <p:cNvSpPr/>
          <p:nvPr/>
        </p:nvSpPr>
        <p:spPr>
          <a:xfrm>
            <a:off x="808887" y="6371924"/>
            <a:ext cx="924663" cy="3832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5410A-2F98-42B0-B9A9-1647CB91890A}"/>
              </a:ext>
            </a:extLst>
          </p:cNvPr>
          <p:cNvSpPr txBox="1"/>
          <p:nvPr/>
        </p:nvSpPr>
        <p:spPr>
          <a:xfrm>
            <a:off x="1260910" y="1990657"/>
            <a:ext cx="78277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Могут создаваться изображения, чувствительные в первую очередь к T1, T2 или T2 *.</a:t>
            </a:r>
          </a:p>
          <a:p>
            <a:endParaRPr lang="ru-RU" dirty="0"/>
          </a:p>
          <a:p>
            <a:r>
              <a:rPr lang="ru-RU" dirty="0"/>
              <a:t>• Поскольку T1 и T2 различаются в зависимости от типа ткани, они могут представлять границы между CSF, серым и белым веществом.</a:t>
            </a:r>
          </a:p>
          <a:p>
            <a:endParaRPr lang="ru-RU" dirty="0"/>
          </a:p>
          <a:p>
            <a:r>
              <a:rPr lang="ru-RU" dirty="0"/>
              <a:t>• Поскольку T2 * чувствителен к кровотоку и оксигенации, его можно использовать для визуализации функции мозга.</a:t>
            </a:r>
          </a:p>
        </p:txBody>
      </p:sp>
    </p:spTree>
    <p:extLst>
      <p:ext uri="{BB962C8B-B14F-4D97-AF65-F5344CB8AC3E}">
        <p14:creationId xmlns:p14="http://schemas.microsoft.com/office/powerpoint/2010/main" val="259503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Что измеряет МРТ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92317-D2A7-4096-820E-1F112842F9B8}"/>
              </a:ext>
            </a:extLst>
          </p:cNvPr>
          <p:cNvSpPr txBox="1"/>
          <p:nvPr/>
        </p:nvSpPr>
        <p:spPr>
          <a:xfrm>
            <a:off x="1058779" y="1732547"/>
            <a:ext cx="9865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МРТ - это чрезвычайно универсальный метод визуализации, который можно использовать для изучения как структуры мозга, так и его функций.</a:t>
            </a:r>
          </a:p>
          <a:p>
            <a:endParaRPr lang="ru-RU" dirty="0"/>
          </a:p>
          <a:p>
            <a:r>
              <a:rPr lang="ru-RU" dirty="0"/>
              <a:t>• Как структурные, так и функциональные изображения МРТ получают с помощью одного сканера.</a:t>
            </a:r>
          </a:p>
          <a:p>
            <a:endParaRPr lang="ru-RU" dirty="0"/>
          </a:p>
          <a:p>
            <a:r>
              <a:rPr lang="ru-RU" dirty="0"/>
              <a:t>• Можно создать различные типы изображений мозга, чтобы подчеркнуть контраст, связанный с различными характеристиками тканей.</a:t>
            </a:r>
          </a:p>
        </p:txBody>
      </p:sp>
    </p:spTree>
    <p:extLst>
      <p:ext uri="{BB962C8B-B14F-4D97-AF65-F5344CB8AC3E}">
        <p14:creationId xmlns:p14="http://schemas.microsoft.com/office/powerpoint/2010/main" val="251182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Принципы МРТ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92317-D2A7-4096-820E-1F112842F9B8}"/>
              </a:ext>
            </a:extLst>
          </p:cNvPr>
          <p:cNvSpPr txBox="1"/>
          <p:nvPr/>
        </p:nvSpPr>
        <p:spPr>
          <a:xfrm>
            <a:off x="1058779" y="1732547"/>
            <a:ext cx="986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Все методы магнитно-резонансной томографии основаны на основных физических принципах.</a:t>
            </a:r>
          </a:p>
          <a:p>
            <a:endParaRPr lang="ru-RU" dirty="0"/>
          </a:p>
          <a:p>
            <a:r>
              <a:rPr lang="ru-RU" dirty="0"/>
              <a:t>• Чтобы понять, мы должны начать с изучения одного атомного ядра и проиллюстрировать его влияние на генерируемый МР-сигнал.</a:t>
            </a:r>
          </a:p>
          <a:p>
            <a:endParaRPr lang="ru-RU" dirty="0"/>
          </a:p>
          <a:p>
            <a:r>
              <a:rPr lang="ru-RU" dirty="0"/>
              <a:t>• В частности, мы фокусируемся на атомах водорода, состоящих из одного протона.</a:t>
            </a:r>
          </a:p>
        </p:txBody>
      </p:sp>
    </p:spTree>
    <p:extLst>
      <p:ext uri="{BB962C8B-B14F-4D97-AF65-F5344CB8AC3E}">
        <p14:creationId xmlns:p14="http://schemas.microsoft.com/office/powerpoint/2010/main" val="416711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Принципы МРТ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92317-D2A7-4096-820E-1F112842F9B8}"/>
              </a:ext>
            </a:extLst>
          </p:cNvPr>
          <p:cNvSpPr txBox="1"/>
          <p:nvPr/>
        </p:nvSpPr>
        <p:spPr>
          <a:xfrm>
            <a:off x="1058779" y="1732547"/>
            <a:ext cx="986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Протоны можно рассматривать как положительно заряженные сферы, которые всегда вращаются. Они создают суммарный магнитный момент вдоль оси спинов.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56BA0E-D705-49E7-B7FB-7AE85AB9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887" y="3123306"/>
            <a:ext cx="173379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5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Принципы МРТ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92317-D2A7-4096-820E-1F112842F9B8}"/>
              </a:ext>
            </a:extLst>
          </p:cNvPr>
          <p:cNvSpPr txBox="1"/>
          <p:nvPr/>
        </p:nvSpPr>
        <p:spPr>
          <a:xfrm>
            <a:off x="1058779" y="1732547"/>
            <a:ext cx="986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Протоны можно рассматривать как положительно заряженные сферы, которые всегда вращаются. Они создают суммарный магнитный момент вдоль оси спинов.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56BA0E-D705-49E7-B7FB-7AE85AB9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887" y="3123306"/>
            <a:ext cx="1733792" cy="23053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0D03E6-9D9E-41D3-AE7B-639BBB396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655" y="3429000"/>
            <a:ext cx="1552792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5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Чистая намагниченность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92317-D2A7-4096-820E-1F112842F9B8}"/>
              </a:ext>
            </a:extLst>
          </p:cNvPr>
          <p:cNvSpPr txBox="1"/>
          <p:nvPr/>
        </p:nvSpPr>
        <p:spPr>
          <a:xfrm>
            <a:off x="1058779" y="1732547"/>
            <a:ext cx="986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Мы не можем измерить намагниченность отдельного протона с помощью MR, вместо этого мы измеряем суммарную намагниченность всех ядер в объеме.</a:t>
            </a:r>
          </a:p>
          <a:p>
            <a:endParaRPr lang="ru-RU" dirty="0"/>
          </a:p>
          <a:p>
            <a:r>
              <a:rPr lang="ru-RU" dirty="0"/>
              <a:t>• Чистую намагниченность M можно рассматривать как вектор с двумя компонентами.</a:t>
            </a:r>
          </a:p>
          <a:p>
            <a:pPr lvl="1"/>
            <a:r>
              <a:rPr lang="ru-RU" dirty="0"/>
              <a:t>- Продольная составляющая, параллельная магнитному полю.</a:t>
            </a:r>
          </a:p>
          <a:p>
            <a:pPr lvl="1"/>
            <a:r>
              <a:rPr lang="ru-RU" dirty="0"/>
              <a:t>- Поперечный составляющая, перпендикулярный полю.</a:t>
            </a:r>
          </a:p>
        </p:txBody>
      </p:sp>
    </p:spTree>
    <p:extLst>
      <p:ext uri="{BB962C8B-B14F-4D97-AF65-F5344CB8AC3E}">
        <p14:creationId xmlns:p14="http://schemas.microsoft.com/office/powerpoint/2010/main" val="272408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Чистая намагниченность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87DBF3-DE7A-498C-B4B9-7DC822148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0" y="1706589"/>
            <a:ext cx="6335009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7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Чистая намагниченность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87DBF3-DE7A-498C-B4B9-7DC822148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0" y="1706589"/>
            <a:ext cx="6335009" cy="45059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FF50D5-4B23-4789-A53D-374EDA29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495" y="1546842"/>
            <a:ext cx="5973009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574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4851</TotalTime>
  <Words>656</Words>
  <Application>Microsoft Office PowerPoint</Application>
  <PresentationFormat>Широкоэкранный</PresentationFormat>
  <Paragraphs>93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Принципы фМРТ</vt:lpstr>
      <vt:lpstr>Магнитно-резонансная томография</vt:lpstr>
      <vt:lpstr>Что измеряет МРТ</vt:lpstr>
      <vt:lpstr>Принципы МРТ</vt:lpstr>
      <vt:lpstr>Принципы МРТ</vt:lpstr>
      <vt:lpstr>Принципы МРТ</vt:lpstr>
      <vt:lpstr>Чистая намагниченность</vt:lpstr>
      <vt:lpstr>Чистая намагниченность</vt:lpstr>
      <vt:lpstr>Чистая намагниченность</vt:lpstr>
      <vt:lpstr>Чистая намагниченность</vt:lpstr>
      <vt:lpstr>Чистая намагниченность</vt:lpstr>
      <vt:lpstr>Чистая намагниченность</vt:lpstr>
      <vt:lpstr>Чистая намагниченность</vt:lpstr>
      <vt:lpstr>Чистая намагниченность</vt:lpstr>
      <vt:lpstr>Расслабление</vt:lpstr>
      <vt:lpstr>Время продольной релаксации</vt:lpstr>
      <vt:lpstr>Время продольной релаксации</vt:lpstr>
      <vt:lpstr>Время поперечной релаксации</vt:lpstr>
      <vt:lpstr>Контраст изображения</vt:lpstr>
      <vt:lpstr>Формирование изображения</vt:lpstr>
      <vt:lpstr>Контраст изображения</vt:lpstr>
      <vt:lpstr>Контраст фМРТ</vt:lpstr>
      <vt:lpstr>Контраст изображения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295</cp:revision>
  <dcterms:created xsi:type="dcterms:W3CDTF">2021-08-12T17:32:45Z</dcterms:created>
  <dcterms:modified xsi:type="dcterms:W3CDTF">2021-08-17T17:59:10Z</dcterms:modified>
</cp:coreProperties>
</file>