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Juhnowski" initials="IJ" lastIdx="1" clrIdx="0">
    <p:extLst>
      <p:ext uri="{19B8F6BF-5375-455C-9EA6-DF929625EA0E}">
        <p15:presenceInfo xmlns:p15="http://schemas.microsoft.com/office/powerpoint/2012/main" userId="2e7744f5109afb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C6500"/>
    <a:srgbClr val="E56300"/>
    <a:srgbClr val="FF5800"/>
    <a:srgbClr val="A50021"/>
    <a:srgbClr val="9D337F"/>
    <a:srgbClr val="A6036C"/>
    <a:srgbClr val="5B9BD5"/>
    <a:srgbClr val="70AD47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877FD-C3FF-42CB-8C8F-CDB8DA55B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374E42-B38B-4700-9C65-89105D608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BF7E59-9B27-44E1-AFED-4EC547DD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5C1CA6-E023-4388-8F1A-752258D7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784982-730D-46AC-B707-E0976343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6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448F9-A683-485E-9541-A2E4EE06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BCD233-2AC2-490D-A87A-580DC07C9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C48F7A-B408-4A50-BBED-815AA422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1A8004-4290-49E5-9F95-40CF4031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D3ACB-4E6F-44DA-AC53-5E8AEDF6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2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435611-3E89-4EBA-91E0-BB711070E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AF30A0-0988-4320-AC9F-1DB7A4E5B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40654-1164-4C48-891D-D55263A0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8A98CC-6909-49A4-9F5D-3E418732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29351F-0519-4414-A7A2-8C72F1DC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51E51-9062-4609-AB48-8AD0EC21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A0886-DAD5-4347-82BD-E4322115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B95D2B-FAC4-47FF-91E7-94333900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DA9A4-61A3-4C38-9234-BA3AD5F9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A2F9A-F5B4-4589-BE67-992C75D1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1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516D6-860F-4897-884A-DE97C732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0AE538-AC02-4517-947F-27E14B63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C34D7-7989-4BC5-88B5-4A57568E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DD3DE-7E98-4C06-9127-198426F6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6319B-B1E1-4F9F-B72B-962B4D01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52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819A5-2DB2-4E69-A307-1F7E791A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28BD1-B62C-4A19-AB77-7F503ED1E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2224A7-BE7D-4383-B567-3A0393F9E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1715E1-1EAD-45A1-9B47-8FA1CE6C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FF2D3E-58E6-436D-9A7E-299430C2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12CFB2-4387-47C1-99B4-ACAFE47A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B943F-3C28-4AA3-8249-F1E2D535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F9100F-F59B-463C-B78A-CC4A23BD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F5A860-C883-482E-94DC-9F01A9A21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8D1025-3314-441F-B49D-C5ACFEE4E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061D0B-573F-49A6-AA27-4ADA681F0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44BF97-7A5E-4558-8F3E-9C969280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585B5E-2BAC-4FA9-89CC-C5C5521B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22BCB2-0C55-4766-BB3D-63B4BB2A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5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4C7F0-FE3D-4136-AA52-89E82725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86C67E-60A1-4B66-AFCE-115AE4D0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49AA41-106B-4BF6-991B-ED551AD9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24380F-8BDD-4090-AB9B-E1F958F9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98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316007-5845-4427-8E19-1B240A50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3607BB-BF09-4E44-A008-E6C5F4A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41CDE3-CD6F-46E8-A170-0C5A5F7D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49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EB865-9EE8-444F-BE7A-F798A5F7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3A7AD-8FAD-4100-8ECA-C971EB04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D00377-E867-4CA5-A53D-125602AFF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449526-2E9F-44DE-867C-675D1478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FC6D7E-CAE4-4CF1-AF12-6C749E71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4DE6F-C763-4456-9DF3-3EDC923C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47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7D18C-6C69-4EEE-A60C-D610EE34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8A0392-15EA-4008-9C78-0A979E3B7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98FD98-F7A4-4435-B18F-2C0149345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0B64AE-0A8A-4AC9-94B7-C011CE69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2AD57A-DE89-4ACA-81D5-3A5F6F58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AB50CE-0479-4CBE-B4DA-54B48F18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52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2AAA1-ADBD-49FB-AEA4-BBB9A524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BA1BAC-8076-448D-ACE3-31FD31473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1D2512-0D78-4152-908A-CDC48F0A3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18B918-E196-4BB2-9D93-252E09A50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91CE9D-8EF5-4F49-A075-2C8CC7CE3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5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A7D15-D004-4E3C-8DE7-C047A3F60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Принципы фМРТ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19690-63EF-46BD-84FE-3E2FC79F1717}"/>
              </a:ext>
            </a:extLst>
          </p:cNvPr>
          <p:cNvSpPr txBox="1"/>
          <p:nvPr/>
        </p:nvSpPr>
        <p:spPr>
          <a:xfrm>
            <a:off x="4317534" y="3867324"/>
            <a:ext cx="355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Формирование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225102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Изображения величин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B49EAE-583B-4B7F-B0FC-31522A67F668}"/>
              </a:ext>
            </a:extLst>
          </p:cNvPr>
          <p:cNvSpPr txBox="1"/>
          <p:nvPr/>
        </p:nvSpPr>
        <p:spPr>
          <a:xfrm>
            <a:off x="1078029" y="1636295"/>
            <a:ext cx="80683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Измеренные данные в k-пространстве имеют комплексные значения.</a:t>
            </a:r>
          </a:p>
          <a:p>
            <a:pPr lvl="1"/>
            <a:r>
              <a:rPr lang="ru-RU" dirty="0"/>
              <a:t>- Следовательно, измерение в каждом вокселе является сложным.</a:t>
            </a:r>
          </a:p>
          <a:p>
            <a:endParaRPr lang="ru-RU" dirty="0"/>
          </a:p>
          <a:p>
            <a:r>
              <a:rPr lang="ru-RU" dirty="0"/>
              <a:t>• Обычно мы работаем с масштабными изображениями или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E66AB4-D74D-4922-B677-DDADCE773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286" y="2990789"/>
            <a:ext cx="5039428" cy="8764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A08E13-F054-4C48-9F89-11DA1308A14E}"/>
              </a:ext>
            </a:extLst>
          </p:cNvPr>
          <p:cNvSpPr txBox="1"/>
          <p:nvPr/>
        </p:nvSpPr>
        <p:spPr>
          <a:xfrm>
            <a:off x="1078028" y="4388401"/>
            <a:ext cx="9240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где </a:t>
            </a:r>
            <a:r>
              <a:rPr lang="ru-RU" dirty="0" err="1"/>
              <a:t>ρ</a:t>
            </a:r>
            <a:r>
              <a:rPr lang="ru-RU" baseline="-25000" dirty="0" err="1"/>
              <a:t>R</a:t>
            </a:r>
            <a:r>
              <a:rPr lang="ru-RU" dirty="0"/>
              <a:t> и </a:t>
            </a:r>
            <a:r>
              <a:rPr lang="ru-RU" dirty="0" err="1"/>
              <a:t>ρ</a:t>
            </a:r>
            <a:r>
              <a:rPr lang="ru-RU" baseline="-25000" dirty="0" err="1"/>
              <a:t>I</a:t>
            </a:r>
            <a:r>
              <a:rPr lang="ru-RU" dirty="0"/>
              <a:t> - действительная и мнимая части измерения k-пространства.</a:t>
            </a:r>
          </a:p>
        </p:txBody>
      </p:sp>
    </p:spTree>
    <p:extLst>
      <p:ext uri="{BB962C8B-B14F-4D97-AF65-F5344CB8AC3E}">
        <p14:creationId xmlns:p14="http://schemas.microsoft.com/office/powerpoint/2010/main" val="4066662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Изображения величин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B49EAE-583B-4B7F-B0FC-31522A67F668}"/>
              </a:ext>
            </a:extLst>
          </p:cNvPr>
          <p:cNvSpPr txBox="1"/>
          <p:nvPr/>
        </p:nvSpPr>
        <p:spPr>
          <a:xfrm>
            <a:off x="1078029" y="1636295"/>
            <a:ext cx="80683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Измеренные данные в k-пространстве имеют комплексные значения.</a:t>
            </a:r>
          </a:p>
          <a:p>
            <a:pPr lvl="1"/>
            <a:r>
              <a:rPr lang="ru-RU" dirty="0"/>
              <a:t>- Следовательно, измерение в каждом вокселе является сложным.</a:t>
            </a:r>
          </a:p>
          <a:p>
            <a:endParaRPr lang="ru-RU" dirty="0"/>
          </a:p>
          <a:p>
            <a:r>
              <a:rPr lang="ru-RU" dirty="0"/>
              <a:t>• Обычно мы работаем с масштабными изображениями или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E66AB4-D74D-4922-B677-DDADCE773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286" y="2990789"/>
            <a:ext cx="5039428" cy="8764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A08E13-F054-4C48-9F89-11DA1308A14E}"/>
              </a:ext>
            </a:extLst>
          </p:cNvPr>
          <p:cNvSpPr txBox="1"/>
          <p:nvPr/>
        </p:nvSpPr>
        <p:spPr>
          <a:xfrm>
            <a:off x="1078028" y="4388401"/>
            <a:ext cx="9240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где </a:t>
            </a:r>
            <a:r>
              <a:rPr lang="ru-RU" dirty="0" err="1"/>
              <a:t>ρ</a:t>
            </a:r>
            <a:r>
              <a:rPr lang="ru-RU" baseline="-25000" dirty="0" err="1"/>
              <a:t>R</a:t>
            </a:r>
            <a:r>
              <a:rPr lang="ru-RU" dirty="0"/>
              <a:t> и </a:t>
            </a:r>
            <a:r>
              <a:rPr lang="ru-RU" dirty="0" err="1"/>
              <a:t>ρ</a:t>
            </a:r>
            <a:r>
              <a:rPr lang="ru-RU" baseline="-25000" dirty="0" err="1"/>
              <a:t>I</a:t>
            </a:r>
            <a:r>
              <a:rPr lang="ru-RU" dirty="0"/>
              <a:t> - действительная и мнимая части измерения k-пространства.</a:t>
            </a:r>
          </a:p>
        </p:txBody>
      </p:sp>
    </p:spTree>
    <p:extLst>
      <p:ext uri="{BB962C8B-B14F-4D97-AF65-F5344CB8AC3E}">
        <p14:creationId xmlns:p14="http://schemas.microsoft.com/office/powerpoint/2010/main" val="1339734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Формирование изображения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6D5E8C-9505-4F4D-9F22-663B84D5D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48" y="1361645"/>
            <a:ext cx="8087854" cy="5106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5429D-5103-4A9F-9A3B-F582891D8BD3}"/>
              </a:ext>
            </a:extLst>
          </p:cNvPr>
          <p:cNvSpPr txBox="1"/>
          <p:nvPr/>
        </p:nvSpPr>
        <p:spPr>
          <a:xfrm>
            <a:off x="2552700" y="1607417"/>
            <a:ext cx="18673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k-</a:t>
            </a:r>
            <a:r>
              <a:rPr lang="ru-RU" dirty="0"/>
              <a:t>пространство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974EEB-321D-491E-83C3-F1C5053F4E94}"/>
              </a:ext>
            </a:extLst>
          </p:cNvPr>
          <p:cNvSpPr txBox="1"/>
          <p:nvPr/>
        </p:nvSpPr>
        <p:spPr>
          <a:xfrm>
            <a:off x="7142346" y="1595284"/>
            <a:ext cx="186730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Пространство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40484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Формирование сигнала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BBEB1E-9DC0-4794-AC56-C3921F6B73BB}"/>
              </a:ext>
            </a:extLst>
          </p:cNvPr>
          <p:cNvSpPr txBox="1"/>
          <p:nvPr/>
        </p:nvSpPr>
        <p:spPr>
          <a:xfrm>
            <a:off x="962526" y="1491917"/>
            <a:ext cx="81838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Объект помещается в МРТ-сканер.</a:t>
            </a:r>
          </a:p>
          <a:p>
            <a:pPr lvl="1"/>
            <a:r>
              <a:rPr lang="ru-RU" dirty="0"/>
              <a:t>- Ядра атомов H</a:t>
            </a:r>
            <a:r>
              <a:rPr lang="ru-RU" baseline="-25000" dirty="0"/>
              <a:t>1</a:t>
            </a:r>
            <a:r>
              <a:rPr lang="ru-RU" baseline="30000" dirty="0"/>
              <a:t>1</a:t>
            </a:r>
            <a:r>
              <a:rPr lang="ru-RU" dirty="0"/>
              <a:t> выравниваются по магнитному полю.</a:t>
            </a:r>
          </a:p>
          <a:p>
            <a:pPr lvl="1"/>
            <a:r>
              <a:rPr lang="ru-RU" dirty="0"/>
              <a:t>- Ядра прецессируют вокруг поля с аналогичными частотами, но со случайной фазой.</a:t>
            </a:r>
          </a:p>
          <a:p>
            <a:pPr lvl="1"/>
            <a:r>
              <a:rPr lang="ru-RU" dirty="0"/>
              <a:t>- Чистая продольная намагниченность в направлении поля.</a:t>
            </a:r>
          </a:p>
          <a:p>
            <a:endParaRPr lang="ru-RU" dirty="0"/>
          </a:p>
          <a:p>
            <a:r>
              <a:rPr lang="ru-RU" dirty="0"/>
              <a:t>• Внутри среза радиочастотный (РЧ) импульс используется для выравнивания фазы и «опрокидывания» ядер.</a:t>
            </a:r>
          </a:p>
          <a:p>
            <a:pPr lvl="1"/>
            <a:r>
              <a:rPr lang="ru-RU" dirty="0"/>
              <a:t>- вызывает уменьшение продольной намагниченности и устанавливает новую поперечную намагниченность.</a:t>
            </a:r>
          </a:p>
        </p:txBody>
      </p:sp>
    </p:spTree>
    <p:extLst>
      <p:ext uri="{BB962C8B-B14F-4D97-AF65-F5344CB8AC3E}">
        <p14:creationId xmlns:p14="http://schemas.microsoft.com/office/powerpoint/2010/main" val="947750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Формирование сигнала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874FC-3A29-4A2F-9D2E-44A97BF76BBE}"/>
              </a:ext>
            </a:extLst>
          </p:cNvPr>
          <p:cNvSpPr txBox="1"/>
          <p:nvPr/>
        </p:nvSpPr>
        <p:spPr>
          <a:xfrm>
            <a:off x="962526" y="1491917"/>
            <a:ext cx="818388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После удаления РЧ-импульса система пытается вернуться в состояние равновесия.</a:t>
            </a:r>
          </a:p>
          <a:p>
            <a:pPr lvl="1"/>
            <a:r>
              <a:rPr lang="ru-RU" dirty="0"/>
              <a:t>- Поперечная намагниченность исчезает (поперечная релаксация), а продольная намагниченность возвращается к своему первоначальному размеру (продольная релаксация).</a:t>
            </a:r>
          </a:p>
          <a:p>
            <a:pPr lvl="1"/>
            <a:r>
              <a:rPr lang="ru-RU" dirty="0"/>
              <a:t>- Продольная релаксация: экспоненциальный рост, описываемый постоянной времени T1.</a:t>
            </a:r>
          </a:p>
          <a:p>
            <a:pPr lvl="1"/>
            <a:r>
              <a:rPr lang="ru-RU" dirty="0"/>
              <a:t>- Поперечная релаксация: экспоненциальный спад, описываемый постоянной времени T2.</a:t>
            </a:r>
          </a:p>
          <a:p>
            <a:endParaRPr lang="ru-RU" dirty="0"/>
          </a:p>
          <a:p>
            <a:r>
              <a:rPr lang="ru-RU" dirty="0"/>
              <a:t>• Во время этого процесса создается сигнал, который можно измерить с помощью приемной катушки.</a:t>
            </a:r>
          </a:p>
        </p:txBody>
      </p:sp>
    </p:spTree>
    <p:extLst>
      <p:ext uri="{BB962C8B-B14F-4D97-AF65-F5344CB8AC3E}">
        <p14:creationId xmlns:p14="http://schemas.microsoft.com/office/powerpoint/2010/main" val="4008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Выбор фрагмента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874FC-3A29-4A2F-9D2E-44A97BF76BBE}"/>
              </a:ext>
            </a:extLst>
          </p:cNvPr>
          <p:cNvSpPr txBox="1"/>
          <p:nvPr/>
        </p:nvSpPr>
        <p:spPr>
          <a:xfrm>
            <a:off x="962526" y="1491917"/>
            <a:ext cx="107706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Большинство структурных МРТ и фМРТ сканирований включают построение трехмерного изображения из набора двухмерных срезов.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69F0C1-FCBD-4085-8B75-3FCEC89A3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597" y="2459169"/>
            <a:ext cx="5953956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0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Формирование изображения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874FC-3A29-4A2F-9D2E-44A97BF76BBE}"/>
              </a:ext>
            </a:extLst>
          </p:cNvPr>
          <p:cNvSpPr txBox="1"/>
          <p:nvPr/>
        </p:nvSpPr>
        <p:spPr>
          <a:xfrm>
            <a:off x="962526" y="1491917"/>
            <a:ext cx="107706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Представьте себе срез мозга, разделенный на несколько </a:t>
            </a:r>
            <a:r>
              <a:rPr lang="ru-RU" b="1" dirty="0"/>
              <a:t>объемных элементов </a:t>
            </a:r>
            <a:r>
              <a:rPr lang="ru-RU" dirty="0"/>
              <a:t>или </a:t>
            </a:r>
            <a:r>
              <a:rPr lang="ru-RU" b="1" dirty="0"/>
              <a:t>вокселей</a:t>
            </a:r>
            <a:r>
              <a:rPr lang="ru-RU" dirty="0"/>
              <a:t> одинакового размера.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6EC827-88F2-4308-B606-95FB78A38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458" y="2773538"/>
            <a:ext cx="7992590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3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Градиенты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874FC-3A29-4A2F-9D2E-44A97BF76BBE}"/>
              </a:ext>
            </a:extLst>
          </p:cNvPr>
          <p:cNvSpPr txBox="1"/>
          <p:nvPr/>
        </p:nvSpPr>
        <p:spPr>
          <a:xfrm>
            <a:off x="962526" y="1491917"/>
            <a:ext cx="1077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Измеряемый сигнал объединяет информацию от всего мозга: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19E9A1-5AB9-4204-91D7-7BB1E30AA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523" y="2091322"/>
            <a:ext cx="3600953" cy="9431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5F3F9E-DF16-4D65-8DCD-09CCA4C60AFF}"/>
              </a:ext>
            </a:extLst>
          </p:cNvPr>
          <p:cNvSpPr txBox="1"/>
          <p:nvPr/>
        </p:nvSpPr>
        <p:spPr>
          <a:xfrm>
            <a:off x="962526" y="3561347"/>
            <a:ext cx="10250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Градиент магнитного поля используется для последовательного управления пространственной неоднородностью магнитного поля, поэтому каждое измерение может быть выражено: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4A56678-0243-44F2-ABA8-B79DAAD5B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889" y="4766677"/>
            <a:ext cx="6592220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99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en-US" sz="4400" b="0" i="0" u="none" strike="noStrike" baseline="0" dirty="0">
                <a:solidFill>
                  <a:srgbClr val="000000"/>
                </a:solidFill>
                <a:latin typeface="+mn-lt"/>
              </a:rPr>
              <a:t>K-</a:t>
            </a:r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пространство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874FC-3A29-4A2F-9D2E-44A97BF76BBE}"/>
              </a:ext>
            </a:extLst>
          </p:cNvPr>
          <p:cNvSpPr txBox="1"/>
          <p:nvPr/>
        </p:nvSpPr>
        <p:spPr>
          <a:xfrm>
            <a:off x="962526" y="1491917"/>
            <a:ext cx="107706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Измерения производятся в частотной области (</a:t>
            </a:r>
            <a:r>
              <a:rPr lang="ru-RU" b="1" dirty="0"/>
              <a:t>k-пространство</a:t>
            </a:r>
            <a:r>
              <a:rPr lang="ru-RU" dirty="0"/>
              <a:t>).</a:t>
            </a:r>
          </a:p>
          <a:p>
            <a:endParaRPr lang="ru-RU" dirty="0"/>
          </a:p>
          <a:p>
            <a:r>
              <a:rPr lang="ru-RU" dirty="0"/>
              <a:t>• Выполняя измерения для нескольких значений (</a:t>
            </a:r>
            <a:r>
              <a:rPr lang="ru-RU" dirty="0" err="1"/>
              <a:t>kx</a:t>
            </a:r>
            <a:r>
              <a:rPr lang="ru-RU" dirty="0"/>
              <a:t>, </a:t>
            </a:r>
            <a:r>
              <a:rPr lang="ru-RU" dirty="0" err="1"/>
              <a:t>ky</a:t>
            </a:r>
            <a:r>
              <a:rPr lang="ru-RU" dirty="0"/>
              <a:t>), мы можем получить достаточно информации для решения обратной задачи и восстановления ρ (x, y).</a:t>
            </a:r>
          </a:p>
          <a:p>
            <a:endParaRPr lang="ru-RU" dirty="0"/>
          </a:p>
          <a:p>
            <a:r>
              <a:rPr lang="ru-RU" dirty="0"/>
              <a:t>• Мы можем использовать </a:t>
            </a:r>
            <a:r>
              <a:rPr lang="ru-RU" b="1" dirty="0"/>
              <a:t>обратное преобразование Фурье </a:t>
            </a:r>
            <a:r>
              <a:rPr lang="ru-RU" dirty="0"/>
              <a:t>(IFT - </a:t>
            </a:r>
            <a:r>
              <a:rPr lang="en-US" dirty="0"/>
              <a:t>inverse Fourier transform</a:t>
            </a:r>
            <a:r>
              <a:rPr lang="ru-RU" dirty="0"/>
              <a:t>):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2F1FBCB-F99A-41E6-BAE0-948691460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728" y="3901909"/>
            <a:ext cx="7125694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7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Измерения </a:t>
            </a:r>
            <a:r>
              <a:rPr lang="en-US" sz="4400" b="0" i="0" u="none" strike="noStrike" baseline="0" dirty="0">
                <a:solidFill>
                  <a:srgbClr val="000000"/>
                </a:solidFill>
                <a:latin typeface="+mn-lt"/>
              </a:rPr>
              <a:t>K-</a:t>
            </a:r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пространства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874FC-3A29-4A2F-9D2E-44A97BF76BBE}"/>
              </a:ext>
            </a:extLst>
          </p:cNvPr>
          <p:cNvSpPr txBox="1"/>
          <p:nvPr/>
        </p:nvSpPr>
        <p:spPr>
          <a:xfrm>
            <a:off x="962526" y="1491917"/>
            <a:ext cx="107706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На практике измерения данных выполняются дискретно в конечной области.</a:t>
            </a:r>
          </a:p>
          <a:p>
            <a:pPr lvl="1"/>
            <a:r>
              <a:rPr lang="ru-RU" dirty="0"/>
              <a:t>- Используйте дискретные преобразования Фурье.</a:t>
            </a:r>
          </a:p>
          <a:p>
            <a:pPr marL="285750" indent="-285750">
              <a:buFontTx/>
              <a:buChar char="-"/>
            </a:pPr>
            <a:endParaRPr lang="ru-RU" dirty="0"/>
          </a:p>
          <a:p>
            <a:r>
              <a:rPr lang="ru-RU" dirty="0"/>
              <a:t>• Количество выполненных нами измерений в k-пространстве влияет на пространственное разрешение изображения.</a:t>
            </a:r>
          </a:p>
          <a:p>
            <a:pPr lvl="1"/>
            <a:r>
              <a:rPr lang="ru-RU" dirty="0"/>
              <a:t>- Требуется достаточно измерений для решения обратной задачи.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CD125A-51A5-492D-AA5D-03518515B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548" y="3476316"/>
            <a:ext cx="5572903" cy="1819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F0BF00-A07E-4C13-AAF9-CF5B13A0DFC3}"/>
              </a:ext>
            </a:extLst>
          </p:cNvPr>
          <p:cNvSpPr txBox="1"/>
          <p:nvPr/>
        </p:nvSpPr>
        <p:spPr>
          <a:xfrm>
            <a:off x="3378467" y="5295845"/>
            <a:ext cx="1857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16 неизвестных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0CF301-E5F3-48C8-83CA-77C5BDD0610F}"/>
              </a:ext>
            </a:extLst>
          </p:cNvPr>
          <p:cNvSpPr txBox="1"/>
          <p:nvPr/>
        </p:nvSpPr>
        <p:spPr>
          <a:xfrm>
            <a:off x="6870031" y="5295845"/>
            <a:ext cx="1657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4 неизвестных</a:t>
            </a:r>
          </a:p>
        </p:txBody>
      </p:sp>
    </p:spTree>
    <p:extLst>
      <p:ext uri="{BB962C8B-B14F-4D97-AF65-F5344CB8AC3E}">
        <p14:creationId xmlns:p14="http://schemas.microsoft.com/office/powerpoint/2010/main" val="128042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en-US" sz="4400" b="0" i="0" u="none" strike="noStrike" baseline="0" dirty="0">
                <a:solidFill>
                  <a:srgbClr val="000000"/>
                </a:solidFill>
                <a:latin typeface="+mn-lt"/>
              </a:rPr>
              <a:t>EPI </a:t>
            </a:r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и спирали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95713F-5AD8-40C7-AE13-F97CAFC3E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36" y="1795319"/>
            <a:ext cx="9326277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337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4904</TotalTime>
  <Words>401</Words>
  <Application>Microsoft Office PowerPoint</Application>
  <PresentationFormat>Широкоэкранный</PresentationFormat>
  <Paragraphs>54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Принципы фМРТ</vt:lpstr>
      <vt:lpstr>Формирование сигнала</vt:lpstr>
      <vt:lpstr>Формирование сигнала</vt:lpstr>
      <vt:lpstr>Выбор фрагмента</vt:lpstr>
      <vt:lpstr>Формирование изображения</vt:lpstr>
      <vt:lpstr>Градиенты</vt:lpstr>
      <vt:lpstr>K-пространство</vt:lpstr>
      <vt:lpstr>Измерения K-пространства</vt:lpstr>
      <vt:lpstr>EPI и спирали</vt:lpstr>
      <vt:lpstr>Изображения величин</vt:lpstr>
      <vt:lpstr>Изображения величин</vt:lpstr>
      <vt:lpstr>Формирование изображения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Фундаментальная нейронаука для нейровизуализации</dc:title>
  <dc:creator>Ilya Juhnowski</dc:creator>
  <cp:lastModifiedBy>Ilya Juhnowski</cp:lastModifiedBy>
  <cp:revision>305</cp:revision>
  <dcterms:created xsi:type="dcterms:W3CDTF">2021-08-12T17:32:45Z</dcterms:created>
  <dcterms:modified xsi:type="dcterms:W3CDTF">2021-08-17T18:52:23Z</dcterms:modified>
</cp:coreProperties>
</file>