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61" r:id="rId6"/>
    <p:sldId id="262" r:id="rId7"/>
    <p:sldId id="274" r:id="rId8"/>
    <p:sldId id="275" r:id="rId9"/>
    <p:sldId id="276" r:id="rId10"/>
    <p:sldId id="281" r:id="rId11"/>
    <p:sldId id="282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7" r:id="rId25"/>
    <p:sldId id="278" r:id="rId26"/>
    <p:sldId id="279" r:id="rId27"/>
    <p:sldId id="280" r:id="rId28"/>
    <p:sldId id="260" r:id="rId29"/>
    <p:sldId id="25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295400"/>
            <a:ext cx="4648200" cy="1676400"/>
          </a:xfrm>
          <a:effectLst/>
        </p:spPr>
        <p:txBody>
          <a:bodyPr anchor="b" anchorCtr="0"/>
          <a:lstStyle>
            <a:lvl1pPr>
              <a:defRPr b="1">
                <a:ln cmpd="sng">
                  <a:solidFill>
                    <a:schemeClr val="tx1">
                      <a:alpha val="5800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outerShdw blurRad="114300" dist="50800" dir="5400000" algn="ctr" rotWithShape="0">
                    <a:schemeClr val="tx1">
                      <a:alpha val="47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4648200" cy="533400"/>
          </a:xfrm>
        </p:spPr>
        <p:txBody>
          <a:bodyPr/>
          <a:lstStyle>
            <a:lvl1pPr marL="0" indent="0">
              <a:buFontTx/>
              <a:buNone/>
              <a:defRPr sz="2000" b="1">
                <a:ln>
                  <a:solidFill>
                    <a:schemeClr val="tx1">
                      <a:alpha val="43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1D46F2D-F4CE-492D-BF3B-5523A9754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CB87-7BF7-402B-846E-BC7598C39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4E38-A797-4E30-95FB-F055B7DBE8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4958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4958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8906B-6B39-4981-9712-2CC6CDD70E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5B4D6-AD30-4216-88FB-B05012C67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5B4D6-AD30-4216-88FB-B05012C67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lang="en-US" sz="4400" b="1" cap="all" baseline="0" smtClean="0">
                <a:ln cmpd="sng">
                  <a:solidFill>
                    <a:schemeClr val="tx1">
                      <a:alpha val="5800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outerShdw blurRad="114300" dist="50800" dir="5400000" algn="ctr" rotWithShape="0">
                    <a:schemeClr val="tx1">
                      <a:alpha val="47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B24BC-09DA-4889-BDF7-3F61B15696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3000"/>
            <a:ext cx="3733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3733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932EF-329F-4B43-96EE-713A53D6C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8A20-F027-4B3C-9BD8-D4105AD62D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CE77F-6F36-416A-A63D-F1713E318D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0EFCE-9CBE-4F80-9FEC-49C97D53A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7048F-83A9-42B9-9A84-D5A7A0A3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430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443C09-39A4-4603-B9A3-7E469316D8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28600" y="2743200"/>
            <a:ext cx="4648200" cy="1676400"/>
          </a:xfrm>
        </p:spPr>
        <p:txBody>
          <a:bodyPr/>
          <a:lstStyle/>
          <a:p>
            <a:pPr algn="ctr"/>
            <a:r>
              <a:rPr lang="ru-RU" dirty="0" smtClean="0"/>
              <a:t>Электронная платежная система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05400"/>
            <a:ext cx="4648200" cy="533400"/>
          </a:xfrm>
        </p:spPr>
        <p:txBody>
          <a:bodyPr/>
          <a:lstStyle/>
          <a:p>
            <a:r>
              <a:rPr lang="ru-RU" dirty="0" smtClean="0"/>
              <a:t>Старт проекта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2400" y="60198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Февраль - 2013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этап проекта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ru-RU" dirty="0" smtClean="0"/>
              <a:t>Создать валюту, систему конвертации</a:t>
            </a:r>
          </a:p>
          <a:p>
            <a:r>
              <a:rPr lang="ru-RU" dirty="0" smtClean="0"/>
              <a:t>Создать соединение с банком</a:t>
            </a:r>
          </a:p>
          <a:p>
            <a:r>
              <a:rPr lang="ru-RU" dirty="0" smtClean="0"/>
              <a:t>Создать соединение с платежной системой</a:t>
            </a:r>
          </a:p>
          <a:p>
            <a:r>
              <a:rPr lang="ru-RU" dirty="0" smtClean="0"/>
              <a:t>Зарегистриовать пользователя</a:t>
            </a:r>
          </a:p>
          <a:p>
            <a:r>
              <a:rPr lang="ru-RU" dirty="0" smtClean="0"/>
              <a:t>Выполнить следующий порядок операций:</a:t>
            </a:r>
          </a:p>
          <a:p>
            <a:pPr lvl="1"/>
            <a:r>
              <a:rPr lang="ru-RU" sz="1400" dirty="0" smtClean="0"/>
              <a:t>Пользователь зачисляет на свой счет сумму в рублях через платежную систему</a:t>
            </a:r>
          </a:p>
          <a:p>
            <a:pPr lvl="1"/>
            <a:r>
              <a:rPr lang="ru-RU" sz="1400" dirty="0" smtClean="0"/>
              <a:t>Принятый платеж отражается на личном счете и на корсчете в банке</a:t>
            </a:r>
          </a:p>
          <a:p>
            <a:pPr lvl="1"/>
            <a:r>
              <a:rPr lang="ru-RU" sz="1400" dirty="0" smtClean="0"/>
              <a:t>Пользователь проверяет свой баланс через банкомат банка</a:t>
            </a:r>
          </a:p>
          <a:p>
            <a:pPr lvl="1"/>
            <a:r>
              <a:rPr lang="ru-RU" sz="1400" dirty="0" smtClean="0"/>
              <a:t>Пользователь рассчитывается безналом со своего счета</a:t>
            </a:r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22861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План-график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ru-RU" dirty="0" smtClean="0"/>
              <a:t>Завершение стартового этапа </a:t>
            </a:r>
            <a:r>
              <a:rPr lang="ru-RU" dirty="0" smtClean="0"/>
              <a:t>проекта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ru-RU" dirty="0" smtClean="0"/>
              <a:t>1 июня 2013</a:t>
            </a:r>
          </a:p>
          <a:p>
            <a:endParaRPr lang="ru-RU" dirty="0" smtClean="0"/>
          </a:p>
          <a:p>
            <a:r>
              <a:rPr lang="ru-RU" dirty="0" smtClean="0"/>
              <a:t>Введение в </a:t>
            </a:r>
            <a:r>
              <a:rPr lang="ru-RU" dirty="0" smtClean="0"/>
              <a:t>эксплуатацию</a:t>
            </a:r>
            <a:r>
              <a:rPr lang="en-US" dirty="0"/>
              <a:t>: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2 сентябр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 smtClean="0"/>
              <a:t>2013</a:t>
            </a:r>
          </a:p>
          <a:p>
            <a:endParaRPr lang="ru-RU" dirty="0"/>
          </a:p>
          <a:p>
            <a:r>
              <a:rPr lang="ru-RU" dirty="0" smtClean="0"/>
              <a:t>График выполнения работ будет уточнен на основании «Технических требований»</a:t>
            </a:r>
          </a:p>
        </p:txBody>
      </p:sp>
    </p:spTree>
    <p:extLst>
      <p:ext uri="{BB962C8B-B14F-4D97-AF65-F5344CB8AC3E}">
        <p14:creationId xmlns:p14="http://schemas.microsoft.com/office/powerpoint/2010/main" val="34452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Должностные обязанности – Менеджер проекта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Менеджер проекта</a:t>
            </a:r>
          </a:p>
          <a:p>
            <a:pPr lvl="1"/>
            <a:r>
              <a:rPr lang="ru-RU" dirty="0" smtClean="0"/>
              <a:t>Организация работы команды</a:t>
            </a:r>
          </a:p>
          <a:p>
            <a:pPr lvl="1"/>
            <a:r>
              <a:rPr lang="ru-RU" dirty="0" smtClean="0"/>
              <a:t>Управление сроками завершения этапов</a:t>
            </a:r>
          </a:p>
          <a:p>
            <a:pPr lvl="1"/>
            <a:r>
              <a:rPr lang="ru-RU" dirty="0" smtClean="0"/>
              <a:t>Управление качеством</a:t>
            </a:r>
          </a:p>
          <a:p>
            <a:pPr lvl="1"/>
            <a:r>
              <a:rPr lang="ru-RU" dirty="0" smtClean="0"/>
              <a:t>Отчетность по прогрессу проекта</a:t>
            </a:r>
          </a:p>
          <a:p>
            <a:pPr lvl="1"/>
            <a:r>
              <a:rPr lang="ru-RU" dirty="0" smtClean="0"/>
              <a:t>Ответственен за все принимаемые на проекте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09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Должностные обязанности - Аналитик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Аналитик</a:t>
            </a:r>
          </a:p>
          <a:p>
            <a:r>
              <a:rPr lang="ru-RU" dirty="0" smtClean="0"/>
              <a:t>Аналитик по банковской интеграции</a:t>
            </a:r>
          </a:p>
          <a:p>
            <a:pPr lvl="1"/>
            <a:r>
              <a:rPr lang="ru-RU" dirty="0" smtClean="0"/>
              <a:t>Написание требований к системе расчетов с банком, взаимодействие со специалистами банка</a:t>
            </a:r>
          </a:p>
          <a:p>
            <a:r>
              <a:rPr lang="ru-RU" dirty="0" smtClean="0"/>
              <a:t>Аналитик по платежным системам</a:t>
            </a:r>
          </a:p>
          <a:p>
            <a:pPr lvl="1"/>
            <a:r>
              <a:rPr lang="ru-RU" dirty="0" smtClean="0"/>
              <a:t>Написание </a:t>
            </a:r>
            <a:r>
              <a:rPr lang="ru-RU" dirty="0"/>
              <a:t>требований к системе расчетов с </a:t>
            </a:r>
            <a:r>
              <a:rPr lang="ru-RU" dirty="0" smtClean="0"/>
              <a:t>конкретными платежными системами, </a:t>
            </a:r>
            <a:r>
              <a:rPr lang="ru-RU" dirty="0"/>
              <a:t>взаимодействие со специалистами </a:t>
            </a:r>
            <a:r>
              <a:rPr lang="ru-RU" dirty="0" smtClean="0"/>
              <a:t>платежных систем</a:t>
            </a:r>
          </a:p>
          <a:p>
            <a:r>
              <a:rPr lang="ru-RU" dirty="0"/>
              <a:t>Аналитик по финансовым </a:t>
            </a:r>
            <a:r>
              <a:rPr lang="ru-RU" dirty="0" smtClean="0"/>
              <a:t>инструменам</a:t>
            </a:r>
          </a:p>
          <a:p>
            <a:pPr lvl="1"/>
            <a:r>
              <a:rPr lang="ru-RU" dirty="0" smtClean="0"/>
              <a:t>Разработка внутренних финансовых инструментов, написание требований, вариантов использования и т.д.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42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Должностные обязанности - Архитектор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Архитектор</a:t>
            </a:r>
          </a:p>
          <a:p>
            <a:r>
              <a:rPr lang="ru-RU" dirty="0" smtClean="0"/>
              <a:t>Ведущий архитектор</a:t>
            </a:r>
          </a:p>
          <a:p>
            <a:pPr lvl="1"/>
            <a:r>
              <a:rPr lang="ru-RU" dirty="0" smtClean="0"/>
              <a:t>Разработка общей непротиворечивой гетерогенной модульной системы</a:t>
            </a:r>
          </a:p>
          <a:p>
            <a:pPr lvl="1"/>
            <a:r>
              <a:rPr lang="ru-RU" dirty="0" smtClean="0"/>
              <a:t>Разделение на подсистемы</a:t>
            </a:r>
          </a:p>
          <a:p>
            <a:pPr lvl="1"/>
            <a:r>
              <a:rPr lang="ru-RU" dirty="0" smtClean="0"/>
              <a:t>Назначение архитекторов на разработку отдельных подсистем</a:t>
            </a:r>
          </a:p>
          <a:p>
            <a:pPr lvl="1"/>
            <a:r>
              <a:rPr lang="ru-RU" dirty="0" smtClean="0"/>
              <a:t>Контроль за качеством и своевременностью этапами проектирования</a:t>
            </a:r>
          </a:p>
          <a:p>
            <a:pPr lvl="1"/>
            <a:r>
              <a:rPr lang="ru-RU" dirty="0" smtClean="0"/>
              <a:t>Консультация коллег по структуре системы в целом</a:t>
            </a:r>
          </a:p>
          <a:p>
            <a:pPr lvl="1"/>
            <a:r>
              <a:rPr lang="ru-RU" dirty="0" smtClean="0"/>
              <a:t>Обобщение работы своей команды в документе «Технические требования к системе» удовлетворяющего всем требованиям аналитиков.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6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Архитектор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Архитектор БД</a:t>
            </a:r>
          </a:p>
          <a:p>
            <a:pPr lvl="1"/>
            <a:r>
              <a:rPr lang="ru-RU" dirty="0" smtClean="0"/>
              <a:t>Разработка распределенной системы хранения, резервирования и синхронизации данных</a:t>
            </a:r>
          </a:p>
          <a:p>
            <a:pPr lvl="1"/>
            <a:r>
              <a:rPr lang="ru-RU" dirty="0" smtClean="0"/>
              <a:t>Разработка концептов(абстракций) сущностей БД </a:t>
            </a:r>
          </a:p>
          <a:p>
            <a:pPr lvl="1"/>
            <a:r>
              <a:rPr lang="ru-RU" dirty="0" smtClean="0"/>
              <a:t>Консультация коллег по вопросам хранения данных в БД</a:t>
            </a:r>
          </a:p>
          <a:p>
            <a:r>
              <a:rPr lang="ru-RU" dirty="0" smtClean="0"/>
              <a:t>Архитектор </a:t>
            </a:r>
            <a:r>
              <a:rPr lang="en-US" dirty="0"/>
              <a:t>UI </a:t>
            </a:r>
            <a:r>
              <a:rPr lang="en-US" dirty="0" smtClean="0"/>
              <a:t>(</a:t>
            </a:r>
            <a:r>
              <a:rPr lang="ru-RU" dirty="0" smtClean="0"/>
              <a:t>графического пользовательского интерфейса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Разработка дружественного пользовательского интерфейса</a:t>
            </a:r>
          </a:p>
          <a:p>
            <a:pPr lvl="1"/>
            <a:r>
              <a:rPr lang="ru-RU" dirty="0" smtClean="0"/>
              <a:t>Обеспечение многоплотформенности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55502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Архитектор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Архитектор бизнес процессов</a:t>
            </a:r>
          </a:p>
          <a:p>
            <a:pPr lvl="1"/>
            <a:r>
              <a:rPr lang="ru-RU" dirty="0"/>
              <a:t>Формализация требуемых финансовых процессов в виде </a:t>
            </a:r>
            <a:r>
              <a:rPr lang="ru-RU" dirty="0" smtClean="0"/>
              <a:t>блок-схем</a:t>
            </a:r>
          </a:p>
          <a:p>
            <a:pPr lvl="1"/>
            <a:r>
              <a:rPr lang="ru-RU" dirty="0" smtClean="0"/>
              <a:t>Обеспечение вложенной транзакционности</a:t>
            </a:r>
          </a:p>
          <a:p>
            <a:pPr lvl="1"/>
            <a:r>
              <a:rPr lang="ru-RU" dirty="0" smtClean="0"/>
              <a:t>Обеспечение валидации и потокобезопасности каждой разрабатываемой транзакции</a:t>
            </a:r>
          </a:p>
          <a:p>
            <a:pPr lvl="1"/>
            <a:r>
              <a:rPr lang="ru-RU" dirty="0" smtClean="0"/>
              <a:t>Совместная работа с Архитектором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0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Должностные обязанности - Программист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Программист</a:t>
            </a:r>
          </a:p>
          <a:p>
            <a:r>
              <a:rPr lang="ru-RU" dirty="0"/>
              <a:t>Технический лидер </a:t>
            </a:r>
            <a:r>
              <a:rPr lang="ru-RU" dirty="0" smtClean="0"/>
              <a:t>проекта</a:t>
            </a:r>
          </a:p>
          <a:p>
            <a:pPr lvl="1"/>
            <a:r>
              <a:rPr lang="ru-RU" dirty="0" smtClean="0"/>
              <a:t>Распределение работ в команде</a:t>
            </a:r>
          </a:p>
          <a:p>
            <a:pPr lvl="1"/>
            <a:r>
              <a:rPr lang="ru-RU" dirty="0" smtClean="0"/>
              <a:t>Контроль за сроками выполнения и реализацией технических требований</a:t>
            </a:r>
          </a:p>
          <a:p>
            <a:pPr lvl="1"/>
            <a:r>
              <a:rPr lang="ru-RU" dirty="0" smtClean="0"/>
              <a:t>Организация работы по устранению ошибок</a:t>
            </a:r>
          </a:p>
          <a:p>
            <a:pPr lvl="1"/>
            <a:r>
              <a:rPr lang="ru-RU" dirty="0" smtClean="0"/>
              <a:t>Контроль за используемыми технологиями в проекте</a:t>
            </a:r>
          </a:p>
          <a:p>
            <a:pPr lvl="1"/>
            <a:r>
              <a:rPr lang="ru-RU" dirty="0" smtClean="0"/>
              <a:t>Консультации коллег по конкретным вопросам реализации</a:t>
            </a:r>
          </a:p>
          <a:p>
            <a:pPr lvl="1"/>
            <a:r>
              <a:rPr lang="ru-RU" dirty="0"/>
              <a:t>Проведение инспекций кода</a:t>
            </a:r>
          </a:p>
          <a:p>
            <a:pPr lvl="1"/>
            <a:r>
              <a:rPr lang="ru-RU" dirty="0"/>
              <a:t>Контроль за изменениями требований</a:t>
            </a:r>
          </a:p>
          <a:p>
            <a:pPr lvl="1"/>
            <a:r>
              <a:rPr lang="ru-RU" dirty="0"/>
              <a:t>Принятие решений по конкретным реализациям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96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Программист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 </a:t>
            </a:r>
            <a:r>
              <a:rPr lang="ru-RU" dirty="0" smtClean="0"/>
              <a:t>БД</a:t>
            </a:r>
          </a:p>
          <a:p>
            <a:pPr lvl="1"/>
            <a:r>
              <a:rPr lang="ru-RU" dirty="0" smtClean="0"/>
              <a:t>Написание всех сущностей БД (таблицы, тригеры, вложенные процедуры и функции) в соответствии с техническими требованиями</a:t>
            </a:r>
          </a:p>
          <a:p>
            <a:pPr lvl="1"/>
            <a:r>
              <a:rPr lang="ru-RU" dirty="0" smtClean="0"/>
              <a:t>Ведение технической и пользовательской документации по вопросам БД</a:t>
            </a:r>
          </a:p>
          <a:p>
            <a:pPr lvl="1"/>
            <a:r>
              <a:rPr lang="ru-RU" dirty="0" smtClean="0"/>
              <a:t>Исправление ошибок</a:t>
            </a:r>
          </a:p>
          <a:p>
            <a:pPr lvl="1"/>
            <a:r>
              <a:rPr lang="ru-RU" dirty="0" smtClean="0"/>
              <a:t>Консультация тестировщиков</a:t>
            </a:r>
          </a:p>
          <a:p>
            <a:pPr lvl="1"/>
            <a:r>
              <a:rPr lang="ru-RU" dirty="0" smtClean="0"/>
              <a:t>Участие в инспекциях своего и чужого кода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Программист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Разработчик/программист пользовательского интерфейса</a:t>
            </a:r>
          </a:p>
          <a:p>
            <a:pPr lvl="1"/>
            <a:r>
              <a:rPr lang="ru-RU" dirty="0"/>
              <a:t>Разработка контроллеров</a:t>
            </a:r>
          </a:p>
          <a:p>
            <a:pPr lvl="1"/>
            <a:r>
              <a:rPr lang="ru-RU" dirty="0"/>
              <a:t>Разработка прототипов страниц</a:t>
            </a:r>
          </a:p>
          <a:p>
            <a:pPr lvl="1"/>
            <a:r>
              <a:rPr lang="ru-RU" dirty="0"/>
              <a:t>Организация модели данных для контроллера</a:t>
            </a:r>
          </a:p>
          <a:p>
            <a:pPr lvl="1"/>
            <a:r>
              <a:rPr lang="ru-RU" dirty="0"/>
              <a:t>Реализация взаимодействия с БД</a:t>
            </a:r>
          </a:p>
          <a:p>
            <a:pPr lvl="1"/>
            <a:r>
              <a:rPr lang="ru-RU" dirty="0"/>
              <a:t>Ведение технической и пользовательской документации по вопросам БД</a:t>
            </a:r>
          </a:p>
          <a:p>
            <a:pPr lvl="1"/>
            <a:r>
              <a:rPr lang="ru-RU" dirty="0"/>
              <a:t>Исправление ошибок</a:t>
            </a:r>
          </a:p>
          <a:p>
            <a:pPr lvl="1"/>
            <a:r>
              <a:rPr lang="ru-RU" dirty="0"/>
              <a:t>Консультация тестировщиков</a:t>
            </a:r>
          </a:p>
          <a:p>
            <a:pPr lvl="1"/>
            <a:r>
              <a:rPr lang="ru-RU" dirty="0"/>
              <a:t>Участие в инспекциях своего и чужого кода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Интеграция с автоматизированной банковской системой, организация расчетов</a:t>
            </a:r>
          </a:p>
          <a:p>
            <a:r>
              <a:rPr lang="ru-RU" dirty="0" smtClean="0"/>
              <a:t>Интеграция с существующими платежными системами, организация расчетов</a:t>
            </a:r>
          </a:p>
          <a:p>
            <a:r>
              <a:rPr lang="ru-RU" dirty="0" smtClean="0"/>
              <a:t>Организация информационного пространства функционирования собственных </a:t>
            </a:r>
            <a:r>
              <a:rPr lang="ru-RU" dirty="0"/>
              <a:t>«</a:t>
            </a:r>
            <a:r>
              <a:rPr lang="ru-RU" dirty="0" smtClean="0"/>
              <a:t>финансовых инструментов»</a:t>
            </a:r>
          </a:p>
          <a:p>
            <a:r>
              <a:rPr lang="ru-RU" dirty="0"/>
              <a:t>Ведение персонифицированных операций </a:t>
            </a:r>
            <a:r>
              <a:rPr lang="ru-RU" dirty="0" smtClean="0"/>
              <a:t>с собственными «финансовыми инструментами»</a:t>
            </a:r>
          </a:p>
          <a:p>
            <a:r>
              <a:rPr lang="ru-RU" dirty="0" smtClean="0"/>
              <a:t>Легкая расширяемость в соответствии с изменяющимися требованиями к системе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Программист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Разработчик/дизайнер пользовательского </a:t>
            </a:r>
            <a:r>
              <a:rPr lang="ru-RU" dirty="0" smtClean="0"/>
              <a:t>интерфейса</a:t>
            </a:r>
          </a:p>
          <a:p>
            <a:pPr lvl="1"/>
            <a:r>
              <a:rPr lang="ru-RU" dirty="0" smtClean="0"/>
              <a:t>Разработка графического контента страниц</a:t>
            </a:r>
          </a:p>
          <a:p>
            <a:pPr lvl="1"/>
            <a:r>
              <a:rPr lang="ru-RU" dirty="0" smtClean="0"/>
              <a:t>Добавление функциональности в существующие страницы заглушки и созданные макеты</a:t>
            </a:r>
          </a:p>
          <a:p>
            <a:pPr lvl="1"/>
            <a:r>
              <a:rPr lang="ru-RU" dirty="0"/>
              <a:t>Ведение технической и пользовательской документации по вопросам БД</a:t>
            </a:r>
          </a:p>
          <a:p>
            <a:pPr lvl="1"/>
            <a:r>
              <a:rPr lang="ru-RU" dirty="0"/>
              <a:t>Исправление ошибок</a:t>
            </a:r>
          </a:p>
          <a:p>
            <a:pPr lvl="1"/>
            <a:r>
              <a:rPr lang="ru-RU" dirty="0"/>
              <a:t>Консультация тестировщиков</a:t>
            </a:r>
          </a:p>
          <a:p>
            <a:pPr lvl="1"/>
            <a:r>
              <a:rPr lang="ru-RU" dirty="0"/>
              <a:t>Участие в инспекциях своего и чужого кода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36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Должностные обязанности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 бизнес </a:t>
            </a:r>
            <a:r>
              <a:rPr lang="ru-RU" dirty="0" smtClean="0"/>
              <a:t>процессов</a:t>
            </a:r>
          </a:p>
          <a:p>
            <a:pPr lvl="1"/>
            <a:r>
              <a:rPr lang="ru-RU" dirty="0" smtClean="0"/>
              <a:t>Написание транзакций бизнес процессов</a:t>
            </a:r>
          </a:p>
          <a:p>
            <a:pPr lvl="1"/>
            <a:r>
              <a:rPr lang="ru-RU" dirty="0" smtClean="0"/>
              <a:t>Разработка </a:t>
            </a:r>
            <a:r>
              <a:rPr lang="en-US" dirty="0" smtClean="0"/>
              <a:t>case </a:t>
            </a:r>
            <a:r>
              <a:rPr lang="ru-RU" dirty="0" smtClean="0"/>
              <a:t>средств для редактирования транзакций бизнес процессов</a:t>
            </a:r>
          </a:p>
          <a:p>
            <a:pPr lvl="1"/>
            <a:r>
              <a:rPr lang="ru-RU" dirty="0" smtClean="0"/>
              <a:t>Разработка инструментария для тестировщиков</a:t>
            </a:r>
          </a:p>
          <a:p>
            <a:pPr lvl="1"/>
            <a:r>
              <a:rPr lang="ru-RU" dirty="0" smtClean="0"/>
              <a:t>Активное участие в написании юнит тестов</a:t>
            </a:r>
          </a:p>
          <a:p>
            <a:pPr lvl="1"/>
            <a:r>
              <a:rPr lang="ru-RU" dirty="0"/>
              <a:t>Ведение технической и пользовательской документации по вопросам БД</a:t>
            </a:r>
          </a:p>
          <a:p>
            <a:pPr lvl="1"/>
            <a:r>
              <a:rPr lang="ru-RU" dirty="0"/>
              <a:t>Исправление ошибок</a:t>
            </a:r>
          </a:p>
          <a:p>
            <a:pPr lvl="1"/>
            <a:r>
              <a:rPr lang="ru-RU" dirty="0"/>
              <a:t>Консультация тестировщиков</a:t>
            </a:r>
          </a:p>
          <a:p>
            <a:pPr lvl="1"/>
            <a:r>
              <a:rPr lang="ru-RU" dirty="0"/>
              <a:t>Участие в инспекциях своего и чужого кода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62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Тестировщик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Тестировщик</a:t>
            </a:r>
          </a:p>
          <a:p>
            <a:r>
              <a:rPr lang="ru-RU" dirty="0"/>
              <a:t>Ведущий специалист по тестированию и поддержке </a:t>
            </a:r>
            <a:r>
              <a:rPr lang="ru-RU" dirty="0" smtClean="0"/>
              <a:t>пользователей</a:t>
            </a:r>
          </a:p>
          <a:p>
            <a:pPr lvl="1"/>
            <a:r>
              <a:rPr lang="ru-RU" dirty="0" smtClean="0"/>
              <a:t>Разработка планов тестирования с учетом сроков сдачи этапов проекта</a:t>
            </a:r>
          </a:p>
          <a:p>
            <a:pPr lvl="1"/>
            <a:r>
              <a:rPr lang="ru-RU" dirty="0" smtClean="0"/>
              <a:t>Распределение работ по тестированию внутри команды</a:t>
            </a:r>
          </a:p>
          <a:p>
            <a:pPr lvl="1"/>
            <a:r>
              <a:rPr lang="ru-RU" dirty="0" smtClean="0"/>
              <a:t>Организация поддержки пользователей</a:t>
            </a:r>
          </a:p>
          <a:p>
            <a:pPr lvl="1"/>
            <a:r>
              <a:rPr lang="ru-RU" dirty="0" smtClean="0"/>
              <a:t>Ведение системы управления запросами на изменения</a:t>
            </a:r>
          </a:p>
          <a:p>
            <a:pPr lvl="1"/>
            <a:r>
              <a:rPr lang="ru-RU" dirty="0" smtClean="0"/>
              <a:t>Отчетность по результатам тестирования</a:t>
            </a:r>
          </a:p>
          <a:p>
            <a:pPr lvl="1"/>
            <a:r>
              <a:rPr lang="ru-RU" dirty="0" smtClean="0"/>
              <a:t>Согласование выпуска релизов с билд инженерами</a:t>
            </a:r>
          </a:p>
          <a:p>
            <a:pPr lvl="1"/>
            <a:r>
              <a:rPr lang="ru-RU" dirty="0" smtClean="0"/>
              <a:t>Организация тестирования на интеграционных площадках (банки, платежные системы)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обязанности - Тестировщик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Тестировщик</a:t>
            </a:r>
          </a:p>
          <a:p>
            <a:r>
              <a:rPr lang="ru-RU" dirty="0"/>
              <a:t>Специалист тестирования </a:t>
            </a:r>
            <a:r>
              <a:rPr lang="ru-RU" dirty="0" smtClean="0"/>
              <a:t>модулей</a:t>
            </a:r>
          </a:p>
          <a:p>
            <a:pPr lvl="1"/>
            <a:r>
              <a:rPr lang="ru-RU" dirty="0" smtClean="0"/>
              <a:t>Написание тестов для разрабатываемого модуля</a:t>
            </a:r>
          </a:p>
          <a:p>
            <a:pPr lvl="1"/>
            <a:r>
              <a:rPr lang="ru-RU" dirty="0" smtClean="0"/>
              <a:t>Проведение тестирования</a:t>
            </a:r>
          </a:p>
          <a:p>
            <a:pPr lvl="1"/>
            <a:r>
              <a:rPr lang="ru-RU" dirty="0" smtClean="0"/>
              <a:t>Внесение найденных ошибок в систему запросов на изменение</a:t>
            </a:r>
          </a:p>
          <a:p>
            <a:r>
              <a:rPr lang="ru-RU" dirty="0"/>
              <a:t>Специалист системного </a:t>
            </a:r>
            <a:r>
              <a:rPr lang="ru-RU" dirty="0" smtClean="0"/>
              <a:t>тестирования</a:t>
            </a:r>
          </a:p>
          <a:p>
            <a:pPr lvl="1"/>
            <a:r>
              <a:rPr lang="ru-RU" dirty="0"/>
              <a:t>Написание тестов для </a:t>
            </a:r>
            <a:r>
              <a:rPr lang="ru-RU" dirty="0" smtClean="0"/>
              <a:t>системы</a:t>
            </a:r>
            <a:endParaRPr lang="ru-RU" dirty="0"/>
          </a:p>
          <a:p>
            <a:pPr lvl="1"/>
            <a:r>
              <a:rPr lang="ru-RU" dirty="0"/>
              <a:t>Проведение </a:t>
            </a:r>
            <a:r>
              <a:rPr lang="ru-RU" dirty="0" smtClean="0"/>
              <a:t>тестирования после каждого пререлиза кода</a:t>
            </a:r>
            <a:endParaRPr lang="ru-RU" dirty="0"/>
          </a:p>
          <a:p>
            <a:pPr lvl="1"/>
            <a:r>
              <a:rPr lang="ru-RU" dirty="0"/>
              <a:t>Внесение найденных ошибок в систему запросов на изменение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62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</a:t>
            </a:r>
            <a:r>
              <a:rPr lang="ru-RU" sz="3600" dirty="0" smtClean="0"/>
              <a:t>обязанности - Тестировщик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Тестировщик</a:t>
            </a:r>
          </a:p>
          <a:p>
            <a:r>
              <a:rPr lang="ru-RU" dirty="0"/>
              <a:t>Специалист «полевого» </a:t>
            </a:r>
            <a:r>
              <a:rPr lang="ru-RU" dirty="0" smtClean="0"/>
              <a:t>тестирования</a:t>
            </a:r>
          </a:p>
          <a:p>
            <a:pPr lvl="1"/>
            <a:r>
              <a:rPr lang="ru-RU" dirty="0" smtClean="0"/>
              <a:t>Проведение тестирования на удаленных площадках</a:t>
            </a:r>
          </a:p>
          <a:p>
            <a:pPr lvl="1"/>
            <a:r>
              <a:rPr lang="ru-RU" dirty="0" smtClean="0"/>
              <a:t>Внесение </a:t>
            </a:r>
            <a:r>
              <a:rPr lang="ru-RU" dirty="0"/>
              <a:t>найденных ошибок в систему запросов на </a:t>
            </a:r>
            <a:r>
              <a:rPr lang="ru-RU" dirty="0" smtClean="0"/>
              <a:t>изменение</a:t>
            </a:r>
          </a:p>
          <a:p>
            <a:pPr lvl="1"/>
            <a:r>
              <a:rPr lang="ru-RU" dirty="0" smtClean="0"/>
              <a:t>Консультация пользователей и устранение ошибок программы «на месте»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3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</a:t>
            </a:r>
            <a:r>
              <a:rPr lang="ru-RU" sz="3600" dirty="0" smtClean="0"/>
              <a:t>обязанности - Администратор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</a:t>
            </a:r>
          </a:p>
          <a:p>
            <a:r>
              <a:rPr lang="ru-RU" dirty="0"/>
              <a:t>Ведущий специалист по интеграции и развертыванию</a:t>
            </a:r>
            <a:endParaRPr lang="ru-RU" dirty="0" smtClean="0"/>
          </a:p>
          <a:p>
            <a:pPr lvl="1"/>
            <a:r>
              <a:rPr lang="ru-RU" dirty="0" smtClean="0"/>
              <a:t>Администрирование</a:t>
            </a:r>
          </a:p>
          <a:p>
            <a:pPr lvl="1"/>
            <a:r>
              <a:rPr lang="ru-RU" dirty="0" smtClean="0"/>
              <a:t>Системная безопасность</a:t>
            </a:r>
          </a:p>
          <a:p>
            <a:pPr lvl="1"/>
            <a:r>
              <a:rPr lang="ru-RU" dirty="0" smtClean="0"/>
              <a:t>Организация системы контроля версий</a:t>
            </a:r>
          </a:p>
          <a:p>
            <a:pPr lvl="1"/>
            <a:r>
              <a:rPr lang="ru-RU" dirty="0" smtClean="0"/>
              <a:t>Организация выпуска релизов</a:t>
            </a:r>
          </a:p>
          <a:p>
            <a:r>
              <a:rPr lang="ru-RU" dirty="0"/>
              <a:t>Системный </a:t>
            </a:r>
            <a:r>
              <a:rPr lang="ru-RU" dirty="0" smtClean="0"/>
              <a:t>администратор</a:t>
            </a:r>
          </a:p>
          <a:p>
            <a:pPr lvl="1"/>
            <a:r>
              <a:rPr lang="ru-RU" dirty="0" smtClean="0"/>
              <a:t>Администрирование, оперативное решение возникающих проблем</a:t>
            </a:r>
          </a:p>
          <a:p>
            <a:pPr lvl="1"/>
            <a:r>
              <a:rPr lang="ru-RU" dirty="0"/>
              <a:t>Системная безопасность</a:t>
            </a:r>
          </a:p>
          <a:p>
            <a:pPr lvl="1"/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7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Должностные </a:t>
            </a:r>
            <a:r>
              <a:rPr lang="ru-RU" sz="3600" dirty="0" smtClean="0"/>
              <a:t>обязанности - Администратор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Администратор, билд </a:t>
            </a:r>
            <a:r>
              <a:rPr lang="ru-RU" dirty="0" smtClean="0"/>
              <a:t>инженер</a:t>
            </a:r>
          </a:p>
          <a:p>
            <a:pPr lvl="1"/>
            <a:r>
              <a:rPr lang="ru-RU" dirty="0" smtClean="0"/>
              <a:t>Помощь в интеграции</a:t>
            </a:r>
          </a:p>
          <a:p>
            <a:pPr lvl="1"/>
            <a:r>
              <a:rPr lang="ru-RU" dirty="0" smtClean="0"/>
              <a:t>Выпуск релизов</a:t>
            </a:r>
          </a:p>
          <a:p>
            <a:pPr lvl="1"/>
            <a:r>
              <a:rPr lang="ru-RU" dirty="0" smtClean="0"/>
              <a:t>Контроль версий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66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5105400" cy="1362075"/>
          </a:xfrm>
        </p:spPr>
        <p:txBody>
          <a:bodyPr/>
          <a:lstStyle/>
          <a:p>
            <a:r>
              <a:rPr lang="ru-RU" dirty="0" smtClean="0"/>
              <a:t>ИТОГ: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6200" y="1295400"/>
            <a:ext cx="8991600" cy="15001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>
                    <a:lumMod val="75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3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3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3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366"/>
                </a:solidFill>
                <a:latin typeface="+mn-lt"/>
              </a:defRPr>
            </a:lvl9pPr>
          </a:lstStyle>
          <a:p>
            <a:r>
              <a:rPr lang="ru-RU" sz="4000" kern="0" dirty="0" smtClean="0"/>
              <a:t>Прототип: февраль - июнь 2013</a:t>
            </a:r>
          </a:p>
          <a:p>
            <a:r>
              <a:rPr lang="ru-RU" sz="4000" kern="0" dirty="0"/>
              <a:t>Ввод в эксплуатацию: авг. </a:t>
            </a:r>
            <a:r>
              <a:rPr lang="ru-RU" sz="4000" kern="0" dirty="0" smtClean="0"/>
              <a:t>2013</a:t>
            </a:r>
          </a:p>
          <a:p>
            <a:r>
              <a:rPr lang="ru-RU" sz="4000" kern="0" dirty="0" smtClean="0"/>
              <a:t>Сумма: 5,3 млн.р / 10 млн.руб</a:t>
            </a:r>
            <a:endParaRPr lang="en-US" sz="4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команды (17 позиций)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1143000"/>
            <a:ext cx="794724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Персонал  (24 человека)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47076"/>
              </p:ext>
            </p:extLst>
          </p:nvPr>
        </p:nvGraphicFramePr>
        <p:xfrm>
          <a:off x="228600" y="1143000"/>
          <a:ext cx="7620000" cy="4480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000"/>
                <a:gridCol w="2540000"/>
                <a:gridCol w="2540000"/>
              </a:tblGrid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Позиция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Количество человек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Требования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Менеджер проекта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управления проектом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Аналитик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банковской интеграции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сопровождения АБС/клиент-банк  в банке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платежным системам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интеграции с платежными системами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финансовым инструменам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Знание финансовых инструментов, условий их существования и вариантов использования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Архитектор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архитектор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построения </a:t>
                      </a:r>
                      <a:r>
                        <a:rPr lang="en-US" sz="1000" dirty="0" smtClean="0"/>
                        <a:t>Enterprise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ru-RU" sz="1000" baseline="0" dirty="0" smtClean="0"/>
                        <a:t>решений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БД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проектирования БД высокой загрузки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</a:t>
                      </a:r>
                      <a:r>
                        <a:rPr lang="en-US" sz="1000" dirty="0" smtClean="0"/>
                        <a:t>UI</a:t>
                      </a:r>
                      <a:r>
                        <a:rPr lang="en-US" sz="1000" baseline="0" dirty="0" smtClean="0"/>
                        <a:t>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Портфолио</a:t>
                      </a:r>
                      <a:r>
                        <a:rPr lang="ru-RU" sz="1000" baseline="0" dirty="0" smtClean="0"/>
                        <a:t> с разработанным графическим веб интерфейсом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бизнес процессов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разработки / сопровождения финансовых систем</a:t>
                      </a:r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Программист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Технический лидер проекта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работы</a:t>
                      </a:r>
                      <a:r>
                        <a:rPr lang="ru-RU" sz="1000" baseline="0" dirty="0" smtClean="0"/>
                        <a:t> на аналогичной позиции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Разработчик БД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Знание основ БД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2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Персонал  (24 человека)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54496"/>
              </p:ext>
            </p:extLst>
          </p:nvPr>
        </p:nvGraphicFramePr>
        <p:xfrm>
          <a:off x="228600" y="1143000"/>
          <a:ext cx="7620000" cy="438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000"/>
                <a:gridCol w="2540000"/>
                <a:gridCol w="2540000"/>
              </a:tblGrid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Позиция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Количество человек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Заработная</a:t>
                      </a:r>
                      <a:r>
                        <a:rPr lang="ru-RU" sz="1000" baseline="0" dirty="0" smtClean="0"/>
                        <a:t> плата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Разработчик/программист пользовательского интерфейса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Знание </a:t>
                      </a:r>
                      <a:r>
                        <a:rPr lang="en-US" sz="1000" dirty="0" smtClean="0"/>
                        <a:t>HTML5, JavaScript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Разработчик/дизайнер пользовательского интерфейса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Портфолио</a:t>
                      </a:r>
                      <a:r>
                        <a:rPr lang="ru-RU" sz="1000" baseline="0" dirty="0" smtClean="0"/>
                        <a:t> с работами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Разработчик</a:t>
                      </a:r>
                      <a:r>
                        <a:rPr lang="ru-RU" sz="1000" baseline="0" dirty="0" smtClean="0"/>
                        <a:t> бизнес процессов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Знание базового  и хотя</a:t>
                      </a:r>
                      <a:r>
                        <a:rPr lang="ru-RU" sz="1000" baseline="0" dirty="0" smtClean="0"/>
                        <a:t> бы одного скриптового </a:t>
                      </a:r>
                      <a:r>
                        <a:rPr lang="ru-RU" sz="1000" dirty="0" smtClean="0"/>
                        <a:t> языка программирования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Тестировщик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специалист по тестированию и поддержке пользователей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лидера</a:t>
                      </a:r>
                      <a:r>
                        <a:rPr lang="ru-RU" sz="1000" baseline="0" dirty="0" smtClean="0"/>
                        <a:t> команды тестирования, знание принципов тестирования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Специалист тестирования модулей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тестирования желателен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Специалист системного тестирования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Опыт системного автоматизированного тестирования,</a:t>
                      </a:r>
                      <a:r>
                        <a:rPr lang="ru-RU" sz="1000" baseline="0" dirty="0" smtClean="0"/>
                        <a:t> написания тест кейсов</a:t>
                      </a:r>
                      <a:endParaRPr lang="ru-RU" sz="1000" dirty="0" smtClean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Специалист «полевого» тестирования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Мобильность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Администратор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специалист по интеграции и развертыванию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работы на подобной позиции, билд инженер,</a:t>
                      </a:r>
                      <a:r>
                        <a:rPr lang="ru-RU" sz="1000" baseline="0" dirty="0" smtClean="0"/>
                        <a:t> системный администратор</a:t>
                      </a:r>
                      <a:endParaRPr lang="ru-RU" sz="1000" dirty="0" smtClean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Системный администратор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Администрирование </a:t>
                      </a:r>
                      <a:r>
                        <a:rPr lang="ru-RU" sz="1000" b="0" dirty="0" smtClean="0"/>
                        <a:t>(ОС, БД, контроль версий, система)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Администратор, билд инженер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Опыт работы</a:t>
                      </a:r>
                      <a:r>
                        <a:rPr lang="ru-RU" sz="1000" baseline="0" dirty="0" smtClean="0"/>
                        <a:t> на аналогичной позиции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5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Заработная плата </a:t>
            </a:r>
            <a:r>
              <a:rPr lang="en-US" dirty="0" smtClean="0"/>
              <a:t>~</a:t>
            </a:r>
            <a:r>
              <a:rPr lang="ru-RU" dirty="0" smtClean="0"/>
              <a:t>1200т.р./мес.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55175"/>
              </p:ext>
            </p:extLst>
          </p:nvPr>
        </p:nvGraphicFramePr>
        <p:xfrm>
          <a:off x="228600" y="1143000"/>
          <a:ext cx="7620000" cy="3413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000"/>
                <a:gridCol w="2540000"/>
                <a:gridCol w="2540000"/>
              </a:tblGrid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Позиция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Количество человек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Заработная плата руб/мес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Менеджер проекта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120.000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Аналитик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банковской интеграции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платежным системам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Аналитик по финансовым инструменам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Архитектор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архитектор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БД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</a:t>
                      </a:r>
                      <a:r>
                        <a:rPr lang="en-US" sz="1000" dirty="0" smtClean="0"/>
                        <a:t>UI</a:t>
                      </a:r>
                      <a:r>
                        <a:rPr lang="en-US" sz="1000" baseline="0" dirty="0" smtClean="0"/>
                        <a:t>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Архитектор бизнес процессов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60.000</a:t>
                      </a:r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Программист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Технический лидер проекта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70.000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Разработчик БД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30.000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Заработная плата </a:t>
            </a:r>
            <a:r>
              <a:rPr lang="en-US" dirty="0"/>
              <a:t>~</a:t>
            </a:r>
            <a:r>
              <a:rPr lang="ru-RU" dirty="0" smtClean="0"/>
              <a:t>1200т.р</a:t>
            </a:r>
            <a:r>
              <a:rPr lang="ru-RU" dirty="0"/>
              <a:t>./мес.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580217"/>
              </p:ext>
            </p:extLst>
          </p:nvPr>
        </p:nvGraphicFramePr>
        <p:xfrm>
          <a:off x="228600" y="1143000"/>
          <a:ext cx="7620000" cy="3779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000"/>
                <a:gridCol w="2540000"/>
                <a:gridCol w="2540000"/>
              </a:tblGrid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Позиция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Количество человек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Требования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Разработчик/программист пользовательского интерфейса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Разработчик/дизайнер пользовательского интерфейса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Разработчик</a:t>
                      </a:r>
                      <a:r>
                        <a:rPr lang="ru-RU" sz="1000" baseline="0" dirty="0" smtClean="0"/>
                        <a:t> бизнес процессов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Тестировщик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специалист по тестированию и поддержке пользователей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Специалист тестирования модулей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Специалист системного тестирования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30.000</a:t>
                      </a:r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Специалист «полевого» тестирования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25.000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Администратор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Ведущий специалист по интеграции и развертыванию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80.000</a:t>
                      </a:r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b="0" dirty="0" smtClean="0"/>
                        <a:t>Системный администратор</a:t>
                      </a:r>
                      <a:endParaRPr lang="ru-RU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40.000</a:t>
                      </a:r>
                      <a:endParaRPr lang="ru-RU" sz="1000" dirty="0"/>
                    </a:p>
                  </a:txBody>
                  <a:tcPr/>
                </a:tc>
              </a:tr>
              <a:tr h="220133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Администратор, билд инженер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35.000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Заработная плата </a:t>
            </a:r>
            <a:r>
              <a:rPr lang="en-US" dirty="0"/>
              <a:t>~</a:t>
            </a:r>
            <a:r>
              <a:rPr lang="ru-RU" dirty="0" smtClean="0"/>
              <a:t>1200т.р</a:t>
            </a:r>
            <a:r>
              <a:rPr lang="ru-RU" dirty="0"/>
              <a:t>./мес.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ru-RU" dirty="0" smtClean="0"/>
              <a:t>Данные по зарплате</a:t>
            </a:r>
          </a:p>
          <a:p>
            <a:pPr lvl="1"/>
            <a:r>
              <a:rPr lang="ru-RU" dirty="0"/>
              <a:t>Средняя = 50.000 руб./мес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Максимальная = 120.000 руб./мес.</a:t>
            </a:r>
          </a:p>
          <a:p>
            <a:pPr lvl="1"/>
            <a:r>
              <a:rPr lang="ru-RU" dirty="0" smtClean="0"/>
              <a:t>Минимальная = 25.000 </a:t>
            </a:r>
            <a:r>
              <a:rPr lang="ru-RU" dirty="0"/>
              <a:t>руб./мес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Оборудование </a:t>
            </a:r>
            <a:r>
              <a:rPr lang="en-US" dirty="0" smtClean="0"/>
              <a:t>~ 1500 </a:t>
            </a:r>
            <a:r>
              <a:rPr lang="ru-RU" dirty="0" smtClean="0"/>
              <a:t>т.р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495800"/>
          </a:xfrm>
        </p:spPr>
        <p:txBody>
          <a:bodyPr/>
          <a:lstStyle/>
          <a:p>
            <a:r>
              <a:rPr lang="ru-RU" dirty="0" smtClean="0"/>
              <a:t>Сервер построения </a:t>
            </a:r>
            <a:r>
              <a:rPr lang="en-US" dirty="0" smtClean="0"/>
              <a:t>~100 </a:t>
            </a:r>
            <a:r>
              <a:rPr lang="ru-RU" dirty="0" smtClean="0"/>
              <a:t>т.р.</a:t>
            </a:r>
          </a:p>
          <a:p>
            <a:r>
              <a:rPr lang="en-US" dirty="0" smtClean="0"/>
              <a:t>RAID </a:t>
            </a:r>
            <a:r>
              <a:rPr lang="ru-RU" dirty="0" smtClean="0"/>
              <a:t>массив </a:t>
            </a:r>
            <a:r>
              <a:rPr lang="en-US" dirty="0" smtClean="0"/>
              <a:t>~100 </a:t>
            </a:r>
            <a:r>
              <a:rPr lang="ru-RU" dirty="0"/>
              <a:t>т.р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Межсетевой экран </a:t>
            </a:r>
            <a:r>
              <a:rPr lang="en-US" dirty="0" smtClean="0"/>
              <a:t>~</a:t>
            </a:r>
            <a:r>
              <a:rPr lang="ru-RU" dirty="0"/>
              <a:t>3</a:t>
            </a:r>
            <a:r>
              <a:rPr lang="en-US" dirty="0" smtClean="0"/>
              <a:t>0 </a:t>
            </a:r>
            <a:r>
              <a:rPr lang="ru-RU" dirty="0"/>
              <a:t>т.р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Рабочий сервер </a:t>
            </a:r>
            <a:r>
              <a:rPr lang="en-US" dirty="0" smtClean="0"/>
              <a:t>~</a:t>
            </a:r>
            <a:r>
              <a:rPr lang="ru-RU" dirty="0" smtClean="0"/>
              <a:t>4</a:t>
            </a:r>
            <a:r>
              <a:rPr lang="en-US" dirty="0" smtClean="0"/>
              <a:t>00 </a:t>
            </a:r>
            <a:r>
              <a:rPr lang="ru-RU" dirty="0" smtClean="0"/>
              <a:t>т.р.</a:t>
            </a:r>
          </a:p>
          <a:p>
            <a:r>
              <a:rPr lang="ru-RU" dirty="0" smtClean="0"/>
              <a:t>Тестовый сервер </a:t>
            </a:r>
            <a:r>
              <a:rPr lang="en-US" dirty="0" smtClean="0"/>
              <a:t>~100 </a:t>
            </a:r>
            <a:r>
              <a:rPr lang="ru-RU" dirty="0"/>
              <a:t>т.р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Рабочие станции  </a:t>
            </a:r>
            <a:r>
              <a:rPr lang="en-US" dirty="0" smtClean="0"/>
              <a:t>~</a:t>
            </a:r>
            <a:r>
              <a:rPr lang="ru-RU" dirty="0" smtClean="0"/>
              <a:t>24*3</a:t>
            </a:r>
            <a:r>
              <a:rPr lang="en-US" dirty="0"/>
              <a:t>0 </a:t>
            </a:r>
            <a:r>
              <a:rPr lang="ru-RU" dirty="0"/>
              <a:t>т.р</a:t>
            </a:r>
            <a:r>
              <a:rPr lang="ru-RU" dirty="0" smtClean="0"/>
              <a:t>. = 720 т.р.</a:t>
            </a:r>
          </a:p>
          <a:p>
            <a:endParaRPr lang="ru-RU" dirty="0"/>
          </a:p>
          <a:p>
            <a:r>
              <a:rPr lang="ru-RU" dirty="0" smtClean="0"/>
              <a:t>Аренда помещения ?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4124148"/>
      </p:ext>
    </p:extLst>
  </p:cSld>
  <p:clrMapOvr>
    <a:masterClrMapping/>
  </p:clrMapOvr>
</p:sld>
</file>

<file path=ppt/theme/theme1.xml><?xml version="1.0" encoding="utf-8"?>
<a:theme xmlns:a="http://schemas.openxmlformats.org/drawingml/2006/main" name="world_finan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B8D891-BA19-4621-A7E2-31C96FCD2B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finance design template</Template>
  <TotalTime>354</TotalTime>
  <Words>1198</Words>
  <Application>Microsoft Office PowerPoint</Application>
  <PresentationFormat>On-screen Show (4:3)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world_finance</vt:lpstr>
      <vt:lpstr>Электронная платежная система</vt:lpstr>
      <vt:lpstr>Требования к системе</vt:lpstr>
      <vt:lpstr>Структура команды (17 позиций)</vt:lpstr>
      <vt:lpstr>Персонал  (24 человека)</vt:lpstr>
      <vt:lpstr>Персонал  (24 человека)</vt:lpstr>
      <vt:lpstr>Заработная плата ~1200т.р./мес.</vt:lpstr>
      <vt:lpstr>Заработная плата ~1200т.р./мес.</vt:lpstr>
      <vt:lpstr>Заработная плата ~1200т.р./мес.</vt:lpstr>
      <vt:lpstr>Оборудование ~ 1500 т.р</vt:lpstr>
      <vt:lpstr>Стартовый этап проекта</vt:lpstr>
      <vt:lpstr>План-график</vt:lpstr>
      <vt:lpstr>Должностные обязанности – Менеджер проекта</vt:lpstr>
      <vt:lpstr>Должностные обязанности - Аналитик</vt:lpstr>
      <vt:lpstr>Должностные обязанности - Архитектор</vt:lpstr>
      <vt:lpstr>Должностные обязанности - Архитектор</vt:lpstr>
      <vt:lpstr>Должностные обязанности - Архитектор</vt:lpstr>
      <vt:lpstr>Должностные обязанности - Программист</vt:lpstr>
      <vt:lpstr>Должностные обязанности - Программист</vt:lpstr>
      <vt:lpstr>Должностные обязанности - Программист</vt:lpstr>
      <vt:lpstr>Должностные обязанности - Программист</vt:lpstr>
      <vt:lpstr>Должностные обязанности</vt:lpstr>
      <vt:lpstr>Должностные обязанности - Тестировщик</vt:lpstr>
      <vt:lpstr>Должностные обязанности - Тестировщик</vt:lpstr>
      <vt:lpstr>Должностные обязанности - Тестировщик</vt:lpstr>
      <vt:lpstr>Должностные обязанности - Администратор</vt:lpstr>
      <vt:lpstr>Должностные обязанности - Администратор</vt:lpstr>
      <vt:lpstr>ИТОГ: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Платежная система</dc:title>
  <dc:creator>Ilya Juhnowski</dc:creator>
  <cp:lastModifiedBy>Ilya Juhnowski</cp:lastModifiedBy>
  <cp:revision>58</cp:revision>
  <dcterms:created xsi:type="dcterms:W3CDTF">2013-02-09T23:05:24Z</dcterms:created>
  <dcterms:modified xsi:type="dcterms:W3CDTF">2013-02-10T05:06:27Z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TC103368229990</vt:lpwstr>
  </property>
</Properties>
</file>