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2" r:id="rId6"/>
    <p:sldId id="267" r:id="rId7"/>
    <p:sldId id="260" r:id="rId8"/>
    <p:sldId id="266" r:id="rId9"/>
    <p:sldId id="263" r:id="rId10"/>
    <p:sldId id="275" r:id="rId11"/>
    <p:sldId id="264" r:id="rId12"/>
    <p:sldId id="271" r:id="rId13"/>
    <p:sldId id="270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9FF9D-DE6C-411E-6361-9F394642C372}" v="111" dt="2025-05-07T20:16:01.816"/>
    <p1510:client id="{88341E1E-9198-0D76-BC94-81017BF5D7F9}" v="2208" dt="2025-05-07T19:50:10.441"/>
    <p1510:client id="{D6E8BD94-D219-837D-939D-5D5CADDC0CE2}" v="3" dt="2025-05-07T13:34:44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7.5.2025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mpfroot/Epri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err="1"/>
              <a:t>Eprice</a:t>
            </a:r>
            <a:r>
              <a:rPr lang="fi-FI"/>
              <a:t> projekti 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243263" y="430388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Juho, Markus ja Paavo</a:t>
            </a: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CBDFA555-D83B-7DF8-C90C-67812A4C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51" y="412145"/>
            <a:ext cx="6676391" cy="60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6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012BF7-B07B-AA07-9FB5-765B831D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Postgres</a:t>
            </a:r>
            <a:r>
              <a:rPr lang="fi-FI"/>
              <a:t> tietokanta (ja migraatiot)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1471B25-F549-1907-9F49-0151C034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Tietokanta omassa kontissaan, yhteys standardiportista.</a:t>
            </a:r>
          </a:p>
          <a:p>
            <a:r>
              <a:rPr lang="fi-FI" err="1"/>
              <a:t>Pgvector</a:t>
            </a:r>
            <a:r>
              <a:rPr lang="fi-FI"/>
              <a:t> laajennus.</a:t>
            </a:r>
          </a:p>
          <a:p>
            <a:r>
              <a:rPr lang="fi-FI"/>
              <a:t>Tietokantaa käyttävät </a:t>
            </a:r>
            <a:r>
              <a:rPr lang="fi-FI" err="1"/>
              <a:t>FastAPI</a:t>
            </a:r>
            <a:r>
              <a:rPr lang="fi-FI"/>
              <a:t> </a:t>
            </a:r>
            <a:r>
              <a:rPr lang="fi-FI" err="1"/>
              <a:t>backend</a:t>
            </a:r>
            <a:r>
              <a:rPr lang="fi-FI"/>
              <a:t> sekä LLM.</a:t>
            </a:r>
          </a:p>
          <a:p>
            <a:r>
              <a:rPr lang="fi-FI"/>
              <a:t>Käyttäjät tietoineen tallennetaan: Sähköposti, Rooli,  Salasanan </a:t>
            </a:r>
            <a:r>
              <a:rPr lang="fi-FI" err="1"/>
              <a:t>hash</a:t>
            </a:r>
            <a:r>
              <a:rPr lang="fi-FI"/>
              <a:t>.</a:t>
            </a:r>
          </a:p>
          <a:p>
            <a:r>
              <a:rPr lang="fi-FI"/>
              <a:t>Lähdemateriaalit kielimallille ja kontekstille (LLM + RAG), tekstit ja niiden vektoriesitykset tallennetaan.</a:t>
            </a:r>
          </a:p>
          <a:p>
            <a:r>
              <a:rPr lang="fi-FI"/>
              <a:t>Muutokset tietokannan rakenteessa hoidetaan systemaattisesti </a:t>
            </a:r>
            <a:r>
              <a:rPr lang="fi-FI" err="1"/>
              <a:t>Flywayn</a:t>
            </a:r>
            <a:r>
              <a:rPr lang="fi-FI"/>
              <a:t> avulla.</a:t>
            </a:r>
          </a:p>
        </p:txBody>
      </p:sp>
    </p:spTree>
    <p:extLst>
      <p:ext uri="{BB962C8B-B14F-4D97-AF65-F5344CB8AC3E}">
        <p14:creationId xmlns:p14="http://schemas.microsoft.com/office/powerpoint/2010/main" val="253927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C560C4-FDC4-FB4E-66D2-7648CA8D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Kontekstitietoisen kielimallin käyttö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B2BB31-B5FB-8220-6BB4-68D2E2E8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Kirjautuneilla käyttäjillä on mahdollisuus chatin/</a:t>
            </a:r>
            <a:r>
              <a:rPr lang="fi-FI" err="1"/>
              <a:t>LLM:n</a:t>
            </a:r>
            <a:r>
              <a:rPr lang="fi-FI"/>
              <a:t> käyttöön.</a:t>
            </a:r>
          </a:p>
          <a:p>
            <a:r>
              <a:rPr lang="fi-FI"/>
              <a:t>Konepellin alla avoimen lähdekoodin teknologiaa (</a:t>
            </a:r>
            <a:r>
              <a:rPr lang="fi-FI" err="1"/>
              <a:t>Ollama</a:t>
            </a:r>
            <a:r>
              <a:rPr lang="fi-FI"/>
              <a:t>).</a:t>
            </a:r>
          </a:p>
          <a:p>
            <a:r>
              <a:rPr lang="fi-FI"/>
              <a:t>Tietokantaan on tallennettu (</a:t>
            </a:r>
            <a:r>
              <a:rPr lang="fi-FI" err="1"/>
              <a:t>offline</a:t>
            </a:r>
            <a:r>
              <a:rPr lang="fi-FI"/>
              <a:t>) lähdemateriaaleja pohjoismaisista sähkömarkkinoista ja erityisesti pörssisähköstä.</a:t>
            </a:r>
          </a:p>
          <a:p>
            <a:r>
              <a:rPr lang="fi-FI"/>
              <a:t>Kun käyttäjä esittää chatiltä kysymyksiä, haetaan ensin tietokannasta relevantit tekstikappaleet, ja vasta sen jälkeen lähetetään kysymys sekä tietoaines </a:t>
            </a:r>
            <a:r>
              <a:rPr lang="fi-FI" err="1"/>
              <a:t>LLM:lle</a:t>
            </a:r>
            <a:r>
              <a:rPr lang="fi-FI"/>
              <a:t>.</a:t>
            </a:r>
          </a:p>
          <a:p>
            <a:r>
              <a:rPr lang="fi-FI"/>
              <a:t>Informatiivisten tekstien hakeminen on haastavin osa, ja vaatii paljon manuaalista </a:t>
            </a:r>
            <a:r>
              <a:rPr lang="fi-FI" err="1"/>
              <a:t>virittamistä</a:t>
            </a:r>
            <a:r>
              <a:rPr lang="fi-FI"/>
              <a:t> toimiakseen kunnolla.</a:t>
            </a:r>
          </a:p>
        </p:txBody>
      </p:sp>
    </p:spTree>
    <p:extLst>
      <p:ext uri="{BB962C8B-B14F-4D97-AF65-F5344CB8AC3E}">
        <p14:creationId xmlns:p14="http://schemas.microsoft.com/office/powerpoint/2010/main" val="240438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64CD1E1D-5A72-D410-C1D4-05E735B6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31" y="643466"/>
            <a:ext cx="57287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isällön paikkamerkki 3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62DF0BA2-C4BD-EFA4-E6DA-DC0D89FC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51" y="434264"/>
            <a:ext cx="5168407" cy="59901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ABD048-7C1F-86EC-9660-67951757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fi-FI"/>
              <a:t>Käyttäjästä vain minimaaliset tiedot tietokantaan.</a:t>
            </a:r>
            <a:endParaRPr lang="en-US"/>
          </a:p>
          <a:p>
            <a:r>
              <a:rPr lang="fi-FI"/>
              <a:t>Salasanat tallentuvat vain </a:t>
            </a:r>
            <a:r>
              <a:rPr lang="fi-FI" err="1"/>
              <a:t>hasheina</a:t>
            </a:r>
            <a:r>
              <a:rPr lang="fi-FI"/>
              <a:t>.</a:t>
            </a:r>
            <a:endParaRPr lang="en-US"/>
          </a:p>
          <a:p>
            <a:r>
              <a:rPr lang="fi-FI"/>
              <a:t>JWT käyttäjän autentikointiin </a:t>
            </a:r>
            <a:r>
              <a:rPr lang="fi-FI" err="1"/>
              <a:t>frontissa</a:t>
            </a:r>
            <a:r>
              <a:rPr lang="fi-FI"/>
              <a:t> (selain sekä </a:t>
            </a:r>
            <a:r>
              <a:rPr lang="fi-FI" err="1"/>
              <a:t>server</a:t>
            </a:r>
            <a:r>
              <a:rPr lang="fi-FI"/>
              <a:t>-side).</a:t>
            </a:r>
            <a:endParaRPr lang="en-US"/>
          </a:p>
          <a:p>
            <a:r>
              <a:rPr lang="fi-FI"/>
              <a:t>Uuden käyttäjän kirjautuminen hoidetaan </a:t>
            </a:r>
            <a:r>
              <a:rPr lang="fi-FI" err="1"/>
              <a:t>Svelten</a:t>
            </a:r>
            <a:r>
              <a:rPr lang="fi-FI"/>
              <a:t> </a:t>
            </a:r>
            <a:r>
              <a:rPr lang="fi-FI" err="1"/>
              <a:t>form-actioneillä</a:t>
            </a:r>
            <a:r>
              <a:rPr lang="fi-FI"/>
              <a:t>: käyttäjätiedot </a:t>
            </a:r>
            <a:r>
              <a:rPr lang="fi-FI" err="1"/>
              <a:t>post</a:t>
            </a:r>
            <a:r>
              <a:rPr lang="fi-FI"/>
              <a:t> -kutsuna </a:t>
            </a:r>
            <a:r>
              <a:rPr lang="fi-FI" err="1"/>
              <a:t>frontin</a:t>
            </a:r>
            <a:r>
              <a:rPr lang="fi-FI"/>
              <a:t> serverille, sieltä edelleen </a:t>
            </a:r>
            <a:r>
              <a:rPr lang="fi-FI" err="1"/>
              <a:t>backendiin</a:t>
            </a:r>
            <a:r>
              <a:rPr lang="fi-FI"/>
              <a:t>.</a:t>
            </a:r>
            <a:endParaRPr lang="en-US"/>
          </a:p>
          <a:p>
            <a:r>
              <a:rPr lang="fi-FI"/>
              <a:t>Sessionhallinta käyttäen </a:t>
            </a:r>
            <a:r>
              <a:rPr lang="fi-FI" err="1"/>
              <a:t>JWT:tä</a:t>
            </a:r>
            <a:r>
              <a:rPr lang="fi-FI"/>
              <a:t> -- </a:t>
            </a:r>
            <a:r>
              <a:rPr lang="fi-FI" err="1"/>
              <a:t>payloadissa</a:t>
            </a:r>
            <a:r>
              <a:rPr lang="fi-FI"/>
              <a:t> voidaan välittää käyttäjätietoja </a:t>
            </a:r>
            <a:r>
              <a:rPr lang="fi-FI" err="1"/>
              <a:t>Sveltelle</a:t>
            </a:r>
            <a:r>
              <a:rPr lang="fi-FI"/>
              <a:t> (esim. Käyttäjän sähköposti ja rooli).</a:t>
            </a:r>
            <a:endParaRPr lang="en-US"/>
          </a:p>
          <a:p>
            <a:r>
              <a:rPr lang="fi-FI"/>
              <a:t>(Vielä avoin) Uuden käyttäjän sähköpostivarmennus.</a:t>
            </a:r>
          </a:p>
          <a:p>
            <a:r>
              <a:rPr lang="fi-FI"/>
              <a:t>Syötteiden validointi </a:t>
            </a:r>
            <a:r>
              <a:rPr lang="fi-FI" err="1"/>
              <a:t>Pydanticin</a:t>
            </a:r>
            <a:r>
              <a:rPr lang="fi-FI"/>
              <a:t> avulla.</a:t>
            </a:r>
          </a:p>
          <a:p>
            <a:r>
              <a:rPr lang="fi-FI"/>
              <a:t>SQL -</a:t>
            </a:r>
            <a:r>
              <a:rPr lang="fi-FI" err="1"/>
              <a:t>injektiohyökkaysten</a:t>
            </a:r>
            <a:r>
              <a:rPr lang="fi-FI"/>
              <a:t> estäminen syötteiden validoinnilla. Tietokannan käyttö on myös jossain määrin kapseloitua.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2418247E-3BDA-07B7-F6FB-6DC456F44A2F}"/>
              </a:ext>
            </a:extLst>
          </p:cNvPr>
          <p:cNvSpPr txBox="1"/>
          <p:nvPr/>
        </p:nvSpPr>
        <p:spPr>
          <a:xfrm>
            <a:off x="6155764" y="12700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i-FI" sz="2400"/>
              <a:t>Tietoturva</a:t>
            </a:r>
          </a:p>
        </p:txBody>
      </p:sp>
    </p:spTree>
    <p:extLst>
      <p:ext uri="{BB962C8B-B14F-4D97-AF65-F5344CB8AC3E}">
        <p14:creationId xmlns:p14="http://schemas.microsoft.com/office/powerpoint/2010/main" val="201860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EE08AE-41C2-A1B4-F643-6AEE42F9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Testaus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4BE9B46-2499-4B7D-1502-1F9A52DB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err="1"/>
              <a:t>Playwright</a:t>
            </a:r>
            <a:r>
              <a:rPr lang="fi-FI"/>
              <a:t> e2e-testit omassa kontissaan. </a:t>
            </a:r>
          </a:p>
          <a:p>
            <a:r>
              <a:rPr lang="fi-FI"/>
              <a:t>Lisäämme testitapauksia sitä mukaa kun toimintoja valmistuu.</a:t>
            </a:r>
          </a:p>
          <a:p>
            <a:r>
              <a:rPr lang="fi-FI"/>
              <a:t>Mikäli aikaa jää muilta osuuksilta, lisäämme myös serverille yksikkötestejä -- tod.näk. FastAPI TestClient jne.</a:t>
            </a:r>
          </a:p>
          <a:p>
            <a:r>
              <a:rPr lang="fi-FI"/>
              <a:t>Kattavuudesta: Jokainen </a:t>
            </a:r>
            <a:r>
              <a:rPr lang="fi-FI" err="1"/>
              <a:t>frontin</a:t>
            </a:r>
            <a:r>
              <a:rPr lang="fi-FI"/>
              <a:t> toiminto on periaatteessa testattavissa, mutta emme pysty testaamaan kaikkia mahdollisia käyttäjä syötteitä. Valitsemme jonkinlaisen edustavan otoksen.</a:t>
            </a:r>
          </a:p>
          <a:p>
            <a:r>
              <a:rPr lang="fi-FI" err="1"/>
              <a:t>Pydanticin</a:t>
            </a:r>
            <a:r>
              <a:rPr lang="fi-FI" dirty="0"/>
              <a:t> käyttö sulkee pois joukon mahdollisia virheitä </a:t>
            </a:r>
            <a:r>
              <a:rPr lang="fi-FI"/>
              <a:t>(tyypitys ja syötteiden validointi).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7524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503DD1-87A3-CE42-7E2A-C362DAE1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3"/>
          </a:xfrm>
        </p:spPr>
        <p:txBody>
          <a:bodyPr>
            <a:normAutofit fontScale="90000"/>
          </a:bodyPr>
          <a:lstStyle/>
          <a:p>
            <a:r>
              <a:rPr lang="fi-FI"/>
              <a:t>Käytetyt kirjastot, </a:t>
            </a:r>
            <a:r>
              <a:rPr lang="fi-FI" err="1"/>
              <a:t>frameworkit</a:t>
            </a:r>
            <a:r>
              <a:rPr lang="fi-FI"/>
              <a:t>, </a:t>
            </a:r>
            <a:r>
              <a:rPr lang="fi-FI" err="1"/>
              <a:t>jne</a:t>
            </a:r>
            <a:r>
              <a:rPr lang="fi-FI"/>
              <a:t> (tulee elämään)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F6E4EC-7B5B-7DF6-7976-7B892138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b="1" err="1"/>
              <a:t>Backend</a:t>
            </a:r>
            <a:r>
              <a:rPr lang="fi-FI" dirty="0"/>
              <a:t>: </a:t>
            </a:r>
            <a:r>
              <a:rPr lang="fi-FI" err="1"/>
              <a:t>FastAPI</a:t>
            </a:r>
            <a:r>
              <a:rPr lang="fi-FI" dirty="0"/>
              <a:t>, </a:t>
            </a:r>
            <a:r>
              <a:rPr lang="fi-FI" err="1"/>
              <a:t>uvicorn</a:t>
            </a:r>
            <a:r>
              <a:rPr lang="fi-FI" dirty="0"/>
              <a:t>, </a:t>
            </a:r>
            <a:r>
              <a:rPr lang="fi-FI"/>
              <a:t>jose (JWTs), asyncpg  | psycopg, </a:t>
            </a:r>
            <a:r>
              <a:rPr lang="fi-FI" err="1"/>
              <a:t>Pydantic</a:t>
            </a:r>
            <a:r>
              <a:rPr lang="fi-FI"/>
              <a:t>, passlib (encryption), httpx. Jne.</a:t>
            </a:r>
            <a:endParaRPr lang="fi-FI" dirty="0"/>
          </a:p>
          <a:p>
            <a:r>
              <a:rPr lang="fi-FI" b="1" dirty="0" err="1"/>
              <a:t>Frontend</a:t>
            </a:r>
            <a:r>
              <a:rPr lang="fi-FI" dirty="0"/>
              <a:t>: </a:t>
            </a:r>
            <a:r>
              <a:rPr lang="fi-FI" dirty="0" err="1"/>
              <a:t>SvelteKit</a:t>
            </a:r>
            <a:r>
              <a:rPr lang="fi-FI" dirty="0"/>
              <a:t>/</a:t>
            </a:r>
            <a:r>
              <a:rPr lang="fi-FI" dirty="0" err="1"/>
              <a:t>Vite</a:t>
            </a:r>
            <a:r>
              <a:rPr lang="fi-FI" dirty="0"/>
              <a:t>/JS, </a:t>
            </a:r>
            <a:r>
              <a:rPr lang="fi-FI" dirty="0" err="1"/>
              <a:t>ChartJS</a:t>
            </a:r>
            <a:r>
              <a:rPr lang="fi-FI" dirty="0"/>
              <a:t>, </a:t>
            </a:r>
            <a:r>
              <a:rPr lang="fi-FI" dirty="0" err="1"/>
              <a:t>Tailwind</a:t>
            </a:r>
            <a:r>
              <a:rPr lang="fi-FI" dirty="0"/>
              <a:t>, </a:t>
            </a:r>
            <a:r>
              <a:rPr lang="fi-FI" dirty="0" err="1"/>
              <a:t>SkeletonLabs</a:t>
            </a:r>
            <a:r>
              <a:rPr lang="fi-FI" dirty="0"/>
              <a:t>. Tyypillinen sekoitus </a:t>
            </a:r>
            <a:r>
              <a:rPr lang="fi-FI" dirty="0" err="1"/>
              <a:t>Svelte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</a:t>
            </a:r>
            <a:r>
              <a:rPr lang="fi-FI" dirty="0" err="1"/>
              <a:t>lang</a:t>
            </a:r>
            <a:r>
              <a:rPr lang="fi-FI" dirty="0"/>
              <a:t>., html, </a:t>
            </a:r>
            <a:r>
              <a:rPr lang="fi-FI" dirty="0" err="1"/>
              <a:t>css</a:t>
            </a:r>
            <a:r>
              <a:rPr lang="fi-FI" dirty="0"/>
              <a:t>, </a:t>
            </a:r>
            <a:r>
              <a:rPr lang="fi-FI" dirty="0" err="1"/>
              <a:t>js</a:t>
            </a:r>
            <a:r>
              <a:rPr lang="fi-FI" dirty="0"/>
              <a:t>.</a:t>
            </a:r>
          </a:p>
          <a:p>
            <a:r>
              <a:rPr lang="fi-FI" b="1" dirty="0"/>
              <a:t>Chat-</a:t>
            </a:r>
            <a:r>
              <a:rPr lang="fi-FI" b="1" dirty="0" err="1"/>
              <a:t>engine</a:t>
            </a:r>
            <a:r>
              <a:rPr lang="fi-FI" dirty="0"/>
              <a:t>: </a:t>
            </a:r>
            <a:r>
              <a:rPr lang="fi-FI" dirty="0" err="1"/>
              <a:t>Ollama</a:t>
            </a:r>
            <a:r>
              <a:rPr lang="fi-FI" dirty="0"/>
              <a:t> (</a:t>
            </a:r>
            <a:r>
              <a:rPr lang="fi-FI" dirty="0" err="1"/>
              <a:t>llm</a:t>
            </a:r>
            <a:r>
              <a:rPr lang="fi-FI" dirty="0"/>
              <a:t>: llama3.2), </a:t>
            </a:r>
            <a:r>
              <a:rPr lang="fi-FI" dirty="0" err="1"/>
              <a:t>Langchain</a:t>
            </a:r>
            <a:r>
              <a:rPr lang="fi-FI" dirty="0"/>
              <a:t> (</a:t>
            </a:r>
            <a:r>
              <a:rPr lang="fi-FI" dirty="0" err="1"/>
              <a:t>retrieval</a:t>
            </a:r>
            <a:r>
              <a:rPr lang="fi-FI" dirty="0"/>
              <a:t>), HF (</a:t>
            </a:r>
            <a:r>
              <a:rPr lang="fi-FI" dirty="0" err="1"/>
              <a:t>embeddings</a:t>
            </a:r>
            <a:r>
              <a:rPr lang="fi-FI" dirty="0"/>
              <a:t>), </a:t>
            </a:r>
            <a:r>
              <a:rPr lang="fi-FI" dirty="0" err="1"/>
              <a:t>psycopg</a:t>
            </a:r>
            <a:r>
              <a:rPr lang="fi-FI" dirty="0"/>
              <a:t> tai </a:t>
            </a:r>
            <a:r>
              <a:rPr lang="fi-FI" dirty="0" err="1"/>
              <a:t>asyncpg</a:t>
            </a:r>
            <a:r>
              <a:rPr lang="fi-FI" dirty="0"/>
              <a:t> (</a:t>
            </a:r>
            <a:r>
              <a:rPr lang="fi-FI" dirty="0" err="1"/>
              <a:t>postgres</a:t>
            </a:r>
            <a:r>
              <a:rPr lang="fi-FI" dirty="0"/>
              <a:t> </a:t>
            </a:r>
            <a:r>
              <a:rPr lang="fi-FI" dirty="0" err="1"/>
              <a:t>conn</a:t>
            </a:r>
            <a:r>
              <a:rPr lang="fi-FI" dirty="0"/>
              <a:t>).</a:t>
            </a:r>
          </a:p>
          <a:p>
            <a:r>
              <a:rPr lang="fi-FI" b="1" dirty="0" err="1"/>
              <a:t>Database</a:t>
            </a:r>
            <a:r>
              <a:rPr lang="fi-FI" dirty="0"/>
              <a:t>: </a:t>
            </a:r>
            <a:r>
              <a:rPr lang="fi-FI" dirty="0" err="1"/>
              <a:t>Postgres</a:t>
            </a:r>
            <a:r>
              <a:rPr lang="fi-FI" dirty="0"/>
              <a:t>, </a:t>
            </a:r>
            <a:r>
              <a:rPr lang="fi-FI" dirty="0" err="1"/>
              <a:t>pg-vector</a:t>
            </a:r>
            <a:r>
              <a:rPr lang="fi-FI" dirty="0"/>
              <a:t> laajennus.</a:t>
            </a:r>
          </a:p>
          <a:p>
            <a:r>
              <a:rPr lang="fi-FI" b="1" dirty="0"/>
              <a:t>E2e-testit</a:t>
            </a:r>
            <a:r>
              <a:rPr lang="fi-FI" dirty="0"/>
              <a:t>: </a:t>
            </a:r>
            <a:r>
              <a:rPr lang="fi-FI" dirty="0" err="1"/>
              <a:t>Playwright</a:t>
            </a:r>
            <a:r>
              <a:rPr lang="fi-FI" dirty="0"/>
              <a:t>, </a:t>
            </a:r>
            <a:r>
              <a:rPr lang="fi-FI" dirty="0" err="1"/>
              <a:t>chromium</a:t>
            </a:r>
            <a:r>
              <a:rPr lang="fi-FI" dirty="0"/>
              <a:t>.</a:t>
            </a:r>
          </a:p>
          <a:p>
            <a:r>
              <a:rPr lang="fi-FI" b="1" dirty="0"/>
              <a:t>Migraatiot</a:t>
            </a:r>
            <a:r>
              <a:rPr lang="fi-FI" dirty="0"/>
              <a:t>: </a:t>
            </a:r>
            <a:r>
              <a:rPr lang="fi-FI" dirty="0" err="1"/>
              <a:t>Flyway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1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EE3993-3DE2-67FD-6DE4-5A0BD656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Projektinhallinta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1565AE1-66D5-9458-1C16-94F839D6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678"/>
            <a:ext cx="10515600" cy="47122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fi-FI"/>
          </a:p>
          <a:p>
            <a:r>
              <a:rPr lang="fi-FI" err="1"/>
              <a:t>Trello</a:t>
            </a:r>
            <a:endParaRPr lang="fi-FI"/>
          </a:p>
          <a:p>
            <a:r>
              <a:rPr lang="fi-FI" err="1"/>
              <a:t>Confluence</a:t>
            </a:r>
            <a:endParaRPr lang="fi-FI"/>
          </a:p>
          <a:p>
            <a:r>
              <a:rPr lang="fi-FI" err="1"/>
              <a:t>Git</a:t>
            </a:r>
            <a:r>
              <a:rPr lang="fi-FI"/>
              <a:t>/GitHub</a:t>
            </a:r>
          </a:p>
          <a:p>
            <a:r>
              <a:rPr lang="fi-FI" err="1"/>
              <a:t>Discord</a:t>
            </a:r>
            <a:endParaRPr lang="fi-FI"/>
          </a:p>
          <a:p>
            <a:r>
              <a:rPr lang="fi-FI">
                <a:ea typeface="+mn-lt"/>
                <a:cs typeface="+mn-lt"/>
                <a:hlinkClick r:id="rId2"/>
              </a:rPr>
              <a:t>https://github.com/wumpfroot/Eprice/</a:t>
            </a:r>
            <a:endParaRPr lang="fi-FI" b="1">
              <a:ea typeface="+mn-lt"/>
              <a:cs typeface="+mn-lt"/>
              <a:hlinkClick r:id="rId2"/>
            </a:endParaRPr>
          </a:p>
          <a:p>
            <a:pPr marL="0" indent="0">
              <a:buNone/>
            </a:pPr>
            <a:endParaRPr lang="fi-FI">
              <a:ea typeface="+mn-lt"/>
              <a:cs typeface="+mn-lt"/>
            </a:endParaRPr>
          </a:p>
          <a:p>
            <a:pPr marL="0" indent="0">
              <a:buNone/>
            </a:pPr>
            <a:r>
              <a:rPr lang="fi-FI">
                <a:ea typeface="+mn-lt"/>
                <a:cs typeface="+mn-lt"/>
              </a:rPr>
              <a:t>Koska jaamme projektia avoimessa </a:t>
            </a:r>
            <a:r>
              <a:rPr lang="fi-FI" err="1">
                <a:ea typeface="+mn-lt"/>
                <a:cs typeface="+mn-lt"/>
              </a:rPr>
              <a:t>gitissä</a:t>
            </a:r>
            <a:r>
              <a:rPr lang="fi-FI">
                <a:ea typeface="+mn-lt"/>
                <a:cs typeface="+mn-lt"/>
              </a:rPr>
              <a:t>, käytämme englantia ensisijaisena kielenä (käyttöliittymässä, jne.). Tähän päätökseen vaikutti myös mm. Kielimallin sovittaminen projektiin – suomenkielisten, avointen, mallien tilanne on vielä hieman heikomman puoleinen.</a:t>
            </a:r>
          </a:p>
        </p:txBody>
      </p:sp>
    </p:spTree>
    <p:extLst>
      <p:ext uri="{BB962C8B-B14F-4D97-AF65-F5344CB8AC3E}">
        <p14:creationId xmlns:p14="http://schemas.microsoft.com/office/powerpoint/2010/main" val="362176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D42B3D-6084-9338-B9C3-A20F4CCE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Projektisuunnitelma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D2A555-4389-1391-2117-E6FB8C67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210"/>
            <a:ext cx="10515600" cy="45957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/>
              <a:t>Verkkosovellus pörssisähkön kuluttajille, josta näkee paitsi sähkön hinnan, myös siihen läheisesti liittyvää muuta tietoa.</a:t>
            </a:r>
          </a:p>
          <a:p>
            <a:r>
              <a:rPr lang="fi-FI"/>
              <a:t>Käyttäjään kohdistuvia vaatimuksia: Oltava voimassaoleva sähköposti. Itse sovelluksen käyttö ei vaadi teknistä osaamista tai tietämystä.</a:t>
            </a:r>
          </a:p>
          <a:p>
            <a:r>
              <a:rPr lang="fi-FI"/>
              <a:t>Sovellus koostuu karkeasti ottaen seuraavista komponenteista:</a:t>
            </a:r>
          </a:p>
          <a:p>
            <a:pPr lvl="1">
              <a:buFont typeface="Arial"/>
              <a:buChar char="•"/>
            </a:pPr>
            <a:r>
              <a:rPr lang="fi-FI" sz="2800" err="1"/>
              <a:t>Svelte</a:t>
            </a:r>
            <a:r>
              <a:rPr lang="fi-FI" sz="2800"/>
              <a:t>/JS </a:t>
            </a:r>
            <a:r>
              <a:rPr lang="fi-FI" sz="2800" err="1"/>
              <a:t>frontendistä</a:t>
            </a:r>
            <a:r>
              <a:rPr lang="fi-FI" sz="2800"/>
              <a:t> (Markus),</a:t>
            </a:r>
            <a:endParaRPr lang="fi-FI"/>
          </a:p>
          <a:p>
            <a:pPr lvl="1">
              <a:buFont typeface="Arial"/>
              <a:buChar char="•"/>
            </a:pPr>
            <a:r>
              <a:rPr lang="fi-FI" sz="2800" err="1"/>
              <a:t>FastAPI</a:t>
            </a:r>
            <a:r>
              <a:rPr lang="fi-FI" sz="2800"/>
              <a:t> </a:t>
            </a:r>
            <a:r>
              <a:rPr lang="fi-FI" sz="2800" err="1"/>
              <a:t>backendistä</a:t>
            </a:r>
            <a:r>
              <a:rPr lang="fi-FI" sz="2800"/>
              <a:t> (Juho)</a:t>
            </a:r>
            <a:endParaRPr lang="fi-FI"/>
          </a:p>
          <a:p>
            <a:pPr lvl="1">
              <a:buFont typeface="Arial"/>
              <a:buChar char="•"/>
            </a:pPr>
            <a:r>
              <a:rPr lang="fi-FI" sz="2800" err="1"/>
              <a:t>Ollama</a:t>
            </a:r>
            <a:r>
              <a:rPr lang="fi-FI" sz="2800"/>
              <a:t>/LLM palvelusta (Paavo) </a:t>
            </a:r>
          </a:p>
          <a:p>
            <a:pPr lvl="1">
              <a:buFont typeface="Arial"/>
              <a:buChar char="•"/>
            </a:pPr>
            <a:r>
              <a:rPr lang="fi-FI" sz="2800" err="1"/>
              <a:t>Postgres</a:t>
            </a:r>
            <a:r>
              <a:rPr lang="fi-FI" sz="2800"/>
              <a:t> tietokannasta ja </a:t>
            </a:r>
            <a:r>
              <a:rPr lang="fi-FI" sz="2800" err="1"/>
              <a:t>Flyway</a:t>
            </a:r>
            <a:r>
              <a:rPr lang="fi-FI" sz="2800"/>
              <a:t> migraatioista</a:t>
            </a:r>
          </a:p>
          <a:p>
            <a:pPr lvl="1">
              <a:buFont typeface="Arial"/>
              <a:buChar char="•"/>
            </a:pPr>
            <a:r>
              <a:rPr lang="fi-FI" sz="2800" err="1"/>
              <a:t>Playwright</a:t>
            </a:r>
            <a:r>
              <a:rPr lang="fi-FI" sz="2800"/>
              <a:t> e2e-testeistä.</a:t>
            </a:r>
          </a:p>
        </p:txBody>
      </p:sp>
    </p:spTree>
    <p:extLst>
      <p:ext uri="{BB962C8B-B14F-4D97-AF65-F5344CB8AC3E}">
        <p14:creationId xmlns:p14="http://schemas.microsoft.com/office/powerpoint/2010/main" val="120835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F3C8C-C67E-6957-5E98-9910CB5B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Docker </a:t>
            </a:r>
            <a:r>
              <a:rPr lang="en-US" sz="1700" err="1"/>
              <a:t>kontit</a:t>
            </a:r>
            <a:r>
              <a:rPr lang="en-US" sz="1700"/>
              <a:t> </a:t>
            </a:r>
            <a:r>
              <a:rPr lang="en-US" sz="1700" err="1"/>
              <a:t>joka</a:t>
            </a:r>
            <a:r>
              <a:rPr lang="en-US" sz="1700"/>
              <a:t> </a:t>
            </a:r>
            <a:r>
              <a:rPr lang="en-US" sz="1700" err="1"/>
              <a:t>palvelulle</a:t>
            </a:r>
            <a:r>
              <a:rPr lang="en-US" sz="1700"/>
              <a:t> – docker </a:t>
            </a:r>
            <a:r>
              <a:rPr lang="en-US" sz="1700" err="1"/>
              <a:t>hallinnoi</a:t>
            </a:r>
            <a:r>
              <a:rPr lang="en-US" sz="1700"/>
              <a:t> </a:t>
            </a:r>
            <a:r>
              <a:rPr lang="en-US" sz="1700" err="1"/>
              <a:t>yhteydenpitoa</a:t>
            </a:r>
            <a:r>
              <a:rPr lang="en-US" sz="1700"/>
              <a:t>.</a:t>
            </a:r>
          </a:p>
          <a:p>
            <a:r>
              <a:rPr lang="en-US" sz="1700"/>
              <a:t>Frontend: Svelte client</a:t>
            </a:r>
          </a:p>
          <a:p>
            <a:r>
              <a:rPr lang="en-US" sz="1700"/>
              <a:t>Backend: </a:t>
            </a:r>
            <a:r>
              <a:rPr lang="en-US" sz="1700" err="1"/>
              <a:t>FastAPI</a:t>
            </a:r>
            <a:r>
              <a:rPr lang="en-US" sz="1700"/>
              <a:t> </a:t>
            </a:r>
            <a:r>
              <a:rPr lang="en-US" sz="1700" err="1"/>
              <a:t>serveri</a:t>
            </a:r>
          </a:p>
          <a:p>
            <a:r>
              <a:rPr lang="en-US" sz="1700"/>
              <a:t>Postgres </a:t>
            </a:r>
            <a:r>
              <a:rPr lang="en-US" sz="1700" err="1"/>
              <a:t>tietokanta</a:t>
            </a:r>
          </a:p>
          <a:p>
            <a:r>
              <a:rPr lang="en-US" sz="1700" err="1"/>
              <a:t>Ollama</a:t>
            </a:r>
            <a:r>
              <a:rPr lang="en-US" sz="1700"/>
              <a:t> chat engine</a:t>
            </a:r>
          </a:p>
          <a:p>
            <a:r>
              <a:rPr lang="en-US" sz="1700"/>
              <a:t>Flyway </a:t>
            </a:r>
            <a:r>
              <a:rPr lang="en-US" sz="1700" err="1"/>
              <a:t>migraatiot</a:t>
            </a:r>
          </a:p>
          <a:p>
            <a:r>
              <a:rPr lang="en-US" sz="1700"/>
              <a:t>Playwright e2e-testit</a:t>
            </a:r>
          </a:p>
        </p:txBody>
      </p:sp>
      <p:pic>
        <p:nvPicPr>
          <p:cNvPr id="4" name="Sisällön paikkamerkki 3" descr="Kuva, joka sisältää kohteen teksti, diagrammi, Suunnitelma, Fontti&#10;&#10;Tekoälyllä luotu sisältö saattaa olla virheellistä.">
            <a:extLst>
              <a:ext uri="{FF2B5EF4-FFF2-40B4-BE49-F238E27FC236}">
                <a16:creationId xmlns:a16="http://schemas.microsoft.com/office/drawing/2014/main" id="{2C6466C7-A9FE-6E5E-6A63-8779B311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73" y="476063"/>
            <a:ext cx="6456328" cy="59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ontent Placeholder 14">
            <a:extLst>
              <a:ext uri="{FF2B5EF4-FFF2-40B4-BE49-F238E27FC236}">
                <a16:creationId xmlns:a16="http://schemas.microsoft.com/office/drawing/2014/main" id="{39C023F7-D5A9-F92C-7706-DC6BC136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70000" lnSpcReduction="20000"/>
          </a:bodyPr>
          <a:lstStyle/>
          <a:p>
            <a:r>
              <a:rPr lang="fi-FI"/>
              <a:t>Helposti luettava, datan esitys lähinnä kuvaajina</a:t>
            </a:r>
            <a:endParaRPr lang="en-US"/>
          </a:p>
          <a:p>
            <a:r>
              <a:rPr lang="fi-FI"/>
              <a:t>Sähkönhinta tänään vierailijoille</a:t>
            </a:r>
            <a:endParaRPr lang="en-US"/>
          </a:p>
          <a:p>
            <a:r>
              <a:rPr lang="fi-FI"/>
              <a:t>Kirjautuneille enemmän vaihtoehtoja:</a:t>
            </a:r>
            <a:endParaRPr lang="en-US"/>
          </a:p>
          <a:p>
            <a:pPr lvl="1"/>
            <a:r>
              <a:rPr lang="fi-FI"/>
              <a:t>Dataa valittuina ajankohtina</a:t>
            </a:r>
          </a:p>
          <a:p>
            <a:pPr lvl="1"/>
            <a:r>
              <a:rPr lang="fi-FI"/>
              <a:t>Sähkön hinnan keskiarvo</a:t>
            </a:r>
            <a:endParaRPr lang="en-US"/>
          </a:p>
          <a:p>
            <a:pPr lvl="1"/>
            <a:r>
              <a:rPr lang="fi-FI"/>
              <a:t>LLM + </a:t>
            </a:r>
            <a:r>
              <a:rPr lang="fi-FI" err="1"/>
              <a:t>rag</a:t>
            </a:r>
            <a:endParaRPr lang="fi-FI"/>
          </a:p>
          <a:p>
            <a:pPr lvl="1"/>
            <a:r>
              <a:rPr lang="fi-FI"/>
              <a:t>Muuta...</a:t>
            </a:r>
            <a:endParaRPr lang="en-US"/>
          </a:p>
        </p:txBody>
      </p:sp>
      <p:pic>
        <p:nvPicPr>
          <p:cNvPr id="7" name="Sisällön paikkamerkki 6" descr="Kuva, joka sisältää kohteen teksti, kuvakaappaus, Fontti, muotoilu&#10;&#10;Tekoälyllä luotu sisältö saattaa olla virheellistä.">
            <a:extLst>
              <a:ext uri="{FF2B5EF4-FFF2-40B4-BE49-F238E27FC236}">
                <a16:creationId xmlns:a16="http://schemas.microsoft.com/office/drawing/2014/main" id="{CDF85ACB-77DF-A333-F81F-EE5B5B2B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745" y="524946"/>
            <a:ext cx="5329640" cy="58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3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A4BA83-EF25-0F66-3622-075F885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Frontend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F0F043-D52F-45EB-0CD0-33FBD4E3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i-FI"/>
              <a:t>Navigointi sivulla linkkien kautta.</a:t>
            </a:r>
          </a:p>
          <a:p>
            <a:r>
              <a:rPr lang="fi-FI"/>
              <a:t>Nähtävillä olevat linkit sekä toiminnot riippuvat kirjautumisesta: Komponentteja näytetään/piilotetaan statuksen mukaan, ja suljetuista reiteistä voidaan hakea dataa vain jos riittävät "</a:t>
            </a:r>
            <a:r>
              <a:rPr lang="fi-FI" err="1"/>
              <a:t>credentials</a:t>
            </a:r>
            <a:r>
              <a:rPr lang="fi-FI"/>
              <a:t>".</a:t>
            </a:r>
          </a:p>
          <a:p>
            <a:r>
              <a:rPr lang="fi-FI"/>
              <a:t>Osa tiedoista haetaan parametrisoituina: </a:t>
            </a:r>
            <a:r>
              <a:rPr lang="fi-FI" err="1"/>
              <a:t>DatePickers</a:t>
            </a:r>
            <a:r>
              <a:rPr lang="fi-FI"/>
              <a:t>, </a:t>
            </a:r>
            <a:r>
              <a:rPr lang="fi-FI" err="1"/>
              <a:t>form-actions</a:t>
            </a:r>
            <a:r>
              <a:rPr lang="fi-FI"/>
              <a:t> (</a:t>
            </a:r>
            <a:r>
              <a:rPr lang="fi-FI" err="1"/>
              <a:t>server</a:t>
            </a:r>
            <a:r>
              <a:rPr lang="fi-FI"/>
              <a:t>-side </a:t>
            </a:r>
            <a:r>
              <a:rPr lang="fi-FI" err="1"/>
              <a:t>api</a:t>
            </a:r>
            <a:r>
              <a:rPr lang="fi-FI"/>
              <a:t> </a:t>
            </a:r>
            <a:r>
              <a:rPr lang="fi-FI" err="1"/>
              <a:t>calls</a:t>
            </a:r>
            <a:r>
              <a:rPr lang="fi-FI"/>
              <a:t>). Nämä vaativat kirjautumisen.</a:t>
            </a:r>
          </a:p>
          <a:p>
            <a:r>
              <a:rPr lang="fi-FI"/>
              <a:t>Osa tiedoista haetaan yksinkertaisina (selaimesta tehtävinä) kutsuina avoimiin reitteihin ("tämän" päivän hinnat).</a:t>
            </a:r>
          </a:p>
          <a:p>
            <a:r>
              <a:rPr lang="fi-FI"/>
              <a:t>Kirjautuneille käyttäjille tyypillinen chat –</a:t>
            </a:r>
            <a:r>
              <a:rPr lang="fi-FI" err="1"/>
              <a:t>popup</a:t>
            </a:r>
            <a:r>
              <a:rPr lang="fi-FI"/>
              <a:t> sivun alakulmassa.</a:t>
            </a:r>
          </a:p>
        </p:txBody>
      </p:sp>
    </p:spTree>
    <p:extLst>
      <p:ext uri="{BB962C8B-B14F-4D97-AF65-F5344CB8AC3E}">
        <p14:creationId xmlns:p14="http://schemas.microsoft.com/office/powerpoint/2010/main" val="157267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 descr="Kuva, joka sisältää kohteen teksti, diagrammi&#10;&#10;Tekoälyllä luotu sisältö saattaa olla virheellistä.">
            <a:extLst>
              <a:ext uri="{FF2B5EF4-FFF2-40B4-BE49-F238E27FC236}">
                <a16:creationId xmlns:a16="http://schemas.microsoft.com/office/drawing/2014/main" id="{65C4DA26-E2A1-6348-9665-3FFC08E5F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341" y="674767"/>
            <a:ext cx="8065852" cy="5502867"/>
          </a:xfrm>
        </p:spPr>
      </p:pic>
    </p:spTree>
    <p:extLst>
      <p:ext uri="{BB962C8B-B14F-4D97-AF65-F5344CB8AC3E}">
        <p14:creationId xmlns:p14="http://schemas.microsoft.com/office/powerpoint/2010/main" val="338543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9F83DD4-E20B-009E-7338-D4E84BFC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43"/>
          </a:xfrm>
        </p:spPr>
        <p:txBody>
          <a:bodyPr/>
          <a:lstStyle/>
          <a:p>
            <a:r>
              <a:rPr lang="fi-FI" err="1"/>
              <a:t>Backend</a:t>
            </a:r>
            <a:r>
              <a:rPr lang="fi-FI"/>
              <a:t> - tehtävät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CCAF75B-0CCF-FD02-544B-610370C2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8"/>
            <a:ext cx="10515600" cy="4904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fi-FI" b="1">
                <a:ea typeface="+mn-lt"/>
                <a:cs typeface="+mn-lt"/>
              </a:rPr>
              <a:t>Käyttäjien autentikointi: </a:t>
            </a:r>
            <a:r>
              <a:rPr lang="fi-FI">
                <a:ea typeface="+mn-lt"/>
                <a:cs typeface="+mn-lt"/>
              </a:rPr>
              <a:t>Hallitsee kirjautumisen ja tunnistautumisen turvallisesti.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Ulkoisten datalähteiden hyödyntäminen: </a:t>
            </a:r>
            <a:r>
              <a:rPr lang="fi-FI">
                <a:ea typeface="+mn-lt"/>
                <a:cs typeface="+mn-lt"/>
              </a:rPr>
              <a:t>Hakee tietoa mm. </a:t>
            </a:r>
            <a:r>
              <a:rPr lang="fi-FI" err="1">
                <a:ea typeface="+mn-lt"/>
                <a:cs typeface="+mn-lt"/>
              </a:rPr>
              <a:t>Fingridiltä</a:t>
            </a:r>
            <a:r>
              <a:rPr lang="fi-FI">
                <a:ea typeface="+mn-lt"/>
                <a:cs typeface="+mn-lt"/>
              </a:rPr>
              <a:t>, </a:t>
            </a:r>
            <a:r>
              <a:rPr lang="fi-FI" err="1">
                <a:ea typeface="+mn-lt"/>
                <a:cs typeface="+mn-lt"/>
              </a:rPr>
              <a:t>Met.no:lta</a:t>
            </a:r>
            <a:r>
              <a:rPr lang="fi-FI">
                <a:ea typeface="+mn-lt"/>
                <a:cs typeface="+mn-lt"/>
              </a:rPr>
              <a:t> ja sähkön hinnasta.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Datan muokkaus </a:t>
            </a:r>
            <a:r>
              <a:rPr lang="fi-FI" b="1" err="1">
                <a:ea typeface="+mn-lt"/>
                <a:cs typeface="+mn-lt"/>
              </a:rPr>
              <a:t>frontendille</a:t>
            </a:r>
            <a:r>
              <a:rPr lang="fi-FI" b="1">
                <a:ea typeface="+mn-lt"/>
                <a:cs typeface="+mn-lt"/>
              </a:rPr>
              <a:t> sopivaksi: </a:t>
            </a:r>
            <a:r>
              <a:rPr lang="fi-FI">
                <a:ea typeface="+mn-lt"/>
                <a:cs typeface="+mn-lt"/>
              </a:rPr>
              <a:t>Yhtenäistää ja </a:t>
            </a:r>
            <a:r>
              <a:rPr lang="fi-FI" err="1">
                <a:ea typeface="+mn-lt"/>
                <a:cs typeface="+mn-lt"/>
              </a:rPr>
              <a:t>esiprosessoi</a:t>
            </a:r>
            <a:r>
              <a:rPr lang="fi-FI">
                <a:ea typeface="+mn-lt"/>
                <a:cs typeface="+mn-lt"/>
              </a:rPr>
              <a:t> datan käyttöliittymän tarpeisiin.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Rajapintojen tarjoaminen: </a:t>
            </a:r>
            <a:r>
              <a:rPr lang="fi-FI" err="1">
                <a:ea typeface="+mn-lt"/>
                <a:cs typeface="+mn-lt"/>
              </a:rPr>
              <a:t>REST-API:t</a:t>
            </a:r>
            <a:r>
              <a:rPr lang="fi-FI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frontendin</a:t>
            </a:r>
            <a:r>
              <a:rPr lang="fi-FI">
                <a:ea typeface="+mn-lt"/>
                <a:cs typeface="+mn-lt"/>
              </a:rPr>
              <a:t> saatavilla. esim. tuotanto, kulutus, hinnat, sää.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Välimuistin käyttö: </a:t>
            </a:r>
            <a:r>
              <a:rPr lang="fi-FI">
                <a:ea typeface="+mn-lt"/>
                <a:cs typeface="+mn-lt"/>
              </a:rPr>
              <a:t>Tallentaa tietoa paikallisesti ulkoisten rajapintojen kuormittamisen minimoimiseksi ja datan saatavuuden varmistamiseksi.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768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339FF9-1B06-6270-FDFC-CA747074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156"/>
          </a:xfrm>
        </p:spPr>
        <p:txBody>
          <a:bodyPr/>
          <a:lstStyle/>
          <a:p>
            <a:r>
              <a:rPr lang="fi-FI" err="1"/>
              <a:t>Backend</a:t>
            </a:r>
            <a:r>
              <a:rPr lang="fi-FI"/>
              <a:t> – ulkoiset datalähteet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91856-0824-272F-0BF1-4078D468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67"/>
            <a:ext cx="10515600" cy="4691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fi-FI" b="1" err="1">
                <a:ea typeface="+mn-lt"/>
                <a:cs typeface="+mn-lt"/>
              </a:rPr>
              <a:t>Fingrid</a:t>
            </a:r>
            <a:r>
              <a:rPr lang="fi-FI" b="1">
                <a:ea typeface="+mn-lt"/>
                <a:cs typeface="+mn-lt"/>
              </a:rPr>
              <a:t> API</a:t>
            </a:r>
            <a:endParaRPr lang="fi-FI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fi-FI">
                <a:ea typeface="+mn-lt"/>
                <a:cs typeface="+mn-lt"/>
              </a:rPr>
              <a:t>Tarjoaa reaaliaikaista ja ennustettua tietoa sähkönkulutuksesta ja  sähkön tuotannosta.</a:t>
            </a:r>
            <a:endParaRPr lang="fi-FI"/>
          </a:p>
          <a:p>
            <a:pPr marL="457200" indent="-457200"/>
            <a:r>
              <a:rPr lang="fi-FI" b="1">
                <a:ea typeface="+mn-lt"/>
                <a:cs typeface="+mn-lt"/>
              </a:rPr>
              <a:t>Pörssisähkö API</a:t>
            </a:r>
            <a:endParaRPr lang="fi-FI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fi-FI">
                <a:ea typeface="+mn-lt"/>
                <a:cs typeface="+mn-lt"/>
              </a:rPr>
              <a:t>Tarjoaa ajantasaiset sähkön spot-hinnat.</a:t>
            </a:r>
            <a:endParaRPr lang="fi-FI"/>
          </a:p>
          <a:p>
            <a:pPr marL="457200" indent="-457200"/>
            <a:r>
              <a:rPr lang="fi-FI" b="1" err="1">
                <a:latin typeface="Aptos" panose="020B0004020202020204"/>
              </a:rPr>
              <a:t>Met.no</a:t>
            </a:r>
            <a:r>
              <a:rPr lang="fi-FI" b="1">
                <a:latin typeface="Aptos" panose="020B0004020202020204"/>
              </a:rPr>
              <a:t> </a:t>
            </a:r>
            <a:r>
              <a:rPr lang="fi-FI" b="1" err="1">
                <a:latin typeface="Aptos" panose="020B0004020202020204"/>
              </a:rPr>
              <a:t>Weather</a:t>
            </a:r>
            <a:r>
              <a:rPr lang="fi-FI" b="1">
                <a:latin typeface="Aptos" panose="020B0004020202020204"/>
              </a:rPr>
              <a:t> API</a:t>
            </a:r>
            <a:endParaRPr lang="fi-FI">
              <a:latin typeface="Aptos" panose="020B0004020202020204"/>
            </a:endParaRPr>
          </a:p>
          <a:p>
            <a:pPr marL="457200" lvl="1" indent="0">
              <a:buNone/>
            </a:pPr>
            <a:r>
              <a:rPr lang="fi-FI">
                <a:latin typeface="Aptos" panose="020B0004020202020204"/>
              </a:rPr>
              <a:t>Tarjoaa sääennusteita, kuten lämpötilaa ja tuulennopeutta.</a:t>
            </a:r>
            <a:endParaRPr lang="fi-FI"/>
          </a:p>
          <a:p>
            <a:pPr marL="457200" lvl="1" indent="0">
              <a:buNone/>
            </a:pPr>
            <a:endParaRPr lang="fi-FI">
              <a:latin typeface="Aptos" panose="020B0004020202020204"/>
            </a:endParaRPr>
          </a:p>
          <a:p>
            <a:pPr marL="457200" lvl="1" indent="0">
              <a:buNone/>
            </a:pPr>
            <a:r>
              <a:rPr lang="fi-FI">
                <a:latin typeface="Aptos" panose="020B0004020202020204"/>
              </a:rPr>
              <a:t>Valintaperusteina mm. että data on helposti saatavilla, sitä on monipuolisesti ja se on ilmaista.</a:t>
            </a:r>
          </a:p>
          <a:p>
            <a:pPr marL="0" indent="0">
              <a:buNone/>
            </a:pPr>
            <a:endParaRPr lang="fi-FI">
              <a:latin typeface="Consolas"/>
            </a:endParaRPr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317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Laajakuva</PresentationFormat>
  <Slides>16</Slides>
  <Notes>0</Notes>
  <HiddenSlides>0</HiddenSlide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16</vt:i4>
      </vt:variant>
    </vt:vector>
  </HeadingPairs>
  <TitlesOfParts>
    <vt:vector size="17" baseType="lpstr">
      <vt:lpstr>Office-teema</vt:lpstr>
      <vt:lpstr>Eprice projekti </vt:lpstr>
      <vt:lpstr>Projektinhallinta</vt:lpstr>
      <vt:lpstr>Projektisuunnitelma</vt:lpstr>
      <vt:lpstr>PowerPoint-esitys</vt:lpstr>
      <vt:lpstr>PowerPoint-esitys</vt:lpstr>
      <vt:lpstr>Frontend</vt:lpstr>
      <vt:lpstr>PowerPoint-esitys</vt:lpstr>
      <vt:lpstr>Backend - tehtävät</vt:lpstr>
      <vt:lpstr>Backend – ulkoiset datalähteet</vt:lpstr>
      <vt:lpstr>PowerPoint-esitys</vt:lpstr>
      <vt:lpstr>Postgres tietokanta (ja migraatiot)</vt:lpstr>
      <vt:lpstr>Kontekstitietoisen kielimallin käyttö</vt:lpstr>
      <vt:lpstr>PowerPoint-esitys</vt:lpstr>
      <vt:lpstr>PowerPoint-esitys</vt:lpstr>
      <vt:lpstr>Testaus</vt:lpstr>
      <vt:lpstr>Käytetyt kirjastot, frameworkit, jne (tulee elämään)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41</cp:revision>
  <dcterms:created xsi:type="dcterms:W3CDTF">2025-05-05T10:40:27Z</dcterms:created>
  <dcterms:modified xsi:type="dcterms:W3CDTF">2025-05-07T20:28:47Z</dcterms:modified>
</cp:coreProperties>
</file>