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2" r:id="rId2"/>
    <p:sldId id="257" r:id="rId3"/>
    <p:sldId id="263" r:id="rId4"/>
    <p:sldId id="320" r:id="rId5"/>
    <p:sldId id="307" r:id="rId6"/>
    <p:sldId id="293" r:id="rId7"/>
    <p:sldId id="306" r:id="rId8"/>
    <p:sldId id="308" r:id="rId9"/>
    <p:sldId id="321" r:id="rId10"/>
    <p:sldId id="334" r:id="rId11"/>
    <p:sldId id="335" r:id="rId12"/>
    <p:sldId id="336" r:id="rId13"/>
    <p:sldId id="309" r:id="rId14"/>
    <p:sldId id="337" r:id="rId15"/>
    <p:sldId id="287" r:id="rId16"/>
    <p:sldId id="338" r:id="rId17"/>
    <p:sldId id="339" r:id="rId18"/>
    <p:sldId id="340" r:id="rId19"/>
    <p:sldId id="341" r:id="rId20"/>
    <p:sldId id="310" r:id="rId21"/>
    <p:sldId id="331" r:id="rId22"/>
    <p:sldId id="311" r:id="rId23"/>
    <p:sldId id="298" r:id="rId24"/>
    <p:sldId id="288" r:id="rId25"/>
    <p:sldId id="304" r:id="rId26"/>
    <p:sldId id="299" r:id="rId27"/>
    <p:sldId id="300" r:id="rId28"/>
    <p:sldId id="301" r:id="rId29"/>
    <p:sldId id="302" r:id="rId30"/>
    <p:sldId id="343" r:id="rId31"/>
    <p:sldId id="305" r:id="rId32"/>
    <p:sldId id="330" r:id="rId33"/>
    <p:sldId id="315" r:id="rId34"/>
    <p:sldId id="303" r:id="rId35"/>
    <p:sldId id="317" r:id="rId36"/>
    <p:sldId id="318" r:id="rId37"/>
    <p:sldId id="31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8F1"/>
    <a:srgbClr val="F78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958" autoAdjust="0"/>
  </p:normalViewPr>
  <p:slideViewPr>
    <p:cSldViewPr snapToGrid="0">
      <p:cViewPr varScale="1">
        <p:scale>
          <a:sx n="97" d="100"/>
          <a:sy n="9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B7E9-DCA8-4F5B-9C16-87EE27D3CEDF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FE858-4245-417A-ABFC-CAB6286B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제작 목적 및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882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제작 과정 및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5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6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 시 마지막 점자 블록 탐지가 웅덩이 방지로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5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0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56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하나씩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0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최종 기능 소개 및 기술 시연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기능을 클릭하면 코드로 이동함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위 아이콘 누르면 다시 돌아옴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4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69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한계점 및 전망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18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98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위 아이콘 누르면 다시 </a:t>
            </a:r>
            <a:r>
              <a:rPr lang="ko-KR" altLang="en-US" dirty="0" err="1"/>
              <a:t>돌아감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76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위 아이콘 누르면 다시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12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51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위 아이콘 누르면 다시 </a:t>
            </a:r>
            <a:r>
              <a:rPr lang="ko-KR" altLang="en-US" dirty="0" err="1"/>
              <a:t>돌아감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68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위 아이콘 누르면 다시 </a:t>
            </a:r>
            <a:r>
              <a:rPr lang="ko-KR" altLang="en-US" dirty="0" err="1"/>
              <a:t>돌아감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8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8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7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2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제작 과정 및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0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하나씩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4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하나씩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9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클릭하면 사진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E858-4245-417A-ABFC-CAB6286BBC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88FCD-707A-A016-EE50-0BB3861F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1D9CD-1E29-A969-0079-036FC8213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2DC07-75D9-E5AF-6BAB-06188DCC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8C1DB-ED53-D6B6-1CD5-9D7CF605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546C-115B-48A1-E4AB-CC3E220C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79E11-3E62-25E4-62E3-4769B291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6B12-E0C5-5D8F-DA6D-39EF82E8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E9DC3-193B-CC29-2DF0-2BAF1E53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FE760-4AEC-8482-002A-1BE4A2D9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0415C-1166-E437-C900-83908394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2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CEE9C2-BACF-3798-EA67-31FCD0AB3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3A3C6-4D3E-E943-C960-60258EA2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A095C-420C-AC7B-C715-6635507F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0BAF6-7F45-D5C4-17FB-7B40BA74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85C05-CF5E-FDD1-3AD0-91A38698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44D09-BB36-A46D-2999-282DA42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E7FC3-C9FD-D3D0-4E0A-469E30B5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26854-4727-DE6A-E069-E94D16DA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7BA2B-C1DE-D506-91CE-D504CB2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BE90-2A32-8800-1529-6CA5A22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778D7-604A-0AAA-5AFB-35BABD9D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4EA1E-FFE6-B9D3-EEC9-F355AADD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6F2A-BDD9-DFB6-DDC0-D25A0AC1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E08BD-8849-7ABE-903A-86086E5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ED5FA-BDA9-DA3E-F276-CAAC24EC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3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1E14A-BDAD-BD95-5292-5795C2B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73602-571B-A983-D759-08CB2286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52270-DA9E-5AF1-C3E3-A56E4BE9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4A7DE-FD51-75C9-A7FB-2C8ED36C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7E2E7-9F3A-753F-7186-4E8C48C2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3F937-758F-3777-3815-94B3EAF6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06E1B-EDAF-3E58-E4AF-E33D378F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9FEDC-005F-E387-4DD5-53679A08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DFDF8-96BC-EDE2-4B0D-D3709CF4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56D0A6-BE6E-962E-1626-5C6CDCD15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A98C66-F682-3055-2EFE-7BE5856C3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464AB6-AB02-AA3F-E994-746BFA1A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1876-E939-B403-BF49-E33A5ADE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559C0-1C1A-8649-5397-0A9D3ED8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5986-8FF9-6813-4BBF-6E2BF5E8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70919-92F5-2C2B-7599-2A3950A3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6C20F-39A2-6805-EDA2-D04A4E08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EE194-5A48-2394-3D7C-07709A7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1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E081BC-81FA-44A3-907E-54E0FDA1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39F7D-E956-E219-92C0-52FCF05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074C2-65EE-EE0B-6461-0EA94661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9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FE59E-3AFD-0EB5-CACC-E6789C9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7C91E-24A7-8963-492D-3530C515A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2EE21-E523-C9F0-5E38-E947DBC5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91C2A-19AF-7565-6A9B-D1C22D6E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3BCE8-5915-70B5-6C08-78FD9735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B2A9E-87E3-0DEF-8E59-727C051E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8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A18CA-AF8D-C299-99DE-34916F45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E6A33-BF54-A929-F659-2343EC82F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70833-57BF-7E81-DE94-B2CADD4A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87D1C-5EFF-5C1E-BC6A-DD263917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17C02-A03B-2C9C-E4E0-91C6BF69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23E5E-6EC3-2688-6666-E083DF13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4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7C0B13-05AA-DFBD-6794-BF1486E9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543AE-07D4-9CC8-7806-17E04978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09AA-9003-DB35-E212-B04746C07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A6EE-F68B-4E14-A23C-8F5B0B9A1B59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079B0-6448-0C06-DFC6-694C38C7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520E5-F6DB-7913-8377-05331DD8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C37-BBE7-47DE-8173-8E0F85C13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51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slide" Target="slide37.xml"/><Relationship Id="rId5" Type="http://schemas.openxmlformats.org/officeDocument/2006/relationships/image" Target="../media/image29.png"/><Relationship Id="rId10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slide" Target="slide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59.png"/><Relationship Id="rId4" Type="http://schemas.openxmlformats.org/officeDocument/2006/relationships/image" Target="../media/image28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13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9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502" y="2141611"/>
            <a:ext cx="7326686" cy="177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67" kern="0" spc="-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시각장인들을 위한</a:t>
            </a:r>
            <a:endParaRPr lang="en-US" altLang="ko-KR" sz="5467" kern="0" spc="-67" dirty="0">
              <a:solidFill>
                <a:srgbClr val="4D4D4D"/>
              </a:solidFill>
              <a:latin typeface="KOHI나눔OTF Bold" panose="00000800000000000000" pitchFamily="50" charset="-127"/>
              <a:ea typeface="KOHI나눔OTF Bold" panose="00000800000000000000" pitchFamily="50" charset="-127"/>
              <a:cs typeface="KOHINanumOTF Bold" pitchFamily="34" charset="0"/>
            </a:endParaRPr>
          </a:p>
          <a:p>
            <a:r>
              <a:rPr lang="ko-KR" altLang="en-US" sz="5467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스마트 지팡이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958387" y="4140549"/>
            <a:ext cx="1030213" cy="1030213"/>
            <a:chOff x="10437580" y="6210823"/>
            <a:chExt cx="1545320" cy="15453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7580" y="6210823"/>
              <a:ext cx="1545320" cy="1545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6324" y="1462221"/>
            <a:ext cx="1160031" cy="1160031"/>
            <a:chOff x="13014485" y="2193331"/>
            <a:chExt cx="1740047" cy="17400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485" y="2193331"/>
              <a:ext cx="1740047" cy="1740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1074" y="2466810"/>
            <a:ext cx="1133678" cy="1133678"/>
            <a:chOff x="12256611" y="3700214"/>
            <a:chExt cx="1700517" cy="17005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6611" y="3700214"/>
              <a:ext cx="1700517" cy="17005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46061" y="1283121"/>
            <a:ext cx="1183688" cy="1183688"/>
            <a:chOff x="14769091" y="1924682"/>
            <a:chExt cx="1775532" cy="17755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69091" y="1924682"/>
              <a:ext cx="1775532" cy="17755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77027" y="4283805"/>
            <a:ext cx="1060827" cy="1060827"/>
            <a:chOff x="12565540" y="6425706"/>
            <a:chExt cx="1591241" cy="15912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5540" y="6425706"/>
              <a:ext cx="1591241" cy="15912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24874" y="3149369"/>
            <a:ext cx="570965" cy="1047904"/>
            <a:chOff x="11437311" y="4724053"/>
            <a:chExt cx="856448" cy="15718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7311" y="4724053"/>
              <a:ext cx="856448" cy="15718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90390" y="2246843"/>
            <a:ext cx="572875" cy="1051408"/>
            <a:chOff x="14535585" y="3370264"/>
            <a:chExt cx="859312" cy="15771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35585" y="3370264"/>
              <a:ext cx="859312" cy="15771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53414" y="3545761"/>
            <a:ext cx="966153" cy="966153"/>
            <a:chOff x="12080121" y="5318641"/>
            <a:chExt cx="1449230" cy="14492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0121" y="5318641"/>
              <a:ext cx="1449230" cy="14492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58387" y="1932280"/>
            <a:ext cx="1030235" cy="1030235"/>
            <a:chOff x="10437580" y="2898420"/>
            <a:chExt cx="1545352" cy="15453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37580" y="2898420"/>
              <a:ext cx="1545352" cy="15453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90390" y="3428572"/>
            <a:ext cx="1009961" cy="1009961"/>
            <a:chOff x="14535585" y="5142857"/>
            <a:chExt cx="1514941" cy="151494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35585" y="5142857"/>
              <a:ext cx="1514941" cy="15149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57122" y="4202127"/>
            <a:ext cx="904907" cy="904907"/>
            <a:chOff x="15835682" y="6303189"/>
            <a:chExt cx="1357361" cy="13573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35682" y="6303189"/>
              <a:ext cx="1357361" cy="13573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95544" y="2716155"/>
            <a:ext cx="1076245" cy="1076245"/>
            <a:chOff x="15743316" y="4074232"/>
            <a:chExt cx="1614367" cy="161436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43316" y="4074232"/>
              <a:ext cx="1614367" cy="16143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15468" y="5869282"/>
            <a:ext cx="11159540" cy="575403"/>
            <a:chOff x="773202" y="8803923"/>
            <a:chExt cx="16739310" cy="86310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3202" y="8803923"/>
              <a:ext cx="16739310" cy="86310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9584712" y="4639376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45" name="Object 45"/>
          <p:cNvSpPr txBox="1"/>
          <p:nvPr/>
        </p:nvSpPr>
        <p:spPr>
          <a:xfrm>
            <a:off x="6735816" y="355424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46" name="Object 46"/>
          <p:cNvSpPr txBox="1"/>
          <p:nvPr/>
        </p:nvSpPr>
        <p:spPr>
          <a:xfrm>
            <a:off x="9145442" y="326806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47" name="Object 47"/>
          <p:cNvSpPr txBox="1"/>
          <p:nvPr/>
        </p:nvSpPr>
        <p:spPr>
          <a:xfrm>
            <a:off x="1170052" y="5993466"/>
            <a:ext cx="1029197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 원</a:t>
            </a:r>
            <a:r>
              <a:rPr lang="en-US" altLang="ko-KR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</a:t>
            </a:r>
            <a:r>
              <a:rPr 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             2361074 </a:t>
            </a:r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김주호             </a:t>
            </a:r>
            <a:r>
              <a:rPr 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ㅣ             2361029 </a:t>
            </a:r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이정훈             </a:t>
            </a:r>
            <a:r>
              <a:rPr 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ㅣ      2361009 </a:t>
            </a:r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김현성             </a:t>
            </a:r>
            <a:endParaRPr lang="en-US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1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하드웨어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5EE69-FF47-7850-A6CA-E4760923A5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238" y="2471387"/>
            <a:ext cx="5987580" cy="32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1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하드웨어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73C600-3EBE-E989-897D-DBF7FAC8A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521" y="750738"/>
            <a:ext cx="3756986" cy="5685013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249C5C15-7EF0-5386-865C-B474037A8BBC}"/>
              </a:ext>
            </a:extLst>
          </p:cNvPr>
          <p:cNvSpPr txBox="1"/>
          <p:nvPr/>
        </p:nvSpPr>
        <p:spPr>
          <a:xfrm>
            <a:off x="5725384" y="391473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소프트웨어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2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1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하드웨어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Object 42">
            <a:extLst>
              <a:ext uri="{FF2B5EF4-FFF2-40B4-BE49-F238E27FC236}">
                <a16:creationId xmlns:a16="http://schemas.microsoft.com/office/drawing/2014/main" id="{249C5C15-7EF0-5386-865C-B474037A8BBC}"/>
              </a:ext>
            </a:extLst>
          </p:cNvPr>
          <p:cNvSpPr txBox="1"/>
          <p:nvPr/>
        </p:nvSpPr>
        <p:spPr>
          <a:xfrm>
            <a:off x="5725384" y="391473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소프트웨어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Object 42">
            <a:extLst>
              <a:ext uri="{FF2B5EF4-FFF2-40B4-BE49-F238E27FC236}">
                <a16:creationId xmlns:a16="http://schemas.microsoft.com/office/drawing/2014/main" id="{1D6D0E35-645E-9BC1-4AE2-F9A9B03236B7}"/>
              </a:ext>
            </a:extLst>
          </p:cNvPr>
          <p:cNvSpPr txBox="1"/>
          <p:nvPr/>
        </p:nvSpPr>
        <p:spPr>
          <a:xfrm>
            <a:off x="8437664" y="331569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오류 검출 및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2DA5BB-0C5B-780D-044A-B0C0703A5F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" r="37695"/>
          <a:stretch/>
        </p:blipFill>
        <p:spPr>
          <a:xfrm>
            <a:off x="1414553" y="2432240"/>
            <a:ext cx="6268873" cy="38148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A60AFF-432D-0B86-CF88-B11FE0BABA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3646"/>
          <a:stretch/>
        </p:blipFill>
        <p:spPr>
          <a:xfrm>
            <a:off x="708240" y="2241595"/>
            <a:ext cx="7452000" cy="41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07B62551-BD5B-9424-F12A-747DCFF23C0E}"/>
              </a:ext>
            </a:extLst>
          </p:cNvPr>
          <p:cNvSpPr txBox="1"/>
          <p:nvPr/>
        </p:nvSpPr>
        <p:spPr>
          <a:xfrm>
            <a:off x="3405600" y="1461600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1</a:t>
            </a:r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 및 결과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2D356-6BE3-0C13-7BA3-701D3CAA537C}"/>
              </a:ext>
            </a:extLst>
          </p:cNvPr>
          <p:cNvSpPr txBox="1"/>
          <p:nvPr/>
        </p:nvSpPr>
        <p:spPr>
          <a:xfrm>
            <a:off x="1630101" y="1312442"/>
            <a:ext cx="79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ACC-B672-BC3A-D9F9-F4B94D51018D}"/>
              </a:ext>
            </a:extLst>
          </p:cNvPr>
          <p:cNvSpPr txBox="1"/>
          <p:nvPr/>
        </p:nvSpPr>
        <p:spPr>
          <a:xfrm>
            <a:off x="2150998" y="1312442"/>
            <a:ext cx="79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</a:p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6EC134-1380-BA05-D713-D1E16445FBEF}"/>
              </a:ext>
            </a:extLst>
          </p:cNvPr>
          <p:cNvSpPr/>
          <p:nvPr/>
        </p:nvSpPr>
        <p:spPr>
          <a:xfrm>
            <a:off x="1638354" y="2392893"/>
            <a:ext cx="1214122" cy="1641802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819327" y="3613790"/>
            <a:ext cx="4152423" cy="9524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56" y="5074458"/>
            <a:ext cx="879486" cy="879486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4134" y="4801174"/>
            <a:ext cx="905621" cy="905621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5661" y="3397137"/>
            <a:ext cx="824799" cy="824799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6944" y="2509052"/>
            <a:ext cx="862197" cy="862197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722" y="3878583"/>
            <a:ext cx="899097" cy="899097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10589" y="4765419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6" name="Object 26"/>
          <p:cNvSpPr txBox="1"/>
          <p:nvPr/>
        </p:nvSpPr>
        <p:spPr>
          <a:xfrm>
            <a:off x="10051722" y="238997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1954988" y="4171958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8" name="Object 28"/>
          <p:cNvSpPr txBox="1"/>
          <p:nvPr/>
        </p:nvSpPr>
        <p:spPr>
          <a:xfrm>
            <a:off x="7203552" y="538472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35819" y="5052207"/>
            <a:ext cx="780929" cy="780929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9B9E3-289C-03D3-3D72-40657C5EB681}"/>
              </a:ext>
            </a:extLst>
          </p:cNvPr>
          <p:cNvSpPr/>
          <p:nvPr/>
        </p:nvSpPr>
        <p:spPr>
          <a:xfrm>
            <a:off x="1670080" y="318895"/>
            <a:ext cx="1214122" cy="1214163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F4D0CC9-5EC3-12C9-44F8-2268C14C61F3}"/>
              </a:ext>
            </a:extLst>
          </p:cNvPr>
          <p:cNvSpPr txBox="1"/>
          <p:nvPr/>
        </p:nvSpPr>
        <p:spPr>
          <a:xfrm>
            <a:off x="3404470" y="1461735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 및 결과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5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5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 기능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2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40AF65-2FC3-6E2F-8C54-AE49745F76C8}"/>
              </a:ext>
            </a:extLst>
          </p:cNvPr>
          <p:cNvGrpSpPr/>
          <p:nvPr/>
        </p:nvGrpSpPr>
        <p:grpSpPr>
          <a:xfrm>
            <a:off x="8014021" y="348113"/>
            <a:ext cx="3193952" cy="4546333"/>
            <a:chOff x="8014021" y="348113"/>
            <a:chExt cx="3193952" cy="454633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53FD12-B06F-C7FD-ED38-F64C2247084D}"/>
                </a:ext>
              </a:extLst>
            </p:cNvPr>
            <p:cNvGrpSpPr/>
            <p:nvPr/>
          </p:nvGrpSpPr>
          <p:grpSpPr>
            <a:xfrm>
              <a:off x="8014021" y="3100437"/>
              <a:ext cx="3193952" cy="1794009"/>
              <a:chOff x="8014021" y="3100437"/>
              <a:chExt cx="3193952" cy="1794009"/>
            </a:xfrm>
          </p:grpSpPr>
          <p:sp>
            <p:nvSpPr>
              <p:cNvPr id="35" name="Object 30">
                <a:extLst>
                  <a:ext uri="{FF2B5EF4-FFF2-40B4-BE49-F238E27FC236}">
                    <a16:creationId xmlns:a16="http://schemas.microsoft.com/office/drawing/2014/main" id="{23DAE523-6B07-8531-F010-9EBCA50A198C}"/>
                  </a:ext>
                </a:extLst>
              </p:cNvPr>
              <p:cNvSpPr txBox="1"/>
              <p:nvPr/>
            </p:nvSpPr>
            <p:spPr>
              <a:xfrm>
                <a:off x="8014021" y="4432781"/>
                <a:ext cx="319395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400" kern="0" spc="-133" dirty="0">
                    <a:solidFill>
                      <a:srgbClr val="18A8F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점자 블록 탐지 </a:t>
                </a:r>
                <a:endParaRPr 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A4365F6-0D79-7D43-1C9D-4AFDD27CC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0997" y="3100437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1B70674-5A09-D561-00BB-499B9059EC18}"/>
                </a:ext>
              </a:extLst>
            </p:cNvPr>
            <p:cNvGrpSpPr/>
            <p:nvPr/>
          </p:nvGrpSpPr>
          <p:grpSpPr>
            <a:xfrm>
              <a:off x="8014021" y="348113"/>
              <a:ext cx="3193952" cy="1783533"/>
              <a:chOff x="8014021" y="3110913"/>
              <a:chExt cx="3193952" cy="1783533"/>
            </a:xfrm>
          </p:grpSpPr>
          <p:sp>
            <p:nvSpPr>
              <p:cNvPr id="37" name="Object 30">
                <a:extLst>
                  <a:ext uri="{FF2B5EF4-FFF2-40B4-BE49-F238E27FC236}">
                    <a16:creationId xmlns:a16="http://schemas.microsoft.com/office/drawing/2014/main" id="{D1472BCC-B842-D663-12D4-68EA34DD512B}"/>
                  </a:ext>
                </a:extLst>
              </p:cNvPr>
              <p:cNvSpPr txBox="1"/>
              <p:nvPr/>
            </p:nvSpPr>
            <p:spPr>
              <a:xfrm>
                <a:off x="8014021" y="4432781"/>
                <a:ext cx="319395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400" kern="0" spc="-133" dirty="0">
                    <a:solidFill>
                      <a:srgbClr val="18A8F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웅덩이 방지</a:t>
                </a:r>
                <a:endParaRPr 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4BBCEF30-E897-47CF-194A-963A2DF91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0997" y="3110913"/>
                <a:ext cx="1080000" cy="10800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119894" y="3909539"/>
            <a:ext cx="3950689" cy="553998"/>
            <a:chOff x="6179841" y="5864308"/>
            <a:chExt cx="5926033" cy="830997"/>
          </a:xfrm>
        </p:grpSpPr>
        <p:sp>
          <p:nvSpPr>
            <p:cNvPr id="15" name="Object 15"/>
            <p:cNvSpPr txBox="1"/>
            <p:nvPr/>
          </p:nvSpPr>
          <p:spPr>
            <a:xfrm>
              <a:off x="6179841" y="5864308"/>
              <a:ext cx="803831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sz="1200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302043" y="5864308"/>
              <a:ext cx="803831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sz="1200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7628" y="1284466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목표 기능 수정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4A4-AF96-7354-EA6F-BF6CDB2D6D51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AE35D3-FEBF-4772-A2A5-483514293040}"/>
              </a:ext>
            </a:extLst>
          </p:cNvPr>
          <p:cNvSpPr/>
          <p:nvPr/>
        </p:nvSpPr>
        <p:spPr>
          <a:xfrm>
            <a:off x="8340855" y="130054"/>
            <a:ext cx="2873911" cy="2601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4B468D-34D0-C424-6351-7D222DBD3824}"/>
              </a:ext>
            </a:extLst>
          </p:cNvPr>
          <p:cNvSpPr/>
          <p:nvPr/>
        </p:nvSpPr>
        <p:spPr>
          <a:xfrm>
            <a:off x="7659001" y="5599297"/>
            <a:ext cx="3463390" cy="138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9E0577A-FF6E-0639-6A86-C61633977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66" y="2599200"/>
            <a:ext cx="10053191" cy="3150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B1AAB1B-7611-9CCB-7555-4857BC2EB530}"/>
              </a:ext>
            </a:extLst>
          </p:cNvPr>
          <p:cNvGrpSpPr/>
          <p:nvPr/>
        </p:nvGrpSpPr>
        <p:grpSpPr>
          <a:xfrm>
            <a:off x="1579349" y="3110913"/>
            <a:ext cx="2202176" cy="1783533"/>
            <a:chOff x="1579349" y="3110913"/>
            <a:chExt cx="2202176" cy="1783533"/>
          </a:xfrm>
        </p:grpSpPr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9D6B7B44-A246-ADB2-A93A-B440918B003B}"/>
                </a:ext>
              </a:extLst>
            </p:cNvPr>
            <p:cNvSpPr txBox="1"/>
            <p:nvPr/>
          </p:nvSpPr>
          <p:spPr>
            <a:xfrm>
              <a:off x="1579349" y="4432781"/>
              <a:ext cx="220217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33" dirty="0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장애물 감지</a:t>
              </a:r>
              <a:endParaRPr 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55D0F6-A1FB-B33E-7EF1-FFE8C640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437" y="3110913"/>
              <a:ext cx="1080000" cy="1080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14BE10-4889-ECD2-5108-2F4FCEC6F7D3}"/>
              </a:ext>
            </a:extLst>
          </p:cNvPr>
          <p:cNvGrpSpPr/>
          <p:nvPr/>
        </p:nvGrpSpPr>
        <p:grpSpPr>
          <a:xfrm>
            <a:off x="4498263" y="3106538"/>
            <a:ext cx="3193952" cy="2157240"/>
            <a:chOff x="4498263" y="3106538"/>
            <a:chExt cx="3193952" cy="2157240"/>
          </a:xfrm>
        </p:grpSpPr>
        <p:sp>
          <p:nvSpPr>
            <p:cNvPr id="10" name="Object 28">
              <a:extLst>
                <a:ext uri="{FF2B5EF4-FFF2-40B4-BE49-F238E27FC236}">
                  <a16:creationId xmlns:a16="http://schemas.microsoft.com/office/drawing/2014/main" id="{A3D6BEE0-707E-C6ED-1E28-DE61B7B07710}"/>
                </a:ext>
              </a:extLst>
            </p:cNvPr>
            <p:cNvSpPr txBox="1"/>
            <p:nvPr/>
          </p:nvSpPr>
          <p:spPr>
            <a:xfrm>
              <a:off x="4498263" y="4432781"/>
              <a:ext cx="3193952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33" dirty="0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야간 보행 시</a:t>
              </a:r>
              <a:endParaRPr lang="en-US" altLang="ko-KR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ko-KR" altLang="en-US" sz="2400" kern="0" spc="-133" dirty="0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자체 발광</a:t>
              </a:r>
              <a:endParaRPr 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3A83C0-5079-03B8-3F58-6F7E05E8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414" y="3106538"/>
              <a:ext cx="1080000" cy="108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2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1.25E-6 0.4023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 기능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추가 기능 구현 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054BE-20B0-6AF9-6EBE-5347C47A0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532" y="2408876"/>
            <a:ext cx="5511623" cy="33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 기능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추가 기능 구현 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bject 42">
            <a:extLst>
              <a:ext uri="{FF2B5EF4-FFF2-40B4-BE49-F238E27FC236}">
                <a16:creationId xmlns:a16="http://schemas.microsoft.com/office/drawing/2014/main" id="{6BF60639-D268-8503-3EAB-79EAD56E68B3}"/>
              </a:ext>
            </a:extLst>
          </p:cNvPr>
          <p:cNvSpPr txBox="1"/>
          <p:nvPr/>
        </p:nvSpPr>
        <p:spPr>
          <a:xfrm>
            <a:off x="5725384" y="391473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오류 검출 및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6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 기능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추가 기능 구현 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bject 42">
            <a:extLst>
              <a:ext uri="{FF2B5EF4-FFF2-40B4-BE49-F238E27FC236}">
                <a16:creationId xmlns:a16="http://schemas.microsoft.com/office/drawing/2014/main" id="{6BF60639-D268-8503-3EAB-79EAD56E68B3}"/>
              </a:ext>
            </a:extLst>
          </p:cNvPr>
          <p:cNvSpPr txBox="1"/>
          <p:nvPr/>
        </p:nvSpPr>
        <p:spPr>
          <a:xfrm>
            <a:off x="5725384" y="391473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오류 검출 및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Object 42">
            <a:extLst>
              <a:ext uri="{FF2B5EF4-FFF2-40B4-BE49-F238E27FC236}">
                <a16:creationId xmlns:a16="http://schemas.microsoft.com/office/drawing/2014/main" id="{3E26100A-19A1-1ABB-FB94-5CB400832D22}"/>
              </a:ext>
            </a:extLst>
          </p:cNvPr>
          <p:cNvSpPr txBox="1"/>
          <p:nvPr/>
        </p:nvSpPr>
        <p:spPr>
          <a:xfrm>
            <a:off x="8437664" y="331569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테스트 제품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" name="image6.jpg">
            <a:extLst>
              <a:ext uri="{FF2B5EF4-FFF2-40B4-BE49-F238E27FC236}">
                <a16:creationId xmlns:a16="http://schemas.microsoft.com/office/drawing/2014/main" id="{40BF5B5F-70E3-BF8D-E232-FF76818B648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47761" y="2175068"/>
            <a:ext cx="5498310" cy="42606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410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 기능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추가 기능 구현 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bject 42">
            <a:extLst>
              <a:ext uri="{FF2B5EF4-FFF2-40B4-BE49-F238E27FC236}">
                <a16:creationId xmlns:a16="http://schemas.microsoft.com/office/drawing/2014/main" id="{6BF60639-D268-8503-3EAB-79EAD56E68B3}"/>
              </a:ext>
            </a:extLst>
          </p:cNvPr>
          <p:cNvSpPr txBox="1"/>
          <p:nvPr/>
        </p:nvSpPr>
        <p:spPr>
          <a:xfrm>
            <a:off x="5725384" y="391473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오류 검출 및 수정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Object 42">
            <a:extLst>
              <a:ext uri="{FF2B5EF4-FFF2-40B4-BE49-F238E27FC236}">
                <a16:creationId xmlns:a16="http://schemas.microsoft.com/office/drawing/2014/main" id="{3E26100A-19A1-1ABB-FB94-5CB400832D22}"/>
              </a:ext>
            </a:extLst>
          </p:cNvPr>
          <p:cNvSpPr txBox="1"/>
          <p:nvPr/>
        </p:nvSpPr>
        <p:spPr>
          <a:xfrm>
            <a:off x="8437664" y="331569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테스트 제품 제작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5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869" y="473655"/>
            <a:ext cx="5711375" cy="9700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34" b="1" kern="0" spc="-200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Contents</a:t>
            </a:r>
            <a:endParaRPr lang="en-US" sz="1200" dirty="0">
              <a:solidFill>
                <a:srgbClr val="18A8F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69752" y="4416197"/>
            <a:ext cx="10250972" cy="14286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37438" y="4416197"/>
            <a:ext cx="2757643" cy="14286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5396" y="4416197"/>
            <a:ext cx="2757643" cy="14286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5468" y="6444684"/>
            <a:ext cx="11159540" cy="14286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5179" y="3707033"/>
            <a:ext cx="4084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4D4D4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제작 목적 및 동기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2634" y="3707034"/>
            <a:ext cx="4084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차 제작 과정 및 결과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473" y="5378117"/>
            <a:ext cx="4084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kern="0" spc="-67" dirty="0">
                <a:solidFill>
                  <a:srgbClr val="4D4D4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</a:t>
            </a:r>
            <a:r>
              <a:rPr lang="ko-KR" altLang="en-US" sz="2400" kern="0" spc="-67" dirty="0">
                <a:solidFill>
                  <a:srgbClr val="4D4D4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차 제작 과정 및 결과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2794" y="3707033"/>
            <a:ext cx="4084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4D4D4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 기능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2794" y="5378113"/>
            <a:ext cx="4084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4D4D4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최종 기능 소개 및 기술 시연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2928" y="5378113"/>
            <a:ext cx="4084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4D4D4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전망 및 한계점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794248" y="542563"/>
            <a:ext cx="4839879" cy="1610632"/>
            <a:chOff x="10191372" y="813845"/>
            <a:chExt cx="7259818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0191372" y="1647461"/>
              <a:ext cx="910452" cy="461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 kern="0" spc="-67" dirty="0">
                  <a:solidFill>
                    <a:srgbClr val="18A8F1"/>
                  </a:solidFill>
                  <a:latin typeface="Gmarket Sans Medium" pitchFamily="34" charset="0"/>
                  <a:cs typeface="Gmarket Sans Medium" pitchFamily="34" charset="0"/>
                </a:rPr>
                <a:t>x</a:t>
              </a:r>
              <a:endParaRPr lang="en-US" sz="1200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2801615" y="2757232"/>
              <a:ext cx="910452" cy="461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 kern="0" spc="-67" dirty="0">
                  <a:solidFill>
                    <a:srgbClr val="18A8F1"/>
                  </a:solidFill>
                  <a:latin typeface="Gmarket Sans Medium" pitchFamily="34" charset="0"/>
                  <a:cs typeface="Gmarket Sans Medium" pitchFamily="34" charset="0"/>
                </a:rPr>
                <a:t>x</a:t>
              </a:r>
              <a:endParaRPr lang="en-US" sz="1200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6540738" y="2757232"/>
              <a:ext cx="910452" cy="461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 kern="0" spc="-67" dirty="0">
                  <a:solidFill>
                    <a:srgbClr val="18A8F1"/>
                  </a:solidFill>
                  <a:latin typeface="Gmarket Sans Medium" pitchFamily="34" charset="0"/>
                  <a:cs typeface="Gmarket Sans Medium" pitchFamily="34" charset="0"/>
                </a:rPr>
                <a:t>x</a:t>
              </a:r>
              <a:endParaRPr lang="en-US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A17733-6483-FC3F-C916-45A43A2FA7A1}"/>
              </a:ext>
            </a:extLst>
          </p:cNvPr>
          <p:cNvSpPr txBox="1"/>
          <p:nvPr/>
        </p:nvSpPr>
        <p:spPr>
          <a:xfrm>
            <a:off x="1994646" y="2784976"/>
            <a:ext cx="100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8A8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01</a:t>
            </a:r>
            <a:endParaRPr lang="ko-KR" altLang="en-US" sz="5400" dirty="0">
              <a:solidFill>
                <a:srgbClr val="18A8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9A76E-32A1-F44D-2F53-278E2CDC43D5}"/>
              </a:ext>
            </a:extLst>
          </p:cNvPr>
          <p:cNvSpPr txBox="1"/>
          <p:nvPr/>
        </p:nvSpPr>
        <p:spPr>
          <a:xfrm>
            <a:off x="5483488" y="2795082"/>
            <a:ext cx="122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8A8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02</a:t>
            </a:r>
            <a:endParaRPr lang="ko-KR" altLang="en-US" sz="5400" dirty="0">
              <a:solidFill>
                <a:srgbClr val="18A8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6F47D-751F-7B7B-3D97-6359D955CF79}"/>
              </a:ext>
            </a:extLst>
          </p:cNvPr>
          <p:cNvSpPr txBox="1"/>
          <p:nvPr/>
        </p:nvSpPr>
        <p:spPr>
          <a:xfrm>
            <a:off x="9003002" y="2781688"/>
            <a:ext cx="1417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8A8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03</a:t>
            </a:r>
            <a:endParaRPr lang="ko-KR" altLang="en-US" sz="5400" dirty="0">
              <a:solidFill>
                <a:srgbClr val="18A8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B0F51-B868-94FE-FD82-30A81C5CB814}"/>
              </a:ext>
            </a:extLst>
          </p:cNvPr>
          <p:cNvSpPr txBox="1"/>
          <p:nvPr/>
        </p:nvSpPr>
        <p:spPr>
          <a:xfrm>
            <a:off x="1939477" y="4437560"/>
            <a:ext cx="1116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8A8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04</a:t>
            </a:r>
            <a:endParaRPr lang="ko-KR" altLang="en-US" sz="5400" dirty="0">
              <a:solidFill>
                <a:srgbClr val="18A8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4D280-5910-EDF5-6B3D-94B754859C22}"/>
              </a:ext>
            </a:extLst>
          </p:cNvPr>
          <p:cNvSpPr txBox="1"/>
          <p:nvPr/>
        </p:nvSpPr>
        <p:spPr>
          <a:xfrm>
            <a:off x="5506566" y="4437560"/>
            <a:ext cx="1162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8A8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05</a:t>
            </a:r>
            <a:endParaRPr lang="ko-KR" altLang="en-US" sz="5400" dirty="0">
              <a:solidFill>
                <a:srgbClr val="18A8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47748-9E7E-8E9A-9DE4-A697DC8C2789}"/>
              </a:ext>
            </a:extLst>
          </p:cNvPr>
          <p:cNvSpPr txBox="1"/>
          <p:nvPr/>
        </p:nvSpPr>
        <p:spPr>
          <a:xfrm>
            <a:off x="9064524" y="4437560"/>
            <a:ext cx="129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8A8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06</a:t>
            </a:r>
            <a:endParaRPr lang="ko-KR" altLang="en-US" sz="5400" dirty="0">
              <a:solidFill>
                <a:srgbClr val="18A8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19546BB-F3E8-112C-8246-91DFDFDA493C}"/>
              </a:ext>
            </a:extLst>
          </p:cNvPr>
          <p:cNvSpPr txBox="1"/>
          <p:nvPr/>
        </p:nvSpPr>
        <p:spPr>
          <a:xfrm>
            <a:off x="3405600" y="1461600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2</a:t>
            </a:r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 및 결과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2D356-6BE3-0C13-7BA3-701D3CAA537C}"/>
              </a:ext>
            </a:extLst>
          </p:cNvPr>
          <p:cNvSpPr txBox="1"/>
          <p:nvPr/>
        </p:nvSpPr>
        <p:spPr>
          <a:xfrm>
            <a:off x="1630101" y="1312442"/>
            <a:ext cx="79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ACC-B672-BC3A-D9F9-F4B94D51018D}"/>
              </a:ext>
            </a:extLst>
          </p:cNvPr>
          <p:cNvSpPr txBox="1"/>
          <p:nvPr/>
        </p:nvSpPr>
        <p:spPr>
          <a:xfrm>
            <a:off x="2150998" y="1312442"/>
            <a:ext cx="79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</a:p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6EC134-1380-BA05-D713-D1E16445FBEF}"/>
              </a:ext>
            </a:extLst>
          </p:cNvPr>
          <p:cNvSpPr/>
          <p:nvPr/>
        </p:nvSpPr>
        <p:spPr>
          <a:xfrm>
            <a:off x="1638354" y="2392893"/>
            <a:ext cx="1214122" cy="1641802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819327" y="3613790"/>
            <a:ext cx="4152423" cy="9524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56" y="5074458"/>
            <a:ext cx="879486" cy="879486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4134" y="4801174"/>
            <a:ext cx="905621" cy="905621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5661" y="3397137"/>
            <a:ext cx="824799" cy="824799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6944" y="2509052"/>
            <a:ext cx="862197" cy="862197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722" y="3878583"/>
            <a:ext cx="899097" cy="899097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10589" y="4765419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6" name="Object 26"/>
          <p:cNvSpPr txBox="1"/>
          <p:nvPr/>
        </p:nvSpPr>
        <p:spPr>
          <a:xfrm>
            <a:off x="10051722" y="238997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1954988" y="4171958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8" name="Object 28"/>
          <p:cNvSpPr txBox="1"/>
          <p:nvPr/>
        </p:nvSpPr>
        <p:spPr>
          <a:xfrm>
            <a:off x="7203552" y="538472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35819" y="5052207"/>
            <a:ext cx="780929" cy="780929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9B9E3-289C-03D3-3D72-40657C5EB681}"/>
              </a:ext>
            </a:extLst>
          </p:cNvPr>
          <p:cNvSpPr/>
          <p:nvPr/>
        </p:nvSpPr>
        <p:spPr>
          <a:xfrm>
            <a:off x="1670080" y="318895"/>
            <a:ext cx="1214122" cy="1214163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F4D0CC9-5EC3-12C9-44F8-2268C14C61F3}"/>
              </a:ext>
            </a:extLst>
          </p:cNvPr>
          <p:cNvSpPr txBox="1"/>
          <p:nvPr/>
        </p:nvSpPr>
        <p:spPr>
          <a:xfrm>
            <a:off x="3404470" y="1461735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최종 기능 소개 및 기술 시연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5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E01DCFC-A362-8468-44A5-93C91862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00" y="2599200"/>
            <a:ext cx="10053191" cy="3150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19894" y="3909539"/>
            <a:ext cx="3950689" cy="553998"/>
            <a:chOff x="6179841" y="5864308"/>
            <a:chExt cx="5926033" cy="830997"/>
          </a:xfrm>
        </p:grpSpPr>
        <p:sp>
          <p:nvSpPr>
            <p:cNvPr id="15" name="Object 15"/>
            <p:cNvSpPr txBox="1"/>
            <p:nvPr/>
          </p:nvSpPr>
          <p:spPr>
            <a:xfrm>
              <a:off x="6179841" y="5864308"/>
              <a:ext cx="803831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sz="1200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302043" y="5864308"/>
              <a:ext cx="803831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sz="1200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7628" y="1284466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목표</a:t>
            </a:r>
            <a:r>
              <a:rPr 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 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기능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349" y="4432781"/>
            <a:ext cx="220217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장애물 감지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8263" y="4432781"/>
            <a:ext cx="319395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야간 보행 시</a:t>
            </a:r>
            <a:endParaRPr lang="en-US" altLang="ko-KR" sz="2400" kern="0" spc="-133" dirty="0">
              <a:solidFill>
                <a:srgbClr val="18A8F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자체 발광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14021" y="4432781"/>
            <a:ext cx="31939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웅덩이 방지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204D8-5DE8-0C09-E27F-828C71B58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14" y="3106538"/>
            <a:ext cx="1080000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E287A0-722B-A8CB-251D-112E4D4AC4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37" y="3110913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B24A4-AF96-7354-EA6F-BF6CDB2D6D51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3" name="타원 2">
            <a:hlinkClick r:id="rId8" action="ppaction://hlinksldjump"/>
            <a:extLst>
              <a:ext uri="{FF2B5EF4-FFF2-40B4-BE49-F238E27FC236}">
                <a16:creationId xmlns:a16="http://schemas.microsoft.com/office/drawing/2014/main" id="{31A7F37B-CC26-0CA9-F51E-4AB6CF448130}"/>
              </a:ext>
            </a:extLst>
          </p:cNvPr>
          <p:cNvSpPr>
            <a:spLocks/>
          </p:cNvSpPr>
          <p:nvPr/>
        </p:nvSpPr>
        <p:spPr>
          <a:xfrm>
            <a:off x="1225900" y="2734200"/>
            <a:ext cx="2880000" cy="288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hlinkClick r:id="rId9" action="ppaction://hlinksldjump"/>
            <a:extLst>
              <a:ext uri="{FF2B5EF4-FFF2-40B4-BE49-F238E27FC236}">
                <a16:creationId xmlns:a16="http://schemas.microsoft.com/office/drawing/2014/main" id="{2F15294C-6EBD-693E-D3FE-5418BF2B5A41}"/>
              </a:ext>
            </a:extLst>
          </p:cNvPr>
          <p:cNvSpPr>
            <a:spLocks/>
          </p:cNvSpPr>
          <p:nvPr/>
        </p:nvSpPr>
        <p:spPr>
          <a:xfrm>
            <a:off x="4644662" y="2746538"/>
            <a:ext cx="2880000" cy="288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83F86-04F2-9532-2358-5C7226397D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97" y="3110913"/>
            <a:ext cx="1080000" cy="1080000"/>
          </a:xfrm>
          <a:prstGeom prst="rect">
            <a:avLst/>
          </a:prstGeom>
        </p:spPr>
      </p:pic>
      <p:sp>
        <p:nvSpPr>
          <p:cNvPr id="8" name="타원 7">
            <a:hlinkClick r:id="rId11" action="ppaction://hlinksldjump"/>
            <a:extLst>
              <a:ext uri="{FF2B5EF4-FFF2-40B4-BE49-F238E27FC236}">
                <a16:creationId xmlns:a16="http://schemas.microsoft.com/office/drawing/2014/main" id="{93388466-E828-510D-9B52-D91597145C2A}"/>
              </a:ext>
            </a:extLst>
          </p:cNvPr>
          <p:cNvSpPr>
            <a:spLocks/>
          </p:cNvSpPr>
          <p:nvPr/>
        </p:nvSpPr>
        <p:spPr>
          <a:xfrm>
            <a:off x="8070583" y="2734200"/>
            <a:ext cx="2880000" cy="288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C77D1AE-64E2-A4C0-8863-F87450F2C8BF}"/>
              </a:ext>
            </a:extLst>
          </p:cNvPr>
          <p:cNvSpPr txBox="1"/>
          <p:nvPr/>
        </p:nvSpPr>
        <p:spPr>
          <a:xfrm>
            <a:off x="3405600" y="1461600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기능 소개 및 기술 시연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2D356-6BE3-0C13-7BA3-701D3CAA537C}"/>
              </a:ext>
            </a:extLst>
          </p:cNvPr>
          <p:cNvSpPr txBox="1"/>
          <p:nvPr/>
        </p:nvSpPr>
        <p:spPr>
          <a:xfrm>
            <a:off x="1630101" y="1312442"/>
            <a:ext cx="79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ACC-B672-BC3A-D9F9-F4B94D51018D}"/>
              </a:ext>
            </a:extLst>
          </p:cNvPr>
          <p:cNvSpPr txBox="1"/>
          <p:nvPr/>
        </p:nvSpPr>
        <p:spPr>
          <a:xfrm>
            <a:off x="2150998" y="1312442"/>
            <a:ext cx="79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</a:t>
            </a:r>
          </a:p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6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6EC134-1380-BA05-D713-D1E16445FBEF}"/>
              </a:ext>
            </a:extLst>
          </p:cNvPr>
          <p:cNvSpPr/>
          <p:nvPr/>
        </p:nvSpPr>
        <p:spPr>
          <a:xfrm>
            <a:off x="1638354" y="2392893"/>
            <a:ext cx="1214122" cy="1641802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819327" y="3613790"/>
            <a:ext cx="4152423" cy="9524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56" y="5074458"/>
            <a:ext cx="879486" cy="879486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4134" y="4801174"/>
            <a:ext cx="905621" cy="905621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5661" y="3397137"/>
            <a:ext cx="824799" cy="824799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6944" y="2509052"/>
            <a:ext cx="862197" cy="862197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722" y="3878583"/>
            <a:ext cx="899097" cy="899097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10589" y="4765419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6" name="Object 26"/>
          <p:cNvSpPr txBox="1"/>
          <p:nvPr/>
        </p:nvSpPr>
        <p:spPr>
          <a:xfrm>
            <a:off x="10051722" y="238997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1954988" y="4171958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8" name="Object 28"/>
          <p:cNvSpPr txBox="1"/>
          <p:nvPr/>
        </p:nvSpPr>
        <p:spPr>
          <a:xfrm>
            <a:off x="7203552" y="538472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35819" y="5052207"/>
            <a:ext cx="780929" cy="780929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9B9E3-289C-03D3-3D72-40657C5EB681}"/>
              </a:ext>
            </a:extLst>
          </p:cNvPr>
          <p:cNvSpPr/>
          <p:nvPr/>
        </p:nvSpPr>
        <p:spPr>
          <a:xfrm>
            <a:off x="1670080" y="318895"/>
            <a:ext cx="1214122" cy="1214163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F4D0CC9-5EC3-12C9-44F8-2268C14C61F3}"/>
              </a:ext>
            </a:extLst>
          </p:cNvPr>
          <p:cNvSpPr txBox="1"/>
          <p:nvPr/>
        </p:nvSpPr>
        <p:spPr>
          <a:xfrm>
            <a:off x="3404470" y="1461735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한계점 및 전망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14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5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7234" y="3051701"/>
            <a:ext cx="13265056" cy="1624391"/>
            <a:chOff x="-490851" y="4194763"/>
            <a:chExt cx="19897584" cy="24365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0851" y="4194763"/>
              <a:ext cx="19897584" cy="24365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2044" y="1600812"/>
            <a:ext cx="190810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한계점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3462775" y="2804034"/>
            <a:ext cx="2119725" cy="2119724"/>
            <a:chOff x="5541412" y="3823263"/>
            <a:chExt cx="3179587" cy="31795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412" y="3823263"/>
              <a:ext cx="3179587" cy="317958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12649" y="2853910"/>
            <a:ext cx="2019973" cy="2019972"/>
            <a:chOff x="5616225" y="3898077"/>
            <a:chExt cx="3029959" cy="30299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6225" y="3898077"/>
              <a:ext cx="3029959" cy="302995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762062" y="5274288"/>
            <a:ext cx="15652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기술적 한계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09689" y="2804034"/>
            <a:ext cx="2119725" cy="2119725"/>
            <a:chOff x="1561783" y="3823263"/>
            <a:chExt cx="3179587" cy="317958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61783" y="3823263"/>
              <a:ext cx="3179587" cy="3179587"/>
              <a:chOff x="1561783" y="3823263"/>
              <a:chExt cx="3179587" cy="317958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61783" y="3823263"/>
                <a:ext cx="3179587" cy="317958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36597" y="3898077"/>
              <a:ext cx="3029959" cy="3029959"/>
              <a:chOff x="1636597" y="3898077"/>
              <a:chExt cx="3029959" cy="302995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597" y="3898077"/>
                <a:ext cx="3029959" cy="3029959"/>
              </a:xfrm>
              <a:prstGeom prst="rect">
                <a:avLst/>
              </a:prstGeom>
            </p:spPr>
          </p:pic>
        </p:grpSp>
      </p:grpSp>
      <p:sp>
        <p:nvSpPr>
          <p:cNvPr id="22" name="Object 22"/>
          <p:cNvSpPr txBox="1"/>
          <p:nvPr/>
        </p:nvSpPr>
        <p:spPr>
          <a:xfrm>
            <a:off x="982248" y="5267953"/>
            <a:ext cx="17868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배터리의 무게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6578861" y="2804034"/>
            <a:ext cx="2119725" cy="2119725"/>
            <a:chOff x="9521041" y="3823263"/>
            <a:chExt cx="3179587" cy="317958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521041" y="3823263"/>
              <a:ext cx="3179587" cy="3179587"/>
              <a:chOff x="9521041" y="3823263"/>
              <a:chExt cx="3179587" cy="317958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21041" y="3823263"/>
                <a:ext cx="3179587" cy="317958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595854" y="3898077"/>
              <a:ext cx="3029959" cy="3029959"/>
              <a:chOff x="9595854" y="3898077"/>
              <a:chExt cx="3029959" cy="302995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95854" y="3898077"/>
                <a:ext cx="3029959" cy="3029959"/>
              </a:xfrm>
              <a:prstGeom prst="rect">
                <a:avLst/>
              </a:prstGeom>
            </p:spPr>
          </p:pic>
        </p:grpSp>
      </p:grpSp>
      <p:sp>
        <p:nvSpPr>
          <p:cNvPr id="42" name="Object 42"/>
          <p:cNvSpPr txBox="1"/>
          <p:nvPr/>
        </p:nvSpPr>
        <p:spPr>
          <a:xfrm>
            <a:off x="6276169" y="5285953"/>
            <a:ext cx="272119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시작장애인의 </a:t>
            </a:r>
            <a:endParaRPr lang="en-US" altLang="ko-KR" sz="2400" kern="0" spc="-133" dirty="0">
              <a:solidFill>
                <a:srgbClr val="18A8F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삶의 질 향상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9231947" y="2804034"/>
            <a:ext cx="2119725" cy="2119725"/>
            <a:chOff x="13500670" y="3823263"/>
            <a:chExt cx="3179587" cy="317958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500670" y="3823263"/>
              <a:ext cx="3179587" cy="3179587"/>
              <a:chOff x="13500670" y="3823263"/>
              <a:chExt cx="3179587" cy="317958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500670" y="3823263"/>
                <a:ext cx="3179587" cy="317958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575483" y="3898077"/>
              <a:ext cx="3029959" cy="3029959"/>
              <a:chOff x="13575483" y="3898077"/>
              <a:chExt cx="3029959" cy="302995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575483" y="3898077"/>
                <a:ext cx="3029959" cy="3029959"/>
              </a:xfrm>
              <a:prstGeom prst="rect">
                <a:avLst/>
              </a:prstGeom>
            </p:spPr>
          </p:pic>
        </p:grpSp>
      </p:grpSp>
      <p:sp>
        <p:nvSpPr>
          <p:cNvPr id="52" name="Object 52"/>
          <p:cNvSpPr txBox="1"/>
          <p:nvPr/>
        </p:nvSpPr>
        <p:spPr>
          <a:xfrm>
            <a:off x="9329718" y="5274287"/>
            <a:ext cx="19182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새로운 제품</a:t>
            </a:r>
            <a:endParaRPr lang="en-US" altLang="ko-KR" sz="2400" kern="0" spc="-133" dirty="0">
              <a:solidFill>
                <a:srgbClr val="18A8F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출시 계기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16" name="그룹 1016"/>
          <p:cNvGrpSpPr/>
          <p:nvPr/>
        </p:nvGrpSpPr>
        <p:grpSpPr>
          <a:xfrm>
            <a:off x="9694600" y="3190109"/>
            <a:ext cx="1188446" cy="1188446"/>
            <a:chOff x="2143767" y="4521722"/>
            <a:chExt cx="1782669" cy="178266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3767" y="4521722"/>
              <a:ext cx="1782669" cy="178266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993814" y="3319239"/>
            <a:ext cx="1089313" cy="1089313"/>
            <a:chOff x="14273483" y="4581513"/>
            <a:chExt cx="1633970" cy="163397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3483" y="4581513"/>
              <a:ext cx="1633970" cy="16339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A6FF79-C686-09C5-F322-91A4CC34C07E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06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EBBC1-2359-C02E-763E-3AB971759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48" y="3395895"/>
            <a:ext cx="936000" cy="93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12E54F-69AE-FBF4-C911-63E2DE94A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5" y="3413895"/>
            <a:ext cx="900000" cy="900000"/>
          </a:xfrm>
          <a:prstGeom prst="rect">
            <a:avLst/>
          </a:prstGeom>
        </p:spPr>
      </p:pic>
      <p:sp>
        <p:nvSpPr>
          <p:cNvPr id="4" name="Object 11">
            <a:extLst>
              <a:ext uri="{FF2B5EF4-FFF2-40B4-BE49-F238E27FC236}">
                <a16:creationId xmlns:a16="http://schemas.microsoft.com/office/drawing/2014/main" id="{B263DF23-E391-FFF3-132F-192D49D28017}"/>
              </a:ext>
            </a:extLst>
          </p:cNvPr>
          <p:cNvSpPr txBox="1"/>
          <p:nvPr/>
        </p:nvSpPr>
        <p:spPr>
          <a:xfrm>
            <a:off x="8041855" y="1591974"/>
            <a:ext cx="190810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전망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3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91" y="3230989"/>
            <a:ext cx="1157409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b="1" kern="0" spc="-133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ATTENTION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191" y="2353348"/>
            <a:ext cx="1157409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b="1" kern="0" spc="-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THANK YOU FOR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027" y="1224939"/>
            <a:ext cx="6132423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67" kern="0" spc="-67" dirty="0">
                <a:solidFill>
                  <a:srgbClr val="18A8F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Arduino Project</a:t>
            </a:r>
            <a:endParaRPr 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560509" y="1763971"/>
            <a:ext cx="1014945" cy="1014945"/>
            <a:chOff x="14340763" y="2219236"/>
            <a:chExt cx="1522418" cy="1522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0763" y="2219236"/>
              <a:ext cx="1522418" cy="1522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83947" y="1546312"/>
            <a:ext cx="1035643" cy="1035643"/>
            <a:chOff x="15875919" y="1984187"/>
            <a:chExt cx="1553465" cy="15534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75919" y="1984187"/>
              <a:ext cx="1553465" cy="15534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47746" y="2419980"/>
            <a:ext cx="501225" cy="919908"/>
            <a:chOff x="15671618" y="3248970"/>
            <a:chExt cx="751837" cy="1379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1618" y="3248970"/>
              <a:ext cx="751837" cy="1379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78151" y="3444680"/>
            <a:ext cx="941638" cy="941638"/>
            <a:chOff x="15717226" y="4694580"/>
            <a:chExt cx="1412457" cy="14124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7226" y="4694580"/>
              <a:ext cx="1412457" cy="14124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4421" y="2517409"/>
            <a:ext cx="499555" cy="916842"/>
            <a:chOff x="2076631" y="3349393"/>
            <a:chExt cx="749332" cy="13752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076631" y="3349393"/>
              <a:ext cx="749332" cy="13752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3955" y="1855456"/>
            <a:ext cx="883645" cy="883645"/>
            <a:chOff x="1100932" y="2325984"/>
            <a:chExt cx="1325467" cy="13254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932" y="2325984"/>
              <a:ext cx="1325467" cy="13254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50854" y="2959190"/>
            <a:ext cx="992762" cy="992762"/>
            <a:chOff x="3226281" y="4012064"/>
            <a:chExt cx="1489143" cy="1489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6281" y="4012064"/>
              <a:ext cx="1489143" cy="1489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7131" y="3790255"/>
            <a:ext cx="788196" cy="788196"/>
            <a:chOff x="2005697" y="5014822"/>
            <a:chExt cx="1182294" cy="118229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697" y="5014822"/>
              <a:ext cx="1182294" cy="11822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37207" y="769435"/>
            <a:ext cx="791730" cy="791730"/>
            <a:chOff x="3355810" y="1001752"/>
            <a:chExt cx="1187595" cy="11875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5810" y="1001752"/>
              <a:ext cx="1187595" cy="118759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426700" y="3471968"/>
            <a:ext cx="51168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43" name="Object 43"/>
          <p:cNvSpPr txBox="1"/>
          <p:nvPr/>
        </p:nvSpPr>
        <p:spPr>
          <a:xfrm>
            <a:off x="1908032" y="2482348"/>
            <a:ext cx="51168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44" name="Object 44"/>
          <p:cNvSpPr txBox="1"/>
          <p:nvPr/>
        </p:nvSpPr>
        <p:spPr>
          <a:xfrm>
            <a:off x="668086" y="4023072"/>
            <a:ext cx="51168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45" name="Object 45"/>
          <p:cNvSpPr txBox="1"/>
          <p:nvPr/>
        </p:nvSpPr>
        <p:spPr>
          <a:xfrm>
            <a:off x="8745877" y="1118169"/>
            <a:ext cx="51168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-67" dirty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7" name="그룹 1013">
            <a:extLst>
              <a:ext uri="{FF2B5EF4-FFF2-40B4-BE49-F238E27FC236}">
                <a16:creationId xmlns:a16="http://schemas.microsoft.com/office/drawing/2014/main" id="{5CCF0307-5341-F6BC-C1CE-1FE97F781F00}"/>
              </a:ext>
            </a:extLst>
          </p:cNvPr>
          <p:cNvGrpSpPr/>
          <p:nvPr/>
        </p:nvGrpSpPr>
        <p:grpSpPr>
          <a:xfrm>
            <a:off x="515468" y="5869282"/>
            <a:ext cx="11159540" cy="575403"/>
            <a:chOff x="773202" y="8803923"/>
            <a:chExt cx="16739310" cy="863104"/>
          </a:xfrm>
        </p:grpSpPr>
        <p:pic>
          <p:nvPicPr>
            <p:cNvPr id="9" name="Object 41">
              <a:extLst>
                <a:ext uri="{FF2B5EF4-FFF2-40B4-BE49-F238E27FC236}">
                  <a16:creationId xmlns:a16="http://schemas.microsoft.com/office/drawing/2014/main" id="{62BD329B-1E70-2E4B-C783-90CD2DF48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3202" y="8803923"/>
              <a:ext cx="16739310" cy="863104"/>
            </a:xfrm>
            <a:prstGeom prst="rect">
              <a:avLst/>
            </a:prstGeom>
          </p:spPr>
        </p:pic>
      </p:grpSp>
      <p:sp>
        <p:nvSpPr>
          <p:cNvPr id="11" name="Object 47">
            <a:extLst>
              <a:ext uri="{FF2B5EF4-FFF2-40B4-BE49-F238E27FC236}">
                <a16:creationId xmlns:a16="http://schemas.microsoft.com/office/drawing/2014/main" id="{BC26BC34-8715-0914-D182-F776A776BF34}"/>
              </a:ext>
            </a:extLst>
          </p:cNvPr>
          <p:cNvSpPr txBox="1"/>
          <p:nvPr/>
        </p:nvSpPr>
        <p:spPr>
          <a:xfrm>
            <a:off x="1170052" y="5993466"/>
            <a:ext cx="983952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 원</a:t>
            </a:r>
            <a:r>
              <a:rPr lang="en-US" altLang="ko-KR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</a:t>
            </a:r>
            <a:r>
              <a:rPr 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             2361074 </a:t>
            </a:r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김주호             </a:t>
            </a:r>
            <a:r>
              <a:rPr 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ㅣ             2361029 </a:t>
            </a:r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이정훈             </a:t>
            </a:r>
            <a:r>
              <a:rPr 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ㅣ             2361009 </a:t>
            </a:r>
            <a:r>
              <a:rPr lang="ko-KR" altLang="en-US" sz="1600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김현성             </a:t>
            </a:r>
            <a:endParaRPr lang="en-US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5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C1050F-3DD5-95B3-569A-828BFDFF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73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49E53-73BC-769E-84A6-262964922AE2}"/>
              </a:ext>
            </a:extLst>
          </p:cNvPr>
          <p:cNvSpPr txBox="1"/>
          <p:nvPr/>
        </p:nvSpPr>
        <p:spPr>
          <a:xfrm>
            <a:off x="2919714" y="2497976"/>
            <a:ext cx="63525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전체 코드</a:t>
            </a:r>
          </a:p>
        </p:txBody>
      </p:sp>
    </p:spTree>
    <p:extLst>
      <p:ext uri="{BB962C8B-B14F-4D97-AF65-F5344CB8AC3E}">
        <p14:creationId xmlns:p14="http://schemas.microsoft.com/office/powerpoint/2010/main" val="19928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C1050F-3DD5-95B3-569A-828BFDFF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734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A7B15-900D-0CF5-4DF6-FE41587AB376}"/>
              </a:ext>
            </a:extLst>
          </p:cNvPr>
          <p:cNvSpPr txBox="1"/>
          <p:nvPr/>
        </p:nvSpPr>
        <p:spPr>
          <a:xfrm>
            <a:off x="2520000" y="1028343"/>
            <a:ext cx="98220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창의공학설계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시각장애인용 스마트 지팡이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strip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NEO_GRB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NEO_KHZ800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 세팅 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 세팅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수위감지 센서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42FA3-AE62-CACD-92F8-62A823702248}"/>
              </a:ext>
            </a:extLst>
          </p:cNvPr>
          <p:cNvSpPr txBox="1"/>
          <p:nvPr/>
        </p:nvSpPr>
        <p:spPr>
          <a:xfrm>
            <a:off x="2520000" y="5367474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1FD607-7580-CA12-00DE-785F90AB0027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9F080A-8AB3-ED2F-6C11-5C04001567E8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49B81-6D8D-2A61-0991-8AF6CA4F769C}"/>
              </a:ext>
            </a:extLst>
          </p:cNvPr>
          <p:cNvSpPr txBox="1"/>
          <p:nvPr/>
        </p:nvSpPr>
        <p:spPr>
          <a:xfrm>
            <a:off x="2520000" y="11099470"/>
            <a:ext cx="9372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E9E18-D6A4-E957-6B42-E2BDFBB3285B}"/>
              </a:ext>
            </a:extLst>
          </p:cNvPr>
          <p:cNvSpPr txBox="1"/>
          <p:nvPr/>
        </p:nvSpPr>
        <p:spPr>
          <a:xfrm>
            <a:off x="2520000" y="474345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500EE-3446-690E-A7C7-74DC37571EFF}"/>
              </a:ext>
            </a:extLst>
          </p:cNvPr>
          <p:cNvSpPr txBox="1"/>
          <p:nvPr/>
        </p:nvSpPr>
        <p:spPr>
          <a:xfrm>
            <a:off x="2520000" y="-3857742"/>
            <a:ext cx="98220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창의공학설계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시각장애인용 스마트 지팡이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strip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NEO_GRB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NEO_KHZ800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 세팅 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 세팅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수위감지 센서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5AD16-AE13-91A2-8D1C-ED8A33618789}"/>
              </a:ext>
            </a:extLst>
          </p:cNvPr>
          <p:cNvSpPr txBox="1"/>
          <p:nvPr/>
        </p:nvSpPr>
        <p:spPr>
          <a:xfrm>
            <a:off x="2520000" y="6211784"/>
            <a:ext cx="9372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AFB84-D8B6-C684-65CB-E4F4F3DF1DBE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5F37F-7F75-C4F0-70E4-95D3F11898F3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BFCB-2D6D-859A-8BD4-6FD20C283612}"/>
              </a:ext>
            </a:extLst>
          </p:cNvPr>
          <p:cNvSpPr txBox="1"/>
          <p:nvPr/>
        </p:nvSpPr>
        <p:spPr>
          <a:xfrm>
            <a:off x="2520000" y="10069290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102AA3-798E-6059-1857-907BBFC0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4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2B715-2F82-6DF7-10F7-33E43864583C}"/>
              </a:ext>
            </a:extLst>
          </p:cNvPr>
          <p:cNvSpPr txBox="1"/>
          <p:nvPr/>
        </p:nvSpPr>
        <p:spPr>
          <a:xfrm>
            <a:off x="2520000" y="1443841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2834C-E8C6-89E7-F365-115B45D826F3}"/>
              </a:ext>
            </a:extLst>
          </p:cNvPr>
          <p:cNvSpPr txBox="1"/>
          <p:nvPr/>
        </p:nvSpPr>
        <p:spPr>
          <a:xfrm>
            <a:off x="2520000" y="-4304483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A2C79-D602-DAF6-9BAA-A496966859C2}"/>
              </a:ext>
            </a:extLst>
          </p:cNvPr>
          <p:cNvSpPr txBox="1"/>
          <p:nvPr/>
        </p:nvSpPr>
        <p:spPr>
          <a:xfrm>
            <a:off x="2520000" y="-8632292"/>
            <a:ext cx="98220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창의공학설계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시각장애인용 스마트 지팡이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strip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NEO_GRB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NEO_KHZ800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 세팅 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 세팅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수위감지 센서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DC51-5CCB-9ED3-989F-C1D9F646926D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649BF-FBDB-BCDD-92E9-0EEEF274505F}"/>
              </a:ext>
            </a:extLst>
          </p:cNvPr>
          <p:cNvSpPr txBox="1"/>
          <p:nvPr/>
        </p:nvSpPr>
        <p:spPr>
          <a:xfrm>
            <a:off x="2520000" y="5354245"/>
            <a:ext cx="91449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5B7C6-4DA5-F2F7-8B4D-A46E59376D7D}"/>
              </a:ext>
            </a:extLst>
          </p:cNvPr>
          <p:cNvSpPr txBox="1"/>
          <p:nvPr/>
        </p:nvSpPr>
        <p:spPr>
          <a:xfrm>
            <a:off x="2520000" y="11433369"/>
            <a:ext cx="69417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8E063C-488D-B7AD-E8DD-4821190F1038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08A0BA-4524-5372-BBE5-AE08EBE6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85CE1-7722-12CD-F42B-44961D430DD3}"/>
              </a:ext>
            </a:extLst>
          </p:cNvPr>
          <p:cNvSpPr txBox="1"/>
          <p:nvPr/>
        </p:nvSpPr>
        <p:spPr>
          <a:xfrm>
            <a:off x="2520000" y="474345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84F97-4776-5D80-3259-5F9B25EAE82C}"/>
              </a:ext>
            </a:extLst>
          </p:cNvPr>
          <p:cNvSpPr txBox="1"/>
          <p:nvPr/>
        </p:nvSpPr>
        <p:spPr>
          <a:xfrm>
            <a:off x="2520000" y="6275259"/>
            <a:ext cx="69417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C03D2-BCB1-A90C-90AD-AEC66531E80B}"/>
              </a:ext>
            </a:extLst>
          </p:cNvPr>
          <p:cNvSpPr txBox="1"/>
          <p:nvPr/>
        </p:nvSpPr>
        <p:spPr>
          <a:xfrm>
            <a:off x="2520000" y="-3733846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01ECD-F609-DA8F-8849-31D80718C5B9}"/>
              </a:ext>
            </a:extLst>
          </p:cNvPr>
          <p:cNvSpPr txBox="1"/>
          <p:nvPr/>
        </p:nvSpPr>
        <p:spPr>
          <a:xfrm>
            <a:off x="2520000" y="-9491783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242837-48C0-ED65-88C5-87F2AFECF069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6366C3-921C-D9EA-9956-B11E034D920E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05626-3C8C-C1C1-16E4-EDA4C4740BB9}"/>
              </a:ext>
            </a:extLst>
          </p:cNvPr>
          <p:cNvSpPr txBox="1"/>
          <p:nvPr/>
        </p:nvSpPr>
        <p:spPr>
          <a:xfrm>
            <a:off x="2520000" y="11323092"/>
            <a:ext cx="7312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시리얼모니터에 수위감지 센서 값 출력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//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출력값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750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이상으로 올라가면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삐소리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LOW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B64608-D349-FB1C-CBC6-C7C64342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A2D356-6BE3-0C13-7BA3-701D3CAA537C}"/>
              </a:ext>
            </a:extLst>
          </p:cNvPr>
          <p:cNvSpPr txBox="1"/>
          <p:nvPr/>
        </p:nvSpPr>
        <p:spPr>
          <a:xfrm>
            <a:off x="1630101" y="1312442"/>
            <a:ext cx="79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ACC-B672-BC3A-D9F9-F4B94D51018D}"/>
              </a:ext>
            </a:extLst>
          </p:cNvPr>
          <p:cNvSpPr txBox="1"/>
          <p:nvPr/>
        </p:nvSpPr>
        <p:spPr>
          <a:xfrm>
            <a:off x="2150998" y="1312442"/>
            <a:ext cx="79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6EC134-1380-BA05-D713-D1E16445FBEF}"/>
              </a:ext>
            </a:extLst>
          </p:cNvPr>
          <p:cNvSpPr/>
          <p:nvPr/>
        </p:nvSpPr>
        <p:spPr>
          <a:xfrm>
            <a:off x="1638354" y="2392893"/>
            <a:ext cx="1214122" cy="1641802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19327" y="3613790"/>
            <a:ext cx="4152423" cy="9524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56" y="5074458"/>
            <a:ext cx="879486" cy="879486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4134" y="4801174"/>
            <a:ext cx="905621" cy="905621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5661" y="3397137"/>
            <a:ext cx="824799" cy="824799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6944" y="2509052"/>
            <a:ext cx="862197" cy="862197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722" y="3878583"/>
            <a:ext cx="899097" cy="899097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10589" y="4765419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6" name="Object 26"/>
          <p:cNvSpPr txBox="1"/>
          <p:nvPr/>
        </p:nvSpPr>
        <p:spPr>
          <a:xfrm>
            <a:off x="10051722" y="238997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1954988" y="4171958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8" name="Object 28"/>
          <p:cNvSpPr txBox="1"/>
          <p:nvPr/>
        </p:nvSpPr>
        <p:spPr>
          <a:xfrm>
            <a:off x="7203552" y="538472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35819" y="5052207"/>
            <a:ext cx="780929" cy="780929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9B9E3-289C-03D3-3D72-40657C5EB681}"/>
              </a:ext>
            </a:extLst>
          </p:cNvPr>
          <p:cNvSpPr/>
          <p:nvPr/>
        </p:nvSpPr>
        <p:spPr>
          <a:xfrm>
            <a:off x="1670080" y="318895"/>
            <a:ext cx="1214122" cy="1214163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F4D0CC9-5EC3-12C9-44F8-2268C14C61F3}"/>
              </a:ext>
            </a:extLst>
          </p:cNvPr>
          <p:cNvSpPr txBox="1"/>
          <p:nvPr/>
        </p:nvSpPr>
        <p:spPr>
          <a:xfrm>
            <a:off x="3404470" y="1461735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제작 목적 및 동기</a:t>
            </a:r>
            <a:endParaRPr lang="en-US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5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A1E26-4768-15C1-6589-D66F69617A10}"/>
              </a:ext>
            </a:extLst>
          </p:cNvPr>
          <p:cNvSpPr txBox="1"/>
          <p:nvPr/>
        </p:nvSpPr>
        <p:spPr>
          <a:xfrm>
            <a:off x="2520000" y="1028343"/>
            <a:ext cx="69417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4868B-41F5-A154-C327-99D379B8EA0D}"/>
              </a:ext>
            </a:extLst>
          </p:cNvPr>
          <p:cNvSpPr txBox="1"/>
          <p:nvPr/>
        </p:nvSpPr>
        <p:spPr>
          <a:xfrm>
            <a:off x="2520000" y="5786113"/>
            <a:ext cx="73123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시리얼모니터에 수위감지 센서 값 출력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//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출력값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750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이상으로 올라가면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삐소리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LOW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D0408-F0B7-1035-4774-E113587554AE}"/>
              </a:ext>
            </a:extLst>
          </p:cNvPr>
          <p:cNvSpPr txBox="1"/>
          <p:nvPr/>
        </p:nvSpPr>
        <p:spPr>
          <a:xfrm>
            <a:off x="2520000" y="-4781432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04DBF-ACD4-FF25-4C40-81023971CB20}"/>
              </a:ext>
            </a:extLst>
          </p:cNvPr>
          <p:cNvSpPr txBox="1"/>
          <p:nvPr/>
        </p:nvSpPr>
        <p:spPr>
          <a:xfrm>
            <a:off x="2520000" y="-8983029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1F2CB8-8B91-229C-91BB-E88DF1F89B1E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B77480-CD63-DF15-B6C5-1F0C98A99B09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621AFA-3134-4ECF-12DB-2C84830B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1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9259DD-C6CB-C1F7-349C-53298A54BC4F}"/>
              </a:ext>
            </a:extLst>
          </p:cNvPr>
          <p:cNvSpPr txBox="1"/>
          <p:nvPr/>
        </p:nvSpPr>
        <p:spPr>
          <a:xfrm>
            <a:off x="2520000" y="1443841"/>
            <a:ext cx="7312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시리얼모니터에 수위감지 센서 값 출력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//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출력값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750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이상으로 올라가면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삐소리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LOW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7BB98-B6BE-4628-B67F-267C289041D9}"/>
              </a:ext>
            </a:extLst>
          </p:cNvPr>
          <p:cNvSpPr txBox="1"/>
          <p:nvPr/>
        </p:nvSpPr>
        <p:spPr>
          <a:xfrm>
            <a:off x="2520000" y="-3601814"/>
            <a:ext cx="69417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CA902-5115-7B5D-7391-851347BF1E90}"/>
              </a:ext>
            </a:extLst>
          </p:cNvPr>
          <p:cNvSpPr txBox="1"/>
          <p:nvPr/>
        </p:nvSpPr>
        <p:spPr>
          <a:xfrm>
            <a:off x="2520000" y="-9398754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907A25-37E5-9239-3169-8E6FAA668B74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9F3437-79A2-3237-B3A5-C093318721DA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9193AB-0D42-6DB6-758D-AFB5D772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7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1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85CE1-7722-12CD-F42B-44961D430DD3}"/>
              </a:ext>
            </a:extLst>
          </p:cNvPr>
          <p:cNvSpPr txBox="1"/>
          <p:nvPr/>
        </p:nvSpPr>
        <p:spPr>
          <a:xfrm>
            <a:off x="2520000" y="474345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84F97-4776-5D80-3259-5F9B25EAE82C}"/>
              </a:ext>
            </a:extLst>
          </p:cNvPr>
          <p:cNvSpPr txBox="1"/>
          <p:nvPr/>
        </p:nvSpPr>
        <p:spPr>
          <a:xfrm>
            <a:off x="2520000" y="6275259"/>
            <a:ext cx="69417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C03D2-BCB1-A90C-90AD-AEC66531E80B}"/>
              </a:ext>
            </a:extLst>
          </p:cNvPr>
          <p:cNvSpPr txBox="1"/>
          <p:nvPr/>
        </p:nvSpPr>
        <p:spPr>
          <a:xfrm>
            <a:off x="2520000" y="-3733846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01ECD-F609-DA8F-8849-31D80718C5B9}"/>
              </a:ext>
            </a:extLst>
          </p:cNvPr>
          <p:cNvSpPr txBox="1"/>
          <p:nvPr/>
        </p:nvSpPr>
        <p:spPr>
          <a:xfrm>
            <a:off x="2520000" y="-9491783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242837-48C0-ED65-88C5-87F2AFECF069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6366C3-921C-D9EA-9956-B11E034D920E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05626-3C8C-C1C1-16E4-EDA4C4740BB9}"/>
              </a:ext>
            </a:extLst>
          </p:cNvPr>
          <p:cNvSpPr txBox="1"/>
          <p:nvPr/>
        </p:nvSpPr>
        <p:spPr>
          <a:xfrm>
            <a:off x="2520000" y="11323092"/>
            <a:ext cx="7312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시리얼모니터에 수위감지 센서 값 출력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//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출력값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750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이상으로 올라가면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삐소리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LOW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6B2AFC5A-3E3B-FD84-AEB5-1220853C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A1E26-4768-15C1-6589-D66F69617A10}"/>
              </a:ext>
            </a:extLst>
          </p:cNvPr>
          <p:cNvSpPr txBox="1"/>
          <p:nvPr/>
        </p:nvSpPr>
        <p:spPr>
          <a:xfrm>
            <a:off x="2520000" y="1028343"/>
            <a:ext cx="69417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4868B-41F5-A154-C327-99D379B8EA0D}"/>
              </a:ext>
            </a:extLst>
          </p:cNvPr>
          <p:cNvSpPr txBox="1"/>
          <p:nvPr/>
        </p:nvSpPr>
        <p:spPr>
          <a:xfrm>
            <a:off x="2520000" y="5786113"/>
            <a:ext cx="73123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시리얼모니터에 수위감지 센서 값 출력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//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출력값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750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이상으로 올라가면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삐소리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LOW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D0408-F0B7-1035-4774-E113587554AE}"/>
              </a:ext>
            </a:extLst>
          </p:cNvPr>
          <p:cNvSpPr txBox="1"/>
          <p:nvPr/>
        </p:nvSpPr>
        <p:spPr>
          <a:xfrm>
            <a:off x="2520000" y="-4781432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04DBF-ACD4-FF25-4C40-81023971CB20}"/>
              </a:ext>
            </a:extLst>
          </p:cNvPr>
          <p:cNvSpPr txBox="1"/>
          <p:nvPr/>
        </p:nvSpPr>
        <p:spPr>
          <a:xfrm>
            <a:off x="2520000" y="-8983029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1F2CB8-8B91-229C-91BB-E88DF1F89B1E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B77480-CD63-DF15-B6C5-1F0C98A99B09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hlinkClick r:id="rId3" action="ppaction://hlinksldjump"/>
            <a:extLst>
              <a:ext uri="{FF2B5EF4-FFF2-40B4-BE49-F238E27FC236}">
                <a16:creationId xmlns:a16="http://schemas.microsoft.com/office/drawing/2014/main" id="{67621AFA-3134-4ECF-12DB-2C84830BC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E9E18-D6A4-E957-6B42-E2BDFBB3285B}"/>
              </a:ext>
            </a:extLst>
          </p:cNvPr>
          <p:cNvSpPr txBox="1"/>
          <p:nvPr/>
        </p:nvSpPr>
        <p:spPr>
          <a:xfrm>
            <a:off x="2520000" y="474345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500EE-3446-690E-A7C7-74DC37571EFF}"/>
              </a:ext>
            </a:extLst>
          </p:cNvPr>
          <p:cNvSpPr txBox="1"/>
          <p:nvPr/>
        </p:nvSpPr>
        <p:spPr>
          <a:xfrm>
            <a:off x="2520000" y="-3857742"/>
            <a:ext cx="98220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창의공학설계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시각장애인용 스마트 지팡이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strip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NEO_GRB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NEO_KHZ800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 세팅 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 세팅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수위감지 센서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5AD16-AE13-91A2-8D1C-ED8A33618789}"/>
              </a:ext>
            </a:extLst>
          </p:cNvPr>
          <p:cNvSpPr txBox="1"/>
          <p:nvPr/>
        </p:nvSpPr>
        <p:spPr>
          <a:xfrm>
            <a:off x="2520000" y="6211784"/>
            <a:ext cx="9372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AFB84-D8B6-C684-65CB-E4F4F3DF1DBE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5F37F-7F75-C4F0-70E4-95D3F11898F3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BFCB-2D6D-859A-8BD4-6FD20C283612}"/>
              </a:ext>
            </a:extLst>
          </p:cNvPr>
          <p:cNvSpPr txBox="1"/>
          <p:nvPr/>
        </p:nvSpPr>
        <p:spPr>
          <a:xfrm>
            <a:off x="2520000" y="10069290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hlinkClick r:id="rId3" action="ppaction://hlinksldjump"/>
            <a:extLst>
              <a:ext uri="{FF2B5EF4-FFF2-40B4-BE49-F238E27FC236}">
                <a16:creationId xmlns:a16="http://schemas.microsoft.com/office/drawing/2014/main" id="{CD9CCC6E-EB5B-4733-B0C8-87D0898FE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10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2B715-2F82-6DF7-10F7-33E43864583C}"/>
              </a:ext>
            </a:extLst>
          </p:cNvPr>
          <p:cNvSpPr txBox="1"/>
          <p:nvPr/>
        </p:nvSpPr>
        <p:spPr>
          <a:xfrm>
            <a:off x="2520000" y="1443841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2834C-E8C6-89E7-F365-115B45D826F3}"/>
              </a:ext>
            </a:extLst>
          </p:cNvPr>
          <p:cNvSpPr txBox="1"/>
          <p:nvPr/>
        </p:nvSpPr>
        <p:spPr>
          <a:xfrm>
            <a:off x="2520000" y="-4304483"/>
            <a:ext cx="76711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조도센서의 밝기에 따라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네오픽셀의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색상 조절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노랑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light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A2C79-D602-DAF6-9BAA-A496966859C2}"/>
              </a:ext>
            </a:extLst>
          </p:cNvPr>
          <p:cNvSpPr txBox="1"/>
          <p:nvPr/>
        </p:nvSpPr>
        <p:spPr>
          <a:xfrm>
            <a:off x="2520000" y="-8632292"/>
            <a:ext cx="98220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창의공학설계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시각장애인용 스마트 지팡이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strip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NEO_GRB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NEO_KHZ800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네오픽셀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스트립 세팅 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조도센서 세팅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수위감지 센서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DC51-5CCB-9ED3-989F-C1D9F646926D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649BF-FBDB-BCDD-92E9-0EEEF274505F}"/>
              </a:ext>
            </a:extLst>
          </p:cNvPr>
          <p:cNvSpPr txBox="1"/>
          <p:nvPr/>
        </p:nvSpPr>
        <p:spPr>
          <a:xfrm>
            <a:off x="2520000" y="5354245"/>
            <a:ext cx="91449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5B7C6-4DA5-F2F7-8B4D-A46E59376D7D}"/>
              </a:ext>
            </a:extLst>
          </p:cNvPr>
          <p:cNvSpPr txBox="1"/>
          <p:nvPr/>
        </p:nvSpPr>
        <p:spPr>
          <a:xfrm>
            <a:off x="2520000" y="11433369"/>
            <a:ext cx="69417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8E063C-488D-B7AD-E8DD-4821190F1038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hlinkClick r:id="rId3" action="ppaction://hlinksldjump"/>
            <a:extLst>
              <a:ext uri="{FF2B5EF4-FFF2-40B4-BE49-F238E27FC236}">
                <a16:creationId xmlns:a16="http://schemas.microsoft.com/office/drawing/2014/main" id="{5708A0BA-4524-5372-BBE5-AE08EBE6B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9259DD-C6CB-C1F7-349C-53298A54BC4F}"/>
              </a:ext>
            </a:extLst>
          </p:cNvPr>
          <p:cNvSpPr txBox="1"/>
          <p:nvPr/>
        </p:nvSpPr>
        <p:spPr>
          <a:xfrm>
            <a:off x="2520000" y="1443841"/>
            <a:ext cx="7312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시리얼모니터에 수위감지 센서 값 출력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//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출력값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수위 위험수치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750 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이상으로 올라가면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삐소리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LOW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7BB98-B6BE-4628-B67F-267C289041D9}"/>
              </a:ext>
            </a:extLst>
          </p:cNvPr>
          <p:cNvSpPr txBox="1"/>
          <p:nvPr/>
        </p:nvSpPr>
        <p:spPr>
          <a:xfrm>
            <a:off x="2520000" y="-3601814"/>
            <a:ext cx="69417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초음파센서와 물체와의 거리를 출력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 갱신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현재 거리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(cm):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CA902-5115-7B5D-7391-851347BF1E90}"/>
              </a:ext>
            </a:extLst>
          </p:cNvPr>
          <p:cNvSpPr txBox="1"/>
          <p:nvPr/>
        </p:nvSpPr>
        <p:spPr>
          <a:xfrm>
            <a:off x="2520000" y="-9398754"/>
            <a:ext cx="91449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부저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초음파 가져오기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58.2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dirty="0">
                <a:solidFill>
                  <a:srgbClr val="464B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미터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센치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거리에 따라 자동차 후방경고음과 같은 기능을 구현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distance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907A25-37E5-9239-3169-8E6FAA668B74}"/>
              </a:ext>
            </a:extLst>
          </p:cNvPr>
          <p:cNvSpPr/>
          <p:nvPr/>
        </p:nvSpPr>
        <p:spPr>
          <a:xfrm>
            <a:off x="2264229" y="0"/>
            <a:ext cx="9927769" cy="34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9F3437-79A2-3237-B3A5-C093318721DA}"/>
              </a:ext>
            </a:extLst>
          </p:cNvPr>
          <p:cNvSpPr/>
          <p:nvPr/>
        </p:nvSpPr>
        <p:spPr>
          <a:xfrm>
            <a:off x="-2" y="6383655"/>
            <a:ext cx="12192001" cy="474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hlinkClick r:id="rId3" action="ppaction://hlinksldjump"/>
            <a:extLst>
              <a:ext uri="{FF2B5EF4-FFF2-40B4-BE49-F238E27FC236}">
                <a16:creationId xmlns:a16="http://schemas.microsoft.com/office/drawing/2014/main" id="{9E9193AB-0D42-6DB6-758D-AFB5D7729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26962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제작 목적 및 동기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B20951-9CF8-A80C-E50F-A35E5FF8930D}"/>
              </a:ext>
            </a:extLst>
          </p:cNvPr>
          <p:cNvGrpSpPr/>
          <p:nvPr/>
        </p:nvGrpSpPr>
        <p:grpSpPr>
          <a:xfrm>
            <a:off x="509999" y="2434556"/>
            <a:ext cx="3435874" cy="3608697"/>
            <a:chOff x="6950413" y="2449268"/>
            <a:chExt cx="4724596" cy="3608697"/>
          </a:xfrm>
        </p:grpSpPr>
        <p:grpSp>
          <p:nvGrpSpPr>
            <p:cNvPr id="30" name="그룹 1005">
              <a:extLst>
                <a:ext uri="{FF2B5EF4-FFF2-40B4-BE49-F238E27FC236}">
                  <a16:creationId xmlns:a16="http://schemas.microsoft.com/office/drawing/2014/main" id="{67C140F0-6B99-D66D-91B9-E0EC09B066E5}"/>
                </a:ext>
              </a:extLst>
            </p:cNvPr>
            <p:cNvGrpSpPr/>
            <p:nvPr/>
          </p:nvGrpSpPr>
          <p:grpSpPr>
            <a:xfrm>
              <a:off x="6950413" y="2449268"/>
              <a:ext cx="4724596" cy="3608697"/>
              <a:chOff x="9255798" y="3546759"/>
              <a:chExt cx="3587879" cy="5413045"/>
            </a:xfrm>
          </p:grpSpPr>
          <p:pic>
            <p:nvPicPr>
              <p:cNvPr id="33" name="Object 14">
                <a:extLst>
                  <a:ext uri="{FF2B5EF4-FFF2-40B4-BE49-F238E27FC236}">
                    <a16:creationId xmlns:a16="http://schemas.microsoft.com/office/drawing/2014/main" id="{D3D75AF3-4721-EA89-CCF7-35A898669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55798" y="3546759"/>
                <a:ext cx="3587879" cy="5413045"/>
              </a:xfrm>
              <a:prstGeom prst="rect">
                <a:avLst/>
              </a:prstGeom>
            </p:spPr>
          </p:pic>
        </p:grp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E5D882B1-19A4-E55E-8F30-40C9FD1987A8}"/>
                </a:ext>
              </a:extLst>
            </p:cNvPr>
            <p:cNvSpPr txBox="1"/>
            <p:nvPr/>
          </p:nvSpPr>
          <p:spPr>
            <a:xfrm>
              <a:off x="7308335" y="5392516"/>
              <a:ext cx="4008748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33" dirty="0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장애물 확인에 대한 불편</a:t>
              </a:r>
              <a:endParaRPr 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B01C7D-DA2C-1759-8046-06786CF64E21}"/>
                </a:ext>
              </a:extLst>
            </p:cNvPr>
            <p:cNvSpPr/>
            <p:nvPr/>
          </p:nvSpPr>
          <p:spPr>
            <a:xfrm>
              <a:off x="7159616" y="2698158"/>
              <a:ext cx="4306186" cy="232197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9ED7DCE-F371-FDE3-C727-DD598556F901}"/>
              </a:ext>
            </a:extLst>
          </p:cNvPr>
          <p:cNvGrpSpPr/>
          <p:nvPr/>
        </p:nvGrpSpPr>
        <p:grpSpPr>
          <a:xfrm>
            <a:off x="4377301" y="2434557"/>
            <a:ext cx="3435874" cy="3608697"/>
            <a:chOff x="6950412" y="2449268"/>
            <a:chExt cx="4724596" cy="3608697"/>
          </a:xfrm>
        </p:grpSpPr>
        <p:grpSp>
          <p:nvGrpSpPr>
            <p:cNvPr id="35" name="그룹 1005">
              <a:extLst>
                <a:ext uri="{FF2B5EF4-FFF2-40B4-BE49-F238E27FC236}">
                  <a16:creationId xmlns:a16="http://schemas.microsoft.com/office/drawing/2014/main" id="{F08A5BF8-626C-9172-240B-6B958B72444E}"/>
                </a:ext>
              </a:extLst>
            </p:cNvPr>
            <p:cNvGrpSpPr/>
            <p:nvPr/>
          </p:nvGrpSpPr>
          <p:grpSpPr>
            <a:xfrm>
              <a:off x="6950412" y="2449268"/>
              <a:ext cx="4724596" cy="3608697"/>
              <a:chOff x="9255798" y="3546759"/>
              <a:chExt cx="3587879" cy="5413045"/>
            </a:xfrm>
          </p:grpSpPr>
          <p:pic>
            <p:nvPicPr>
              <p:cNvPr id="38" name="Object 14">
                <a:extLst>
                  <a:ext uri="{FF2B5EF4-FFF2-40B4-BE49-F238E27FC236}">
                    <a16:creationId xmlns:a16="http://schemas.microsoft.com/office/drawing/2014/main" id="{0C87E4A7-2BD0-7FA1-43B8-67907A763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55798" y="3546759"/>
                <a:ext cx="3587879" cy="5413045"/>
              </a:xfrm>
              <a:prstGeom prst="rect">
                <a:avLst/>
              </a:prstGeom>
            </p:spPr>
          </p:pic>
        </p:grpSp>
        <p:sp>
          <p:nvSpPr>
            <p:cNvPr id="36" name="Object 26">
              <a:extLst>
                <a:ext uri="{FF2B5EF4-FFF2-40B4-BE49-F238E27FC236}">
                  <a16:creationId xmlns:a16="http://schemas.microsoft.com/office/drawing/2014/main" id="{4F1DE47A-5D7D-A2B6-CF72-865270D61A4B}"/>
                </a:ext>
              </a:extLst>
            </p:cNvPr>
            <p:cNvSpPr txBox="1"/>
            <p:nvPr/>
          </p:nvSpPr>
          <p:spPr>
            <a:xfrm>
              <a:off x="7313144" y="5392516"/>
              <a:ext cx="399912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33" dirty="0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방치된 전동 </a:t>
              </a:r>
              <a:r>
                <a:rPr lang="ko-KR" altLang="en-US" sz="2400" kern="0" spc="-133" dirty="0" err="1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킥보드</a:t>
              </a:r>
              <a:endParaRPr 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8D5C4A6-1C55-424A-F63C-CCC06C2B2604}"/>
                </a:ext>
              </a:extLst>
            </p:cNvPr>
            <p:cNvSpPr/>
            <p:nvPr/>
          </p:nvSpPr>
          <p:spPr>
            <a:xfrm>
              <a:off x="7159617" y="2698158"/>
              <a:ext cx="4306186" cy="2321977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7D89841-F99A-E96C-CD0E-3784522626CC}"/>
              </a:ext>
            </a:extLst>
          </p:cNvPr>
          <p:cNvGrpSpPr/>
          <p:nvPr/>
        </p:nvGrpSpPr>
        <p:grpSpPr>
          <a:xfrm>
            <a:off x="8239134" y="2434556"/>
            <a:ext cx="3435874" cy="3608697"/>
            <a:chOff x="6950412" y="2449268"/>
            <a:chExt cx="4724596" cy="3608697"/>
          </a:xfrm>
        </p:grpSpPr>
        <p:grpSp>
          <p:nvGrpSpPr>
            <p:cNvPr id="55" name="그룹 1005">
              <a:extLst>
                <a:ext uri="{FF2B5EF4-FFF2-40B4-BE49-F238E27FC236}">
                  <a16:creationId xmlns:a16="http://schemas.microsoft.com/office/drawing/2014/main" id="{95FD52A0-C5B1-C607-04F1-4B8E8A4FC7FE}"/>
                </a:ext>
              </a:extLst>
            </p:cNvPr>
            <p:cNvGrpSpPr/>
            <p:nvPr/>
          </p:nvGrpSpPr>
          <p:grpSpPr>
            <a:xfrm>
              <a:off x="6950412" y="2449268"/>
              <a:ext cx="4724596" cy="3608697"/>
              <a:chOff x="9255798" y="3546759"/>
              <a:chExt cx="3587879" cy="5413045"/>
            </a:xfrm>
          </p:grpSpPr>
          <p:pic>
            <p:nvPicPr>
              <p:cNvPr id="58" name="Object 14">
                <a:extLst>
                  <a:ext uri="{FF2B5EF4-FFF2-40B4-BE49-F238E27FC236}">
                    <a16:creationId xmlns:a16="http://schemas.microsoft.com/office/drawing/2014/main" id="{01A57DE8-980D-B5D6-6554-B553D5527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55798" y="3546759"/>
                <a:ext cx="3587879" cy="5413045"/>
              </a:xfrm>
              <a:prstGeom prst="rect">
                <a:avLst/>
              </a:prstGeom>
            </p:spPr>
          </p:pic>
        </p:grpSp>
        <p:sp>
          <p:nvSpPr>
            <p:cNvPr id="56" name="Object 26">
              <a:extLst>
                <a:ext uri="{FF2B5EF4-FFF2-40B4-BE49-F238E27FC236}">
                  <a16:creationId xmlns:a16="http://schemas.microsoft.com/office/drawing/2014/main" id="{E4D80FD3-E74C-23D3-49D7-9479711902A9}"/>
                </a:ext>
              </a:extLst>
            </p:cNvPr>
            <p:cNvSpPr txBox="1"/>
            <p:nvPr/>
          </p:nvSpPr>
          <p:spPr>
            <a:xfrm>
              <a:off x="7313144" y="5392516"/>
              <a:ext cx="399912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33" dirty="0">
                  <a:solidFill>
                    <a:srgbClr val="18A8F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야간 보행 시 위험</a:t>
              </a:r>
              <a:endParaRPr 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223D20-D686-4AD0-2CB3-1FCB5C13FC5A}"/>
                </a:ext>
              </a:extLst>
            </p:cNvPr>
            <p:cNvSpPr/>
            <p:nvPr/>
          </p:nvSpPr>
          <p:spPr>
            <a:xfrm>
              <a:off x="7159617" y="2698158"/>
              <a:ext cx="4306186" cy="232197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C6110F58-B014-2657-6492-41712EE86A5D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4D0CC9-5EC3-12C9-44F8-2268C14C61F3}"/>
              </a:ext>
            </a:extLst>
          </p:cNvPr>
          <p:cNvSpPr txBox="1"/>
          <p:nvPr/>
        </p:nvSpPr>
        <p:spPr>
          <a:xfrm>
            <a:off x="3404470" y="1461735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목표 기능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0A26B73-288A-34FD-B41E-3F0549AA3BF3}"/>
              </a:ext>
            </a:extLst>
          </p:cNvPr>
          <p:cNvSpPr txBox="1"/>
          <p:nvPr/>
        </p:nvSpPr>
        <p:spPr>
          <a:xfrm>
            <a:off x="3405600" y="1461600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제작 목적 및 동기</a:t>
            </a:r>
            <a:endParaRPr lang="en-US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2D356-6BE3-0C13-7BA3-701D3CAA537C}"/>
              </a:ext>
            </a:extLst>
          </p:cNvPr>
          <p:cNvSpPr txBox="1"/>
          <p:nvPr/>
        </p:nvSpPr>
        <p:spPr>
          <a:xfrm>
            <a:off x="1630101" y="1312442"/>
            <a:ext cx="79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ACC-B672-BC3A-D9F9-F4B94D51018D}"/>
              </a:ext>
            </a:extLst>
          </p:cNvPr>
          <p:cNvSpPr txBox="1"/>
          <p:nvPr/>
        </p:nvSpPr>
        <p:spPr>
          <a:xfrm>
            <a:off x="2150998" y="1312442"/>
            <a:ext cx="79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</a:p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6EC134-1380-BA05-D713-D1E16445FBEF}"/>
              </a:ext>
            </a:extLst>
          </p:cNvPr>
          <p:cNvSpPr/>
          <p:nvPr/>
        </p:nvSpPr>
        <p:spPr>
          <a:xfrm>
            <a:off x="1638354" y="2392893"/>
            <a:ext cx="1214122" cy="1641802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19327" y="3613790"/>
            <a:ext cx="4152423" cy="9524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56" y="5074458"/>
            <a:ext cx="879486" cy="879486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4134" y="4801174"/>
            <a:ext cx="905621" cy="905621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5661" y="3397137"/>
            <a:ext cx="824799" cy="824799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6944" y="2509052"/>
            <a:ext cx="862197" cy="862197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722" y="3878583"/>
            <a:ext cx="899097" cy="899097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10589" y="4765419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6" name="Object 26"/>
          <p:cNvSpPr txBox="1"/>
          <p:nvPr/>
        </p:nvSpPr>
        <p:spPr>
          <a:xfrm>
            <a:off x="10051722" y="238997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1954988" y="4171958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8" name="Object 28"/>
          <p:cNvSpPr txBox="1"/>
          <p:nvPr/>
        </p:nvSpPr>
        <p:spPr>
          <a:xfrm>
            <a:off x="7203552" y="538472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35819" y="5052207"/>
            <a:ext cx="780929" cy="780929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9B9E3-289C-03D3-3D72-40657C5EB681}"/>
              </a:ext>
            </a:extLst>
          </p:cNvPr>
          <p:cNvSpPr/>
          <p:nvPr/>
        </p:nvSpPr>
        <p:spPr>
          <a:xfrm>
            <a:off x="1670080" y="318895"/>
            <a:ext cx="1214122" cy="1214163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7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5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E01DCFC-A362-8468-44A5-93C91862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00" y="2599200"/>
            <a:ext cx="10053191" cy="3150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19894" y="3909539"/>
            <a:ext cx="3950689" cy="553998"/>
            <a:chOff x="6179841" y="5864308"/>
            <a:chExt cx="5926033" cy="830997"/>
          </a:xfrm>
        </p:grpSpPr>
        <p:sp>
          <p:nvSpPr>
            <p:cNvPr id="15" name="Object 15"/>
            <p:cNvSpPr txBox="1"/>
            <p:nvPr/>
          </p:nvSpPr>
          <p:spPr>
            <a:xfrm>
              <a:off x="6179841" y="5864308"/>
              <a:ext cx="803831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sz="1200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302043" y="5864308"/>
              <a:ext cx="803831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sz="1200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7628" y="1284466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목표</a:t>
            </a:r>
            <a:r>
              <a:rPr 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 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기능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349" y="4432781"/>
            <a:ext cx="220217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장애물 감지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8263" y="4432781"/>
            <a:ext cx="319395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야간 보행 시</a:t>
            </a:r>
            <a:endParaRPr lang="en-US" altLang="ko-KR" sz="2400" kern="0" spc="-133" dirty="0">
              <a:solidFill>
                <a:srgbClr val="18A8F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자체 발광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14021" y="4432781"/>
            <a:ext cx="31939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점자 블록 탐지 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204D8-5DE8-0C09-E27F-828C71B58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14" y="3106538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618CFB-CF13-15E4-58F4-DCCD164E7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97" y="3100437"/>
            <a:ext cx="1080000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E287A0-722B-A8CB-251D-112E4D4AC4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37" y="3110913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B24A4-AF96-7354-EA6F-BF6CDB2D6D51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5">
            <a:extLst>
              <a:ext uri="{FF2B5EF4-FFF2-40B4-BE49-F238E27FC236}">
                <a16:creationId xmlns:a16="http://schemas.microsoft.com/office/drawing/2014/main" id="{C9453A34-AC24-6B38-45A7-F5B0654D36E4}"/>
              </a:ext>
            </a:extLst>
          </p:cNvPr>
          <p:cNvGrpSpPr/>
          <p:nvPr/>
        </p:nvGrpSpPr>
        <p:grpSpPr>
          <a:xfrm>
            <a:off x="4650701" y="4301002"/>
            <a:ext cx="2889074" cy="941531"/>
            <a:chOff x="2439786" y="5741654"/>
            <a:chExt cx="2777703" cy="725799"/>
          </a:xfrm>
        </p:grpSpPr>
        <p:pic>
          <p:nvPicPr>
            <p:cNvPr id="5" name="Object 14">
              <a:extLst>
                <a:ext uri="{FF2B5EF4-FFF2-40B4-BE49-F238E27FC236}">
                  <a16:creationId xmlns:a16="http://schemas.microsoft.com/office/drawing/2014/main" id="{9513DAF2-FD48-6897-5A63-60FCA1FD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786" y="5741654"/>
              <a:ext cx="2777703" cy="725799"/>
            </a:xfrm>
            <a:prstGeom prst="rect">
              <a:avLst/>
            </a:prstGeom>
          </p:spPr>
        </p:pic>
      </p:grpSp>
      <p:grpSp>
        <p:nvGrpSpPr>
          <p:cNvPr id="10" name="그룹 1005">
            <a:extLst>
              <a:ext uri="{FF2B5EF4-FFF2-40B4-BE49-F238E27FC236}">
                <a16:creationId xmlns:a16="http://schemas.microsoft.com/office/drawing/2014/main" id="{01848325-889D-BFBE-EA8F-AECEF75BD7D0}"/>
              </a:ext>
            </a:extLst>
          </p:cNvPr>
          <p:cNvGrpSpPr/>
          <p:nvPr/>
        </p:nvGrpSpPr>
        <p:grpSpPr>
          <a:xfrm>
            <a:off x="8655702" y="4297569"/>
            <a:ext cx="2889074" cy="941531"/>
            <a:chOff x="2439786" y="5741654"/>
            <a:chExt cx="2777703" cy="725799"/>
          </a:xfrm>
        </p:grpSpPr>
        <p:pic>
          <p:nvPicPr>
            <p:cNvPr id="11" name="Object 14">
              <a:extLst>
                <a:ext uri="{FF2B5EF4-FFF2-40B4-BE49-F238E27FC236}">
                  <a16:creationId xmlns:a16="http://schemas.microsoft.com/office/drawing/2014/main" id="{E8499980-2502-9430-B093-D5CDC23F7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786" y="5741654"/>
              <a:ext cx="2777703" cy="72579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1805" y="2416314"/>
            <a:ext cx="9566867" cy="555724"/>
            <a:chOff x="1967707" y="3546759"/>
            <a:chExt cx="14350301" cy="8335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7707" y="3546759"/>
              <a:ext cx="14350301" cy="833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90237" y="3228912"/>
            <a:ext cx="8011526" cy="941531"/>
            <a:chOff x="3828638" y="4558619"/>
            <a:chExt cx="10628439" cy="1168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8638" y="4558619"/>
              <a:ext cx="10628439" cy="1168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700" y="4301003"/>
            <a:ext cx="2889074" cy="941531"/>
            <a:chOff x="2439786" y="5741654"/>
            <a:chExt cx="2777703" cy="7257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786" y="5741654"/>
              <a:ext cx="2777703" cy="7257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기대 효과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564" y="2509510"/>
            <a:ext cx="1086334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스마트 지팡이에 대한 기대효과 </a:t>
            </a:r>
            <a:r>
              <a:rPr lang="en-US" altLang="ko-KR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kern="0" spc="-67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</a:t>
            </a:r>
            <a:endParaRPr 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758" y="4537501"/>
            <a:ext cx="2780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걷는 행위 보조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759" y="4537500"/>
            <a:ext cx="2780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교통사고 예방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1284" y="4537499"/>
            <a:ext cx="2780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33" dirty="0">
                <a:solidFill>
                  <a:srgbClr val="18A8F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활동 시간 증가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1D7F0-EF1C-3DF1-9297-D3DFF29704DE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0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4D0CC9-5EC3-12C9-44F8-2268C14C61F3}"/>
              </a:ext>
            </a:extLst>
          </p:cNvPr>
          <p:cNvSpPr txBox="1"/>
          <p:nvPr/>
        </p:nvSpPr>
        <p:spPr>
          <a:xfrm>
            <a:off x="3404470" y="1461735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1</a:t>
            </a:r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 및 결과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30D0B31-5BA7-63A6-6062-0719C531B070}"/>
              </a:ext>
            </a:extLst>
          </p:cNvPr>
          <p:cNvSpPr txBox="1"/>
          <p:nvPr/>
        </p:nvSpPr>
        <p:spPr>
          <a:xfrm>
            <a:off x="3405600" y="1461600"/>
            <a:ext cx="76906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67" dirty="0">
                <a:solidFill>
                  <a:srgbClr val="FFFFFF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목표 기능</a:t>
            </a:r>
            <a:endParaRPr lang="en-US" altLang="ko-KR" sz="48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2D356-6BE3-0C13-7BA3-701D3CAA537C}"/>
              </a:ext>
            </a:extLst>
          </p:cNvPr>
          <p:cNvSpPr txBox="1"/>
          <p:nvPr/>
        </p:nvSpPr>
        <p:spPr>
          <a:xfrm>
            <a:off x="1630101" y="1312442"/>
            <a:ext cx="79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ACC-B672-BC3A-D9F9-F4B94D51018D}"/>
              </a:ext>
            </a:extLst>
          </p:cNvPr>
          <p:cNvSpPr txBox="1"/>
          <p:nvPr/>
        </p:nvSpPr>
        <p:spPr>
          <a:xfrm>
            <a:off x="2150998" y="1312442"/>
            <a:ext cx="79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</a:p>
          <a:p>
            <a:pPr algn="ctr"/>
            <a:r>
              <a:rPr lang="en-US" altLang="ko-KR" sz="7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6EC134-1380-BA05-D713-D1E16445FBEF}"/>
              </a:ext>
            </a:extLst>
          </p:cNvPr>
          <p:cNvSpPr/>
          <p:nvPr/>
        </p:nvSpPr>
        <p:spPr>
          <a:xfrm>
            <a:off x="1638354" y="2392893"/>
            <a:ext cx="1214122" cy="1641802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819327" y="3613790"/>
            <a:ext cx="4152423" cy="9524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56" y="5074458"/>
            <a:ext cx="879486" cy="879486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4134" y="4801174"/>
            <a:ext cx="905621" cy="905621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5661" y="3397137"/>
            <a:ext cx="824799" cy="824799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6944" y="2509052"/>
            <a:ext cx="862197" cy="862197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722" y="3878583"/>
            <a:ext cx="899097" cy="899097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10589" y="4765419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6" name="Object 26"/>
          <p:cNvSpPr txBox="1"/>
          <p:nvPr/>
        </p:nvSpPr>
        <p:spPr>
          <a:xfrm>
            <a:off x="10051722" y="2389973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1954988" y="4171958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sp>
        <p:nvSpPr>
          <p:cNvPr id="28" name="Object 28"/>
          <p:cNvSpPr txBox="1"/>
          <p:nvPr/>
        </p:nvSpPr>
        <p:spPr>
          <a:xfrm>
            <a:off x="7203552" y="5384721"/>
            <a:ext cx="584825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33" kern="0" spc="-67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35819" y="5052207"/>
            <a:ext cx="780929" cy="780929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9B9E3-289C-03D3-3D72-40657C5EB681}"/>
              </a:ext>
            </a:extLst>
          </p:cNvPr>
          <p:cNvSpPr/>
          <p:nvPr/>
        </p:nvSpPr>
        <p:spPr>
          <a:xfrm>
            <a:off x="1670080" y="318895"/>
            <a:ext cx="1214122" cy="1214163"/>
          </a:xfrm>
          <a:prstGeom prst="rect">
            <a:avLst/>
          </a:prstGeom>
          <a:solidFill>
            <a:srgbClr val="18A8F1"/>
          </a:solidFill>
          <a:ln>
            <a:solidFill>
              <a:srgbClr val="18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5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68" y="422249"/>
            <a:ext cx="11159540" cy="23809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469" y="439709"/>
            <a:ext cx="637971" cy="1113173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628" y="1284464"/>
            <a:ext cx="118952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1</a:t>
            </a:r>
            <a:r>
              <a:rPr lang="ko-KR" altLang="en-US" sz="4800" kern="0" spc="-267" dirty="0">
                <a:solidFill>
                  <a:srgbClr val="4D4D4D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차 제작 과정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965368"/>
            <a:ext cx="3113535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3" kern="0" spc="-67" dirty="0">
                <a:solidFill>
                  <a:srgbClr val="18A8F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  <a:cs typeface="KOHINanumOTF Bold" pitchFamily="34" charset="0"/>
              </a:rPr>
              <a:t>Arduino Project</a:t>
            </a:r>
            <a:endParaRPr lang="en-US" sz="1200" dirty="0"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B98B38-5EDF-A41B-AEFA-FB3C622DEFC5}"/>
              </a:ext>
            </a:extLst>
          </p:cNvPr>
          <p:cNvGrpSpPr/>
          <p:nvPr/>
        </p:nvGrpSpPr>
        <p:grpSpPr>
          <a:xfrm>
            <a:off x="657305" y="2551787"/>
            <a:ext cx="10875866" cy="3240736"/>
            <a:chOff x="658067" y="2734667"/>
            <a:chExt cx="10875866" cy="3240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8067" y="4432193"/>
              <a:ext cx="3113387" cy="1542696"/>
              <a:chOff x="1778444" y="7161086"/>
              <a:chExt cx="4186243" cy="17969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444" y="7161086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0791" y="3860092"/>
              <a:ext cx="3113387" cy="2115311"/>
              <a:chOff x="5301108" y="6505927"/>
              <a:chExt cx="4186243" cy="24639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308004" y="8291058"/>
                <a:ext cx="670344" cy="678829"/>
                <a:chOff x="5308004" y="8291058"/>
                <a:chExt cx="670344" cy="67882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08004" y="8291058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301108" y="6505927"/>
                <a:ext cx="4186243" cy="1796966"/>
                <a:chOff x="5301108" y="6505927"/>
                <a:chExt cx="4186243" cy="179696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01108" y="6505927"/>
                  <a:ext cx="4186243" cy="17969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5824021" y="4849174"/>
              <a:ext cx="545229" cy="552131"/>
              <a:chOff x="8796993" y="7225007"/>
              <a:chExt cx="670344" cy="6788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6993" y="7225007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08212" y="3304456"/>
              <a:ext cx="3113387" cy="1542696"/>
              <a:chOff x="8803758" y="5428041"/>
              <a:chExt cx="4186243" cy="17969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03758" y="5428041"/>
                <a:ext cx="4186243" cy="17969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20543" y="2734667"/>
              <a:ext cx="3113390" cy="2115307"/>
              <a:chOff x="12321029" y="4385245"/>
              <a:chExt cx="4186243" cy="24639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26743" y="6170369"/>
                <a:ext cx="670344" cy="678829"/>
                <a:chOff x="12326743" y="6170369"/>
                <a:chExt cx="670344" cy="67882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743" y="6170369"/>
                  <a:ext cx="670344" cy="67882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321029" y="4385245"/>
                <a:ext cx="4186243" cy="1796966"/>
                <a:chOff x="12321029" y="4385245"/>
                <a:chExt cx="4186243" cy="179696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321029" y="4385245"/>
                  <a:ext cx="4186243" cy="179696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Object 41"/>
          <p:cNvSpPr txBox="1"/>
          <p:nvPr/>
        </p:nvSpPr>
        <p:spPr>
          <a:xfrm>
            <a:off x="728056" y="4572389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STEP.01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15" y="5063465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9DBD5-1F33-C432-DCF7-E5A6CF333EA3}"/>
              </a:ext>
            </a:extLst>
          </p:cNvPr>
          <p:cNvSpPr txBox="1"/>
          <p:nvPr/>
        </p:nvSpPr>
        <p:spPr>
          <a:xfrm>
            <a:off x="527043" y="967685"/>
            <a:ext cx="63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HI나눔OTF Bold" panose="00000800000000000000" pitchFamily="50" charset="-127"/>
                <a:ea typeface="KOHI나눔OTF Bold" panose="00000800000000000000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KOHI나눔OTF Bold" panose="00000800000000000000" pitchFamily="50" charset="-127"/>
              <a:ea typeface="KOHI나눔OTF Bold" panose="00000800000000000000" pitchFamily="50" charset="-127"/>
            </a:endParaRP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EF72D320-31B7-F9AE-CE19-8CBDED826A05}"/>
              </a:ext>
            </a:extLst>
          </p:cNvPr>
          <p:cNvSpPr txBox="1"/>
          <p:nvPr/>
        </p:nvSpPr>
        <p:spPr>
          <a:xfrm>
            <a:off x="3372594" y="3963925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STEP.02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ED62E505-9B29-DE8A-828A-030F2B908173}"/>
              </a:ext>
            </a:extLst>
          </p:cNvPr>
          <p:cNvSpPr txBox="1"/>
          <p:nvPr/>
        </p:nvSpPr>
        <p:spPr>
          <a:xfrm>
            <a:off x="3113053" y="4455001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41">
            <a:extLst>
              <a:ext uri="{FF2B5EF4-FFF2-40B4-BE49-F238E27FC236}">
                <a16:creationId xmlns:a16="http://schemas.microsoft.com/office/drawing/2014/main" id="{187D0F14-633A-B375-FABD-49827C6D797E}"/>
              </a:ext>
            </a:extLst>
          </p:cNvPr>
          <p:cNvSpPr txBox="1"/>
          <p:nvPr/>
        </p:nvSpPr>
        <p:spPr>
          <a:xfrm>
            <a:off x="5984925" y="342365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STEP.03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bject 42">
            <a:extLst>
              <a:ext uri="{FF2B5EF4-FFF2-40B4-BE49-F238E27FC236}">
                <a16:creationId xmlns:a16="http://schemas.microsoft.com/office/drawing/2014/main" id="{6BF60639-D268-8503-3EAB-79EAD56E68B3}"/>
              </a:ext>
            </a:extLst>
          </p:cNvPr>
          <p:cNvSpPr txBox="1"/>
          <p:nvPr/>
        </p:nvSpPr>
        <p:spPr>
          <a:xfrm>
            <a:off x="5725384" y="391473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FA377463-DB3E-8411-7CB4-9A8347DD082F}"/>
              </a:ext>
            </a:extLst>
          </p:cNvPr>
          <p:cNvSpPr txBox="1"/>
          <p:nvPr/>
        </p:nvSpPr>
        <p:spPr>
          <a:xfrm>
            <a:off x="8697205" y="2824618"/>
            <a:ext cx="26445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STEP.04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Object 42">
            <a:extLst>
              <a:ext uri="{FF2B5EF4-FFF2-40B4-BE49-F238E27FC236}">
                <a16:creationId xmlns:a16="http://schemas.microsoft.com/office/drawing/2014/main" id="{3E26100A-19A1-1ABB-FB94-5CB400832D22}"/>
              </a:ext>
            </a:extLst>
          </p:cNvPr>
          <p:cNvSpPr txBox="1"/>
          <p:nvPr/>
        </p:nvSpPr>
        <p:spPr>
          <a:xfrm>
            <a:off x="8437664" y="3315694"/>
            <a:ext cx="3163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67" dirty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설계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FE6E36-0E3B-E0D0-A8D6-CAC7F6EE8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47" y="2314609"/>
            <a:ext cx="5400675" cy="23336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C3328-346A-1CAA-178E-FD3D7FA6AA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95" y="2066959"/>
            <a:ext cx="54006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BC3860-1FCD-7E1E-9FCC-9B9619A481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23" y="3546272"/>
            <a:ext cx="5400675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1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5689</Words>
  <Application>Microsoft Office PowerPoint</Application>
  <PresentationFormat>와이드스크린</PresentationFormat>
  <Paragraphs>1026</Paragraphs>
  <Slides>37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Gmarket Sans Medium</vt:lpstr>
      <vt:lpstr>KOHIBaeumOTF</vt:lpstr>
      <vt:lpstr>KOHI나눔OTF Bold</vt:lpstr>
      <vt:lpstr>Pretendard</vt:lpstr>
      <vt:lpstr>Pretendard Light</vt:lpstr>
      <vt:lpstr>Pretendard Medium</vt:lpstr>
      <vt:lpstr>Pretendard SemiBold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Hyeon_Sik Kim</dc:creator>
  <cp:lastModifiedBy>김주호</cp:lastModifiedBy>
  <cp:revision>524</cp:revision>
  <dcterms:created xsi:type="dcterms:W3CDTF">2023-11-29T04:12:22Z</dcterms:created>
  <dcterms:modified xsi:type="dcterms:W3CDTF">2023-12-13T09:54:14Z</dcterms:modified>
</cp:coreProperties>
</file>