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o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6A4DD-1AD5-4CC6-A481-1E4109DFC601}">
  <a:tblStyle styleId="{6D16A4DD-1AD5-4CC6-A481-1E4109DFC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ora-regular.fntdata"/><Relationship Id="rId14" Type="http://schemas.openxmlformats.org/officeDocument/2006/relationships/slide" Target="slides/slide8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o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bdc6f9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bdc6f9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bdc6f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bdc6f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bdc6f9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bdc6f9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bdc6f9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bdc6f9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bdc6f90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bdc6f90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bdc6f90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bdc6f90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bdc6f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bdc6f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KSE801 Group Meeting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19/12/09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latin typeface="Lora"/>
                <a:ea typeface="Lora"/>
                <a:cs typeface="Lora"/>
                <a:sym typeface="Lora"/>
              </a:rPr>
              <a:t>Fast</a:t>
            </a:r>
            <a:r>
              <a:rPr lang="en" sz="2400">
                <a:latin typeface="Lora"/>
                <a:ea typeface="Lora"/>
                <a:cs typeface="Lora"/>
                <a:sym typeface="Lora"/>
              </a:rPr>
              <a:t> Indoor &lt;&gt; Outdoor Transition Detection (IOTD) Through Door Crossing Awareness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17650"/>
            <a:ext cx="85206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u="sng">
                <a:solidFill>
                  <a:srgbClr val="434343"/>
                </a:solidFill>
              </a:rPr>
              <a:t>Assumption: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b="1" i="1" lang="en">
                <a:solidFill>
                  <a:srgbClr val="434343"/>
                </a:solidFill>
              </a:rPr>
              <a:t>People are using a door to enter a building.</a:t>
            </a:r>
            <a:endParaRPr b="1" i="1"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en">
                <a:solidFill>
                  <a:srgbClr val="434343"/>
                </a:solidFill>
              </a:rPr>
              <a:t>Utilize smartphone sensors to perform human activity analysis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Tasks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b="1" lang="en">
                <a:solidFill>
                  <a:srgbClr val="38761D"/>
                </a:solidFill>
              </a:rPr>
              <a:t>Data Acquisition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○"/>
            </a:pPr>
            <a:r>
              <a:rPr b="1" lang="en">
                <a:solidFill>
                  <a:srgbClr val="F1C232"/>
                </a:solidFill>
              </a:rPr>
              <a:t>Data Preprocessing</a:t>
            </a:r>
            <a:endParaRPr b="1">
              <a:solidFill>
                <a:srgbClr val="F1C23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○"/>
            </a:pPr>
            <a:r>
              <a:rPr b="1" lang="en">
                <a:solidFill>
                  <a:srgbClr val="F1C232"/>
                </a:solidFill>
              </a:rPr>
              <a:t>Model Training &amp; Evaluation</a:t>
            </a:r>
            <a:endParaRPr b="1">
              <a:solidFill>
                <a:srgbClr val="F1C23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Report Writing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19225" y="179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319" y="3487350"/>
            <a:ext cx="284075" cy="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Duration: about 3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Buildings: N1, 응공동, 산경동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Data Type: Accelerometer, GPS, Gravity, Gyroscope, Magnetic Field, Orientation, Pressure, Wifi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# of labels: total 238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52500" y="30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{6D16A4DD-1AD5-4CC6-A481-1E4109DFC601}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Outdoor &gt; Indoor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Indoor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Indoor &gt; Outdoor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Manual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Automatic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Automatic Button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Windowing (with 50% overlap)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feature extraction (min, max, mean, std 등 </a:t>
            </a:r>
            <a:r>
              <a:rPr lang="en">
                <a:solidFill>
                  <a:srgbClr val="F1C232"/>
                </a:solidFill>
              </a:rPr>
              <a:t>[, average number of peaks, variance of peaks]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Normalization (min-max scaler 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rgbClr val="F1C232"/>
                </a:solidFill>
              </a:rPr>
              <a:t>apply noise filters [e.g. </a:t>
            </a:r>
            <a:r>
              <a:rPr lang="en">
                <a:solidFill>
                  <a:srgbClr val="F1C232"/>
                </a:solidFill>
                <a:highlight>
                  <a:srgbClr val="FFFFFF"/>
                </a:highlight>
              </a:rPr>
              <a:t>low pass filter</a:t>
            </a:r>
            <a:r>
              <a:rPr lang="en">
                <a:solidFill>
                  <a:srgbClr val="F1C232"/>
                </a:solidFill>
              </a:rPr>
              <a:t>] to acceleration data, also for decomposing </a:t>
            </a:r>
            <a:r>
              <a:rPr lang="en">
                <a:solidFill>
                  <a:srgbClr val="F1C232"/>
                </a:solidFill>
                <a:highlight>
                  <a:srgbClr val="FFFFFF"/>
                </a:highlight>
              </a:rPr>
              <a:t>gravitational acceleration and body motion acceleration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Ex. Data visualization of GPS data (detection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400" y="2089052"/>
            <a:ext cx="6301300" cy="22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Ex. Data visualization of Wifi data (signal strength of 5GHz bandwidth)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00" y="1932898"/>
            <a:ext cx="7742598" cy="29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Ex. Data visualization of basic feature extracted data </a:t>
            </a:r>
            <a:br>
              <a:rPr lang="en"/>
            </a:br>
            <a:r>
              <a:rPr lang="en" sz="1400"/>
              <a:t>(magnitude of acceleration)</a:t>
            </a:r>
            <a:r>
              <a:rPr lang="en"/>
              <a:t>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75" y="2170550"/>
            <a:ext cx="7535398" cy="29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tests were already carried out, but results are not 100% satisfactory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working with following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LSTM </a:t>
            </a: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Network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CNN-LSTM Network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ConvLSTM Network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