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or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or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italic.fntdata"/><Relationship Id="rId14" Type="http://schemas.openxmlformats.org/officeDocument/2006/relationships/font" Target="fonts/Lora-bold.fntdata"/><Relationship Id="rId16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3d4da6d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3d4da6d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c1e4385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c1e4385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c1e4385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c1e438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c1e4385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c1e438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c1e4385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c1e4385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3d5ee2e4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3d5ee2e4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9050" y="159900"/>
            <a:ext cx="8865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4200">
                <a:latin typeface="Lora"/>
                <a:ea typeface="Lora"/>
                <a:cs typeface="Lora"/>
                <a:sym typeface="Lora"/>
              </a:rPr>
              <a:t>“When am I entering a building?”</a:t>
            </a:r>
            <a:endParaRPr b="1" sz="42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40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Fast</a:t>
            </a:r>
            <a:r>
              <a:rPr lang="de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de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Indoor &lt;&gt; Outdoor Transition Detection (IOTD) Through Door Crossing Awareness</a:t>
            </a:r>
            <a:endParaRPr sz="2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u="sng"/>
              <a:t>Team 11</a:t>
            </a:r>
            <a:endParaRPr sz="18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Keunchul Park, Juho Sun, Joseph Berkner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925" y="180349"/>
            <a:ext cx="937550" cy="120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enter door funny meme"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9563" y="433700"/>
            <a:ext cx="2924875" cy="427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39750" y="1605200"/>
            <a:ext cx="4121400" cy="3139500"/>
          </a:xfrm>
          <a:prstGeom prst="rect">
            <a:avLst/>
          </a:prstGeom>
          <a:ln cap="flat" cmpd="sng" w="114300">
            <a:solidFill>
              <a:srgbClr val="EDCF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1425" spcFirstLastPara="1" rIns="91425" wrap="square" tIns="1980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de">
                <a:solidFill>
                  <a:srgbClr val="434343"/>
                </a:solidFill>
              </a:rPr>
              <a:t>90% of life is spent indoors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de">
                <a:solidFill>
                  <a:srgbClr val="434343"/>
                </a:solidFill>
              </a:rPr>
              <a:t>Indoor localization increasingly important: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i="1" lang="de">
                <a:solidFill>
                  <a:srgbClr val="434343"/>
                </a:solidFill>
              </a:rPr>
              <a:t>Indoor Wayfinding</a:t>
            </a:r>
            <a:endParaRPr i="1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i="1" lang="de">
                <a:solidFill>
                  <a:srgbClr val="434343"/>
                </a:solidFill>
              </a:rPr>
              <a:t>Asset Tracking</a:t>
            </a:r>
            <a:endParaRPr i="1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i="1" lang="de">
                <a:solidFill>
                  <a:srgbClr val="434343"/>
                </a:solidFill>
              </a:rPr>
              <a:t>Marketing Integration</a:t>
            </a:r>
            <a:endParaRPr i="1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i="1" lang="de">
                <a:solidFill>
                  <a:srgbClr val="434343"/>
                </a:solidFill>
              </a:rPr>
              <a:t>Emergency Management</a:t>
            </a:r>
            <a:endParaRPr i="1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i="1" lang="de">
                <a:solidFill>
                  <a:srgbClr val="434343"/>
                </a:solidFill>
              </a:rPr>
              <a:t>...</a:t>
            </a:r>
            <a:endParaRPr i="1">
              <a:solidFill>
                <a:srgbClr val="434343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824" y="80163"/>
            <a:ext cx="661225" cy="89977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2755650" y="143775"/>
            <a:ext cx="36327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3600" u="sng">
                <a:latin typeface="Lora"/>
                <a:ea typeface="Lora"/>
                <a:cs typeface="Lora"/>
                <a:sym typeface="Lora"/>
              </a:rPr>
              <a:t>CONTEXT</a:t>
            </a:r>
            <a:endParaRPr b="1" sz="3600" u="sng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782875" y="1605025"/>
            <a:ext cx="4121400" cy="3139500"/>
          </a:xfrm>
          <a:prstGeom prst="rect">
            <a:avLst/>
          </a:prstGeom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1980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de">
                <a:solidFill>
                  <a:srgbClr val="434343"/>
                </a:solidFill>
              </a:rPr>
              <a:t>GPS does not work in buildings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de">
                <a:solidFill>
                  <a:srgbClr val="434343"/>
                </a:solidFill>
              </a:rPr>
              <a:t>+ Indoor localization requires higher accuracy: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i="1" lang="de">
                <a:solidFill>
                  <a:srgbClr val="434343"/>
                </a:solidFill>
              </a:rPr>
              <a:t>current IOTD temporal accuracy often &gt;3sec</a:t>
            </a:r>
            <a:endParaRPr i="1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i="1" lang="de">
                <a:solidFill>
                  <a:srgbClr val="434343"/>
                </a:solidFill>
              </a:rPr>
              <a:t>Needed for radio map algorithm</a:t>
            </a:r>
            <a:endParaRPr i="1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i="1" lang="de">
                <a:solidFill>
                  <a:srgbClr val="434343"/>
                </a:solidFill>
              </a:rPr>
              <a:t>When does the person actually enter the building?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118600" y="979925"/>
            <a:ext cx="23637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Importance</a:t>
            </a:r>
            <a:endParaRPr b="1" sz="24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2938" y="80162"/>
            <a:ext cx="661225" cy="89978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661713" y="979925"/>
            <a:ext cx="23637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Challenge</a:t>
            </a:r>
            <a:endParaRPr b="1" sz="24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4297658" y="4744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5725438" y="977950"/>
            <a:ext cx="23637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Goal</a:t>
            </a:r>
            <a:endParaRPr b="1" sz="24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020450" y="1615100"/>
            <a:ext cx="3773700" cy="2592900"/>
          </a:xfrm>
          <a:prstGeom prst="rect">
            <a:avLst/>
          </a:prstGeom>
          <a:ln cap="flat" cmpd="sng" w="114300">
            <a:solidFill>
              <a:srgbClr val="227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1425" spcFirstLastPara="1" rIns="91425" wrap="square" tIns="198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434343"/>
                </a:solidFill>
              </a:rPr>
              <a:t>Precise 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434343"/>
                </a:solidFill>
              </a:rPr>
              <a:t>Reach </a:t>
            </a:r>
            <a:r>
              <a:rPr lang="de" u="sng">
                <a:solidFill>
                  <a:srgbClr val="434343"/>
                </a:solidFill>
              </a:rPr>
              <a:t>&gt;95%</a:t>
            </a:r>
            <a:r>
              <a:rPr lang="de">
                <a:solidFill>
                  <a:srgbClr val="434343"/>
                </a:solidFill>
              </a:rPr>
              <a:t> IOTD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de">
                <a:solidFill>
                  <a:srgbClr val="434343"/>
                </a:solidFill>
              </a:rPr>
              <a:t>---</a:t>
            </a:r>
            <a:endParaRPr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434343"/>
                </a:solidFill>
              </a:rPr>
              <a:t>Fast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de">
                <a:solidFill>
                  <a:srgbClr val="434343"/>
                </a:solidFill>
              </a:rPr>
              <a:t>Reach </a:t>
            </a:r>
            <a:r>
              <a:rPr lang="de" u="sng">
                <a:solidFill>
                  <a:srgbClr val="434343"/>
                </a:solidFill>
              </a:rPr>
              <a:t>&lt;3sec</a:t>
            </a:r>
            <a:r>
              <a:rPr lang="de">
                <a:solidFill>
                  <a:srgbClr val="434343"/>
                </a:solidFill>
              </a:rPr>
              <a:t> IOTD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324" y="96224"/>
            <a:ext cx="647950" cy="88172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4297658" y="4744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/5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50" y="1332250"/>
            <a:ext cx="3968525" cy="308224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2637550" y="3571500"/>
            <a:ext cx="887400" cy="903900"/>
          </a:xfrm>
          <a:prstGeom prst="ellipse">
            <a:avLst/>
          </a:prstGeom>
          <a:solidFill>
            <a:srgbClr val="FF0000">
              <a:alpha val="24640"/>
            </a:srgbClr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872125" y="4004850"/>
            <a:ext cx="9654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FF0000"/>
                </a:solidFill>
              </a:rPr>
              <a:t>Area of decision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2637550" y="3826650"/>
            <a:ext cx="887400" cy="393600"/>
          </a:xfrm>
          <a:prstGeom prst="ellipse">
            <a:avLst/>
          </a:prstGeom>
          <a:solidFill>
            <a:srgbClr val="FF0000">
              <a:alpha val="24640"/>
            </a:srgbClr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862" y="67175"/>
            <a:ext cx="634425" cy="8633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390138" y="888825"/>
            <a:ext cx="23637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Idea</a:t>
            </a:r>
            <a:endParaRPr b="1" sz="24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929725" y="1595600"/>
            <a:ext cx="7322700" cy="2353500"/>
          </a:xfrm>
          <a:prstGeom prst="rect">
            <a:avLst/>
          </a:prstGeom>
          <a:ln cap="flat" cmpd="sng" w="114300">
            <a:solidFill>
              <a:srgbClr val="6997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1425" spcFirstLastPara="1" rIns="91425" wrap="square" tIns="1980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de" u="sng">
                <a:solidFill>
                  <a:srgbClr val="434343"/>
                </a:solidFill>
              </a:rPr>
              <a:t>Assumption:</a:t>
            </a:r>
            <a:endParaRPr u="sng">
              <a:solidFill>
                <a:srgbClr val="434343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de">
                <a:solidFill>
                  <a:srgbClr val="434343"/>
                </a:solidFill>
              </a:rPr>
              <a:t>People are using a door to enter a building.</a:t>
            </a:r>
            <a:endParaRPr b="1" i="1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lang="de">
                <a:solidFill>
                  <a:srgbClr val="434343"/>
                </a:solidFill>
              </a:rPr>
              <a:t>Utilize smartphone sensors to perform human activity analysis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➔"/>
            </a:pPr>
            <a:r>
              <a:rPr lang="de">
                <a:solidFill>
                  <a:srgbClr val="434343"/>
                </a:solidFill>
              </a:rPr>
              <a:t>Detect moments of door crossings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4297658" y="4744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3390138" y="879250"/>
            <a:ext cx="23637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400">
                <a:solidFill>
                  <a:srgbClr val="434343"/>
                </a:solidFill>
                <a:latin typeface="Lora"/>
                <a:ea typeface="Lora"/>
                <a:cs typeface="Lora"/>
                <a:sym typeface="Lora"/>
              </a:rPr>
              <a:t>Methodology</a:t>
            </a:r>
            <a:endParaRPr b="1" sz="2400">
              <a:solidFill>
                <a:srgbClr val="434343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4450" y="1562350"/>
            <a:ext cx="8195100" cy="2804100"/>
          </a:xfrm>
          <a:prstGeom prst="rect">
            <a:avLst/>
          </a:prstGeom>
          <a:ln cap="flat" cmpd="sng" w="114300">
            <a:solidFill>
              <a:srgbClr val="FF75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0000" lIns="91425" spcFirstLastPara="1" rIns="91425" wrap="square" tIns="1980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de">
                <a:solidFill>
                  <a:srgbClr val="434343"/>
                </a:solidFill>
              </a:rPr>
              <a:t>Collect </a:t>
            </a:r>
            <a:r>
              <a:rPr b="1" lang="de">
                <a:solidFill>
                  <a:srgbClr val="434343"/>
                </a:solidFill>
              </a:rPr>
              <a:t>sensor data</a:t>
            </a:r>
            <a:r>
              <a:rPr lang="de">
                <a:solidFill>
                  <a:srgbClr val="434343"/>
                </a:solidFill>
              </a:rPr>
              <a:t> at KAIST buildings and </a:t>
            </a:r>
            <a:r>
              <a:rPr b="1" lang="de">
                <a:solidFill>
                  <a:srgbClr val="434343"/>
                </a:solidFill>
              </a:rPr>
              <a:t>label moments of transition</a:t>
            </a:r>
            <a:r>
              <a:rPr lang="de">
                <a:solidFill>
                  <a:srgbClr val="434343"/>
                </a:solidFill>
              </a:rPr>
              <a:t> as well as </a:t>
            </a:r>
            <a:r>
              <a:rPr b="1" lang="de">
                <a:solidFill>
                  <a:srgbClr val="434343"/>
                </a:solidFill>
              </a:rPr>
              <a:t>type of door</a:t>
            </a:r>
            <a:r>
              <a:rPr lang="de">
                <a:solidFill>
                  <a:srgbClr val="434343"/>
                </a:solidFill>
              </a:rPr>
              <a:t> </a:t>
            </a:r>
            <a:r>
              <a:rPr lang="de">
                <a:solidFill>
                  <a:srgbClr val="434343"/>
                </a:solidFill>
              </a:rPr>
              <a:t>used to enter / exit </a:t>
            </a:r>
            <a:r>
              <a:rPr lang="de" sz="1400">
                <a:solidFill>
                  <a:srgbClr val="434343"/>
                </a:solidFill>
              </a:rPr>
              <a:t>(manual, automatic, automatic + button [, rotating])</a:t>
            </a:r>
            <a:r>
              <a:rPr lang="de">
                <a:solidFill>
                  <a:srgbClr val="434343"/>
                </a:solidFill>
              </a:rPr>
              <a:t>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de" u="sng">
                <a:solidFill>
                  <a:srgbClr val="434343"/>
                </a:solidFill>
              </a:rPr>
              <a:t>Create different models:</a:t>
            </a:r>
            <a:endParaRPr u="sng">
              <a:solidFill>
                <a:srgbClr val="43434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de" sz="1600">
                <a:solidFill>
                  <a:srgbClr val="434343"/>
                </a:solidFill>
              </a:rPr>
              <a:t>Detect door crossing moments </a:t>
            </a:r>
            <a:r>
              <a:rPr i="1" lang="de" sz="1600">
                <a:solidFill>
                  <a:srgbClr val="434343"/>
                </a:solidFill>
              </a:rPr>
              <a:t>(binary classification)</a:t>
            </a:r>
            <a:endParaRPr i="1" sz="1600">
              <a:solidFill>
                <a:srgbClr val="43434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de" sz="1600">
                <a:solidFill>
                  <a:srgbClr val="434343"/>
                </a:solidFill>
              </a:rPr>
              <a:t>Detect door crossing moments and distinguish between door type </a:t>
            </a:r>
            <a:r>
              <a:rPr i="1" lang="de" sz="1600">
                <a:solidFill>
                  <a:srgbClr val="434343"/>
                </a:solidFill>
              </a:rPr>
              <a:t>(multiclass)</a:t>
            </a:r>
            <a:endParaRPr i="1" sz="1600">
              <a:solidFill>
                <a:srgbClr val="434343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de" sz="1600">
                <a:solidFill>
                  <a:srgbClr val="434343"/>
                </a:solidFill>
              </a:rPr>
              <a:t>Perform IOTD (with distinction of door types)</a:t>
            </a:r>
            <a:r>
              <a:rPr i="1" lang="de" sz="1600">
                <a:solidFill>
                  <a:srgbClr val="434343"/>
                </a:solidFill>
              </a:rPr>
              <a:t> (binary/multiclass)</a:t>
            </a:r>
            <a:endParaRPr i="1" sz="1600">
              <a:solidFill>
                <a:srgbClr val="434343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100" y="57575"/>
            <a:ext cx="647950" cy="8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4297658" y="47446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r>
              <a:rPr lang="de"/>
              <a:t>/5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descr="Related image"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850" y="1528900"/>
            <a:ext cx="25812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person through glass door gif"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25" y="1376500"/>
            <a:ext cx="345757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