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1" r:id="rId4"/>
    <p:sldId id="259" r:id="rId5"/>
    <p:sldId id="269" r:id="rId6"/>
    <p:sldId id="270" r:id="rId7"/>
    <p:sldId id="272" r:id="rId8"/>
    <p:sldId id="273" r:id="rId9"/>
    <p:sldId id="274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8A8B"/>
    <a:srgbClr val="A0A0A1"/>
    <a:srgbClr val="F9F8FD"/>
    <a:srgbClr val="878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878FE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D34-4FFE-89BC-0047AE406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08244960"/>
        <c:axId val="-608242784"/>
      </c:lineChart>
      <c:catAx>
        <c:axId val="-60824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-608242784"/>
        <c:crosses val="autoZero"/>
        <c:auto val="1"/>
        <c:lblAlgn val="ctr"/>
        <c:lblOffset val="100"/>
        <c:noMultiLvlLbl val="0"/>
      </c:catAx>
      <c:valAx>
        <c:axId val="-608242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608244960"/>
        <c:crossesAt val="2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878FE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D34-4FFE-89BC-0047AE406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08244960"/>
        <c:axId val="-608242784"/>
      </c:lineChart>
      <c:catAx>
        <c:axId val="-60824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-608242784"/>
        <c:crosses val="autoZero"/>
        <c:auto val="1"/>
        <c:lblAlgn val="ctr"/>
        <c:lblOffset val="100"/>
        <c:noMultiLvlLbl val="0"/>
      </c:catAx>
      <c:valAx>
        <c:axId val="-608242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608244960"/>
        <c:crossesAt val="2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878FE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D34-4FFE-89BC-0047AE406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08244960"/>
        <c:axId val="-608242784"/>
      </c:lineChart>
      <c:catAx>
        <c:axId val="-608244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608242784"/>
        <c:crosses val="autoZero"/>
        <c:auto val="1"/>
        <c:lblAlgn val="ctr"/>
        <c:lblOffset val="100"/>
        <c:noMultiLvlLbl val="0"/>
      </c:catAx>
      <c:valAx>
        <c:axId val="-608242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608244960"/>
        <c:crossesAt val="2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878FE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D34-4FFE-89BC-0047AE406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08244960"/>
        <c:axId val="-608242784"/>
      </c:lineChart>
      <c:catAx>
        <c:axId val="-608244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608242784"/>
        <c:crosses val="autoZero"/>
        <c:auto val="1"/>
        <c:lblAlgn val="ctr"/>
        <c:lblOffset val="100"/>
        <c:noMultiLvlLbl val="0"/>
      </c:catAx>
      <c:valAx>
        <c:axId val="-608242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608244960"/>
        <c:crossesAt val="2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878FE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D34-4FFE-89BC-0047AE406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08244960"/>
        <c:axId val="-608242784"/>
      </c:lineChart>
      <c:catAx>
        <c:axId val="-608244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608242784"/>
        <c:crosses val="autoZero"/>
        <c:auto val="1"/>
        <c:lblAlgn val="ctr"/>
        <c:lblOffset val="100"/>
        <c:noMultiLvlLbl val="0"/>
      </c:catAx>
      <c:valAx>
        <c:axId val="-608242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608244960"/>
        <c:crossesAt val="2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878FE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D34-4FFE-89BC-0047AE406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08244960"/>
        <c:axId val="-608242784"/>
      </c:lineChart>
      <c:catAx>
        <c:axId val="-608244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608242784"/>
        <c:crosses val="autoZero"/>
        <c:auto val="1"/>
        <c:lblAlgn val="ctr"/>
        <c:lblOffset val="100"/>
        <c:noMultiLvlLbl val="0"/>
      </c:catAx>
      <c:valAx>
        <c:axId val="-608242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608244960"/>
        <c:crossesAt val="2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67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48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4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68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31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91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70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9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4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98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4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45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46B1FA4-327D-495D-941A-E027D03981AF}"/>
              </a:ext>
            </a:extLst>
          </p:cNvPr>
          <p:cNvSpPr/>
          <p:nvPr/>
        </p:nvSpPr>
        <p:spPr>
          <a:xfrm>
            <a:off x="2738344" y="2524593"/>
            <a:ext cx="6715312" cy="166593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431800" dist="1270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43025" latinLnBrk="0">
              <a:lnSpc>
                <a:spcPct val="150000"/>
              </a:lnSpc>
              <a:tabLst>
                <a:tab pos="723900" algn="l"/>
              </a:tabLst>
              <a:defRPr/>
            </a:pPr>
            <a:r>
              <a:rPr lang="en-US" altLang="ko-KR" sz="3200" b="1" i="1" kern="0" dirty="0">
                <a:solidFill>
                  <a:srgbClr val="878FE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Cat Company</a:t>
            </a:r>
          </a:p>
          <a:p>
            <a:pPr marL="1343025" latinLnBrk="0">
              <a:lnSpc>
                <a:spcPct val="150000"/>
              </a:lnSpc>
              <a:tabLst>
                <a:tab pos="723900" algn="l"/>
              </a:tabLst>
              <a:defRPr/>
            </a:pPr>
            <a:r>
              <a:rPr lang="ko-KR" altLang="en-US" sz="900" kern="0" dirty="0" err="1">
                <a:solidFill>
                  <a:srgbClr val="878FE2"/>
                </a:solidFill>
              </a:rPr>
              <a:t>곽은택</a:t>
            </a:r>
            <a:r>
              <a:rPr lang="en-US" altLang="ko-KR" sz="900" kern="0" dirty="0">
                <a:solidFill>
                  <a:srgbClr val="878FE2"/>
                </a:solidFill>
              </a:rPr>
              <a:t>, </a:t>
            </a:r>
            <a:r>
              <a:rPr lang="ko-KR" altLang="en-US" sz="900" kern="0" dirty="0" err="1">
                <a:solidFill>
                  <a:srgbClr val="878FE2"/>
                </a:solidFill>
              </a:rPr>
              <a:t>모주홍</a:t>
            </a:r>
            <a:r>
              <a:rPr lang="en-US" altLang="ko-KR" sz="900" kern="0" dirty="0">
                <a:solidFill>
                  <a:srgbClr val="878FE2"/>
                </a:solidFill>
              </a:rPr>
              <a:t>, </a:t>
            </a:r>
            <a:r>
              <a:rPr lang="ko-KR" altLang="en-US" sz="900" kern="0" dirty="0">
                <a:solidFill>
                  <a:srgbClr val="878FE2"/>
                </a:solidFill>
              </a:rPr>
              <a:t>김예은</a:t>
            </a:r>
            <a:endParaRPr lang="en-US" altLang="ko-KR" sz="900" kern="0" dirty="0">
              <a:solidFill>
                <a:srgbClr val="878FE2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894388" y="2711590"/>
            <a:ext cx="1291943" cy="1291943"/>
            <a:chOff x="1403632" y="3305865"/>
            <a:chExt cx="444241" cy="444241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CEE871E-D260-4004-A8E7-D3A9B934D77C}"/>
                </a:ext>
              </a:extLst>
            </p:cNvPr>
            <p:cNvSpPr/>
            <p:nvPr/>
          </p:nvSpPr>
          <p:spPr>
            <a:xfrm>
              <a:off x="1403632" y="3305865"/>
              <a:ext cx="444241" cy="444241"/>
            </a:xfrm>
            <a:prstGeom prst="ellipse">
              <a:avLst/>
            </a:prstGeom>
            <a:solidFill>
              <a:srgbClr val="F9F8FD"/>
            </a:solidFill>
            <a:ln>
              <a:noFill/>
            </a:ln>
            <a:effectLst>
              <a:outerShdw blurRad="177800" dist="508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12C1243-8A2B-4BD8-A3C6-1C1A50C1F9E2}"/>
                </a:ext>
              </a:extLst>
            </p:cNvPr>
            <p:cNvGrpSpPr/>
            <p:nvPr/>
          </p:nvGrpSpPr>
          <p:grpSpPr>
            <a:xfrm>
              <a:off x="1523393" y="3415507"/>
              <a:ext cx="169659" cy="231409"/>
              <a:chOff x="1554957" y="564357"/>
              <a:chExt cx="169659" cy="231409"/>
            </a:xfrm>
          </p:grpSpPr>
          <p:sp>
            <p:nvSpPr>
              <p:cNvPr id="8" name="원형: 비어 있음 7">
                <a:extLst>
                  <a:ext uri="{FF2B5EF4-FFF2-40B4-BE49-F238E27FC236}">
                    <a16:creationId xmlns:a16="http://schemas.microsoft.com/office/drawing/2014/main" id="{45C61EB6-C75A-447A-806B-1CF9663AB433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996"/>
                </a:avLst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64FF280-4D69-48D3-BF6C-68FE7D81E35B}"/>
                  </a:ext>
                </a:extLst>
              </p:cNvPr>
              <p:cNvSpPr/>
              <p:nvPr/>
            </p:nvSpPr>
            <p:spPr>
              <a:xfrm rot="19376596">
                <a:off x="1697726" y="687766"/>
                <a:ext cx="2689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909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2238" y="197786"/>
            <a:ext cx="11487523" cy="6462056"/>
            <a:chOff x="352238" y="197786"/>
            <a:chExt cx="11487523" cy="64620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6B1FA4-327D-495D-941A-E027D03981AF}"/>
                </a:ext>
              </a:extLst>
            </p:cNvPr>
            <p:cNvSpPr/>
            <p:nvPr/>
          </p:nvSpPr>
          <p:spPr>
            <a:xfrm>
              <a:off x="352238" y="197786"/>
              <a:ext cx="11487523" cy="582706"/>
            </a:xfrm>
            <a:prstGeom prst="roundRect">
              <a:avLst>
                <a:gd name="adj" fmla="val 50000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2300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878FE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Cat Company</a:t>
              </a:r>
              <a:endParaRPr lang="en-US" altLang="ko-KR" sz="700" b="1" kern="0" dirty="0">
                <a:solidFill>
                  <a:srgbClr val="878FE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CEE871E-D260-4004-A8E7-D3A9B934D77C}"/>
                </a:ext>
              </a:extLst>
            </p:cNvPr>
            <p:cNvSpPr/>
            <p:nvPr/>
          </p:nvSpPr>
          <p:spPr>
            <a:xfrm>
              <a:off x="460657" y="267390"/>
              <a:ext cx="444241" cy="444241"/>
            </a:xfrm>
            <a:prstGeom prst="ellipse">
              <a:avLst/>
            </a:prstGeom>
            <a:solidFill>
              <a:srgbClr val="F9F8FD"/>
            </a:solidFill>
            <a:ln>
              <a:noFill/>
            </a:ln>
            <a:effectLst>
              <a:outerShdw blurRad="177800" dist="508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12C1243-8A2B-4BD8-A3C6-1C1A50C1F9E2}"/>
                </a:ext>
              </a:extLst>
            </p:cNvPr>
            <p:cNvGrpSpPr/>
            <p:nvPr/>
          </p:nvGrpSpPr>
          <p:grpSpPr>
            <a:xfrm>
              <a:off x="580418" y="377032"/>
              <a:ext cx="167702" cy="222977"/>
              <a:chOff x="1554957" y="564357"/>
              <a:chExt cx="167702" cy="222977"/>
            </a:xfrm>
          </p:grpSpPr>
          <p:sp>
            <p:nvSpPr>
              <p:cNvPr id="8" name="원형: 비어 있음 7">
                <a:extLst>
                  <a:ext uri="{FF2B5EF4-FFF2-40B4-BE49-F238E27FC236}">
                    <a16:creationId xmlns:a16="http://schemas.microsoft.com/office/drawing/2014/main" id="{45C61EB6-C75A-447A-806B-1CF9663AB433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/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64FF280-4D69-48D3-BF6C-68FE7D81E35B}"/>
                  </a:ext>
                </a:extLst>
              </p:cNvPr>
              <p:cNvSpPr/>
              <p:nvPr/>
            </p:nvSpPr>
            <p:spPr>
              <a:xfrm rot="19376596">
                <a:off x="1676940" y="679334"/>
                <a:ext cx="45719" cy="108000"/>
              </a:xfrm>
              <a:prstGeom prst="roundRect">
                <a:avLst>
                  <a:gd name="adj" fmla="val 50000"/>
                </a:avLst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9D5B3BB-D2DB-40AD-8133-A7AEFB92130A}"/>
                </a:ext>
              </a:extLst>
            </p:cNvPr>
            <p:cNvSpPr/>
            <p:nvPr/>
          </p:nvSpPr>
          <p:spPr>
            <a:xfrm>
              <a:off x="352238" y="1002613"/>
              <a:ext cx="11487523" cy="5657229"/>
            </a:xfrm>
            <a:prstGeom prst="roundRect">
              <a:avLst>
                <a:gd name="adj" fmla="val 2325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6276974" y="1781175"/>
            <a:ext cx="5010151" cy="4219575"/>
          </a:xfrm>
          <a:prstGeom prst="roundRect">
            <a:avLst>
              <a:gd name="adj" fmla="val 5241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0904" y="2341200"/>
            <a:ext cx="2385785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10/8 ~ 10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차 플레이테스트 피드백 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반영하여 수정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50904" y="4244799"/>
            <a:ext cx="2385785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10/24 ~ 26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아군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몹의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스킬 적용과 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건물 사이의 조합 시스템 완성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210250" y="2619893"/>
            <a:ext cx="1645817" cy="291584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91165" y="2341200"/>
            <a:ext cx="2385785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10/16 ~ 17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아군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몹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유닛 시스템 완성 및 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속성 적용 완성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691165" y="4244799"/>
            <a:ext cx="2385785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10/29 ~ 30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차 플레이테스트 준비 및 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미완성 부분 보완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4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902689" y="2379300"/>
            <a:ext cx="1325484" cy="294761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11/2 ~ 11/8</a:t>
            </a:r>
            <a:endParaRPr lang="ko-KR" altLang="en-US" sz="1400" b="1" dirty="0">
              <a:solidFill>
                <a:srgbClr val="878FE2"/>
              </a:solidFill>
            </a:endParaRPr>
          </a:p>
        </p:txBody>
      </p:sp>
      <p:sp>
        <p:nvSpPr>
          <p:cNvPr id="45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3735355" y="2379299"/>
            <a:ext cx="1325484" cy="294761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11/9 ~ 11/15</a:t>
            </a:r>
            <a:endParaRPr lang="ko-KR" altLang="en-US" sz="1400" b="1" dirty="0">
              <a:solidFill>
                <a:srgbClr val="878FE2"/>
              </a:solidFill>
            </a:endParaRPr>
          </a:p>
        </p:txBody>
      </p:sp>
      <p:sp>
        <p:nvSpPr>
          <p:cNvPr id="46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902689" y="4271528"/>
            <a:ext cx="1325484" cy="294761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11/16 ~ 11/29</a:t>
            </a:r>
            <a:endParaRPr lang="ko-KR" altLang="en-US" sz="1400" b="1" dirty="0">
              <a:solidFill>
                <a:srgbClr val="878FE2"/>
              </a:solidFill>
            </a:endParaRPr>
          </a:p>
        </p:txBody>
      </p:sp>
      <p:sp>
        <p:nvSpPr>
          <p:cNvPr id="47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3735355" y="4271527"/>
            <a:ext cx="1325484" cy="294761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11/29 ~ 12/5</a:t>
            </a:r>
            <a:endParaRPr lang="ko-KR" altLang="en-US" sz="1400" b="1" dirty="0">
              <a:solidFill>
                <a:srgbClr val="878FE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DD999-8C8B-B4E6-D055-FAECB5547CB9}"/>
              </a:ext>
            </a:extLst>
          </p:cNvPr>
          <p:cNvSpPr txBox="1"/>
          <p:nvPr/>
        </p:nvSpPr>
        <p:spPr>
          <a:xfrm>
            <a:off x="8339438" y="2966702"/>
            <a:ext cx="9415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1</a:t>
            </a:r>
            <a:r>
              <a:rPr lang="ko-KR" altLang="en-US" sz="700" b="1" dirty="0">
                <a:solidFill>
                  <a:srgbClr val="0070C0"/>
                </a:solidFill>
              </a:rPr>
              <a:t>차 플레이테스트</a:t>
            </a:r>
          </a:p>
        </p:txBody>
      </p:sp>
      <p:sp>
        <p:nvSpPr>
          <p:cNvPr id="13" name="모서리가 둥근 직사각형 30">
            <a:extLst>
              <a:ext uri="{FF2B5EF4-FFF2-40B4-BE49-F238E27FC236}">
                <a16:creationId xmlns:a16="http://schemas.microsoft.com/office/drawing/2014/main" id="{8F4976F7-BC12-6B5C-9C8D-D0479668D3E3}"/>
              </a:ext>
            </a:extLst>
          </p:cNvPr>
          <p:cNvSpPr/>
          <p:nvPr/>
        </p:nvSpPr>
        <p:spPr>
          <a:xfrm>
            <a:off x="9216508" y="3179390"/>
            <a:ext cx="1645817" cy="291584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모서리가 둥근 직사각형 30">
            <a:extLst>
              <a:ext uri="{FF2B5EF4-FFF2-40B4-BE49-F238E27FC236}">
                <a16:creationId xmlns:a16="http://schemas.microsoft.com/office/drawing/2014/main" id="{9405FC50-5CE6-DF58-2B0A-3B2935FC43CD}"/>
              </a:ext>
            </a:extLst>
          </p:cNvPr>
          <p:cNvSpPr/>
          <p:nvPr/>
        </p:nvSpPr>
        <p:spPr>
          <a:xfrm>
            <a:off x="6732221" y="3179390"/>
            <a:ext cx="2252063" cy="291584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5" name="모서리가 둥근 직사각형 30">
            <a:extLst>
              <a:ext uri="{FF2B5EF4-FFF2-40B4-BE49-F238E27FC236}">
                <a16:creationId xmlns:a16="http://schemas.microsoft.com/office/drawing/2014/main" id="{6B20ED4B-24D7-AF8D-4CEA-9C68C4E14D87}"/>
              </a:ext>
            </a:extLst>
          </p:cNvPr>
          <p:cNvSpPr/>
          <p:nvPr/>
        </p:nvSpPr>
        <p:spPr>
          <a:xfrm>
            <a:off x="6732221" y="3691244"/>
            <a:ext cx="2252063" cy="291584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0" name="모서리가 둥근 직사각형 30">
            <a:extLst>
              <a:ext uri="{FF2B5EF4-FFF2-40B4-BE49-F238E27FC236}">
                <a16:creationId xmlns:a16="http://schemas.microsoft.com/office/drawing/2014/main" id="{FDC38A5A-43AB-45F5-8FA5-1A8D43ECDD4A}"/>
              </a:ext>
            </a:extLst>
          </p:cNvPr>
          <p:cNvSpPr/>
          <p:nvPr/>
        </p:nvSpPr>
        <p:spPr>
          <a:xfrm>
            <a:off x="9210250" y="3691244"/>
            <a:ext cx="1645817" cy="291584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185D5-A03A-8A89-FF59-0FF54EF7760B}"/>
              </a:ext>
            </a:extLst>
          </p:cNvPr>
          <p:cNvSpPr txBox="1"/>
          <p:nvPr/>
        </p:nvSpPr>
        <p:spPr>
          <a:xfrm>
            <a:off x="8339436" y="5715903"/>
            <a:ext cx="9415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2</a:t>
            </a:r>
            <a:r>
              <a:rPr lang="ko-KR" altLang="en-US" sz="700" b="1" dirty="0">
                <a:solidFill>
                  <a:srgbClr val="0070C0"/>
                </a:solidFill>
              </a:rPr>
              <a:t>차 플레이테스트</a:t>
            </a:r>
          </a:p>
        </p:txBody>
      </p:sp>
      <p:sp>
        <p:nvSpPr>
          <p:cNvPr id="21" name="모서리가 둥근 직사각형 30">
            <a:extLst>
              <a:ext uri="{FF2B5EF4-FFF2-40B4-BE49-F238E27FC236}">
                <a16:creationId xmlns:a16="http://schemas.microsoft.com/office/drawing/2014/main" id="{99397CBE-4E20-F365-457C-9673B22C3226}"/>
              </a:ext>
            </a:extLst>
          </p:cNvPr>
          <p:cNvSpPr/>
          <p:nvPr/>
        </p:nvSpPr>
        <p:spPr>
          <a:xfrm>
            <a:off x="6732220" y="4242251"/>
            <a:ext cx="4123847" cy="291584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모서리가 둥근 직사각형 30">
            <a:extLst>
              <a:ext uri="{FF2B5EF4-FFF2-40B4-BE49-F238E27FC236}">
                <a16:creationId xmlns:a16="http://schemas.microsoft.com/office/drawing/2014/main" id="{E185B581-EAA1-943F-C88B-724824F857CB}"/>
              </a:ext>
            </a:extLst>
          </p:cNvPr>
          <p:cNvSpPr/>
          <p:nvPr/>
        </p:nvSpPr>
        <p:spPr>
          <a:xfrm>
            <a:off x="6732220" y="4814067"/>
            <a:ext cx="2252063" cy="291584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모서리가 둥근 직사각형 30">
            <a:extLst>
              <a:ext uri="{FF2B5EF4-FFF2-40B4-BE49-F238E27FC236}">
                <a16:creationId xmlns:a16="http://schemas.microsoft.com/office/drawing/2014/main" id="{02D3C419-B982-5DE0-D1B7-995E6AA4CC61}"/>
              </a:ext>
            </a:extLst>
          </p:cNvPr>
          <p:cNvSpPr/>
          <p:nvPr/>
        </p:nvSpPr>
        <p:spPr>
          <a:xfrm>
            <a:off x="9216508" y="4814067"/>
            <a:ext cx="1645817" cy="291584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6" name="모서리가 둥근 직사각형 30">
            <a:extLst>
              <a:ext uri="{FF2B5EF4-FFF2-40B4-BE49-F238E27FC236}">
                <a16:creationId xmlns:a16="http://schemas.microsoft.com/office/drawing/2014/main" id="{15597671-9A42-559C-3D75-01092A8F0AE8}"/>
              </a:ext>
            </a:extLst>
          </p:cNvPr>
          <p:cNvSpPr/>
          <p:nvPr/>
        </p:nvSpPr>
        <p:spPr>
          <a:xfrm>
            <a:off x="6735037" y="5391898"/>
            <a:ext cx="1604399" cy="291584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06929"/>
              </p:ext>
            </p:extLst>
          </p:nvPr>
        </p:nvGraphicFramePr>
        <p:xfrm>
          <a:off x="6566200" y="1868028"/>
          <a:ext cx="4455885" cy="3947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2"/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2"/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2"/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2"/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2"/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2"/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2"/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8A8A8B"/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rgbClr val="8A8A8B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8A8A8B"/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rgbClr val="8A8A8B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8A8A8B"/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rgbClr val="8A8A8B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8A8A8B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8A8A8B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8A8A8B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92066"/>
                  </a:ext>
                </a:extLst>
              </a:tr>
            </a:tbl>
          </a:graphicData>
        </a:graphic>
      </p:graphicFrame>
      <p:sp>
        <p:nvSpPr>
          <p:cNvPr id="40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8537152" y="2619893"/>
            <a:ext cx="473075" cy="294761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12" name="사각형: 둥근 모서리 15">
            <a:extLst>
              <a:ext uri="{FF2B5EF4-FFF2-40B4-BE49-F238E27FC236}">
                <a16:creationId xmlns:a16="http://schemas.microsoft.com/office/drawing/2014/main" id="{E5E37A71-C6B0-6962-637D-955D44A708D0}"/>
              </a:ext>
            </a:extLst>
          </p:cNvPr>
          <p:cNvSpPr/>
          <p:nvPr/>
        </p:nvSpPr>
        <p:spPr>
          <a:xfrm>
            <a:off x="8537152" y="3179390"/>
            <a:ext cx="473075" cy="294761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8</a:t>
            </a:r>
          </a:p>
        </p:txBody>
      </p:sp>
      <p:sp>
        <p:nvSpPr>
          <p:cNvPr id="17" name="사각형: 둥근 모서리 15">
            <a:extLst>
              <a:ext uri="{FF2B5EF4-FFF2-40B4-BE49-F238E27FC236}">
                <a16:creationId xmlns:a16="http://schemas.microsoft.com/office/drawing/2014/main" id="{69ED7E48-D78D-29F5-38C2-68F3ACFC1C00}"/>
              </a:ext>
            </a:extLst>
          </p:cNvPr>
          <p:cNvSpPr/>
          <p:nvPr/>
        </p:nvSpPr>
        <p:spPr>
          <a:xfrm>
            <a:off x="8537151" y="5389061"/>
            <a:ext cx="473075" cy="294761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19" name="사각형: 둥근 모서리 15">
            <a:extLst>
              <a:ext uri="{FF2B5EF4-FFF2-40B4-BE49-F238E27FC236}">
                <a16:creationId xmlns:a16="http://schemas.microsoft.com/office/drawing/2014/main" id="{99EC766F-7315-6BA8-0DCC-5F608F542B5D}"/>
              </a:ext>
            </a:extLst>
          </p:cNvPr>
          <p:cNvSpPr/>
          <p:nvPr/>
        </p:nvSpPr>
        <p:spPr>
          <a:xfrm>
            <a:off x="8537150" y="3691244"/>
            <a:ext cx="473075" cy="294761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15</a:t>
            </a:r>
          </a:p>
        </p:txBody>
      </p:sp>
      <p:sp>
        <p:nvSpPr>
          <p:cNvPr id="24" name="사각형: 둥근 모서리 15">
            <a:extLst>
              <a:ext uri="{FF2B5EF4-FFF2-40B4-BE49-F238E27FC236}">
                <a16:creationId xmlns:a16="http://schemas.microsoft.com/office/drawing/2014/main" id="{51E21408-5A89-7A30-803E-48C1EEB9F078}"/>
              </a:ext>
            </a:extLst>
          </p:cNvPr>
          <p:cNvSpPr/>
          <p:nvPr/>
        </p:nvSpPr>
        <p:spPr>
          <a:xfrm>
            <a:off x="8532319" y="4812479"/>
            <a:ext cx="473075" cy="294761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29</a:t>
            </a:r>
          </a:p>
        </p:txBody>
      </p:sp>
      <p:sp>
        <p:nvSpPr>
          <p:cNvPr id="34" name="사각형: 둥근 모서리 15">
            <a:extLst>
              <a:ext uri="{FF2B5EF4-FFF2-40B4-BE49-F238E27FC236}">
                <a16:creationId xmlns:a16="http://schemas.microsoft.com/office/drawing/2014/main" id="{91E7252D-F177-122B-938F-AB955C119B12}"/>
              </a:ext>
            </a:extLst>
          </p:cNvPr>
          <p:cNvSpPr/>
          <p:nvPr/>
        </p:nvSpPr>
        <p:spPr>
          <a:xfrm>
            <a:off x="7984515" y="5390309"/>
            <a:ext cx="473075" cy="294761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7544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2238" y="197786"/>
            <a:ext cx="11487523" cy="6462056"/>
            <a:chOff x="352238" y="197786"/>
            <a:chExt cx="11487523" cy="64620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6B1FA4-327D-495D-941A-E027D03981AF}"/>
                </a:ext>
              </a:extLst>
            </p:cNvPr>
            <p:cNvSpPr/>
            <p:nvPr/>
          </p:nvSpPr>
          <p:spPr>
            <a:xfrm>
              <a:off x="352238" y="197786"/>
              <a:ext cx="11487523" cy="582706"/>
            </a:xfrm>
            <a:prstGeom prst="roundRect">
              <a:avLst>
                <a:gd name="adj" fmla="val 50000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2300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878FE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Cat Company</a:t>
              </a:r>
              <a:endParaRPr lang="en-US" altLang="ko-KR" sz="700" b="1" kern="0" dirty="0">
                <a:solidFill>
                  <a:srgbClr val="878FE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CEE871E-D260-4004-A8E7-D3A9B934D77C}"/>
                </a:ext>
              </a:extLst>
            </p:cNvPr>
            <p:cNvSpPr/>
            <p:nvPr/>
          </p:nvSpPr>
          <p:spPr>
            <a:xfrm>
              <a:off x="460657" y="267390"/>
              <a:ext cx="444241" cy="444241"/>
            </a:xfrm>
            <a:prstGeom prst="ellipse">
              <a:avLst/>
            </a:prstGeom>
            <a:solidFill>
              <a:srgbClr val="F9F8FD"/>
            </a:solidFill>
            <a:ln>
              <a:noFill/>
            </a:ln>
            <a:effectLst>
              <a:outerShdw blurRad="177800" dist="508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12C1243-8A2B-4BD8-A3C6-1C1A50C1F9E2}"/>
                </a:ext>
              </a:extLst>
            </p:cNvPr>
            <p:cNvGrpSpPr/>
            <p:nvPr/>
          </p:nvGrpSpPr>
          <p:grpSpPr>
            <a:xfrm>
              <a:off x="580418" y="377032"/>
              <a:ext cx="167702" cy="222977"/>
              <a:chOff x="1554957" y="564357"/>
              <a:chExt cx="167702" cy="222977"/>
            </a:xfrm>
          </p:grpSpPr>
          <p:sp>
            <p:nvSpPr>
              <p:cNvPr id="8" name="원형: 비어 있음 7">
                <a:extLst>
                  <a:ext uri="{FF2B5EF4-FFF2-40B4-BE49-F238E27FC236}">
                    <a16:creationId xmlns:a16="http://schemas.microsoft.com/office/drawing/2014/main" id="{45C61EB6-C75A-447A-806B-1CF9663AB433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/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64FF280-4D69-48D3-BF6C-68FE7D81E35B}"/>
                  </a:ext>
                </a:extLst>
              </p:cNvPr>
              <p:cNvSpPr/>
              <p:nvPr/>
            </p:nvSpPr>
            <p:spPr>
              <a:xfrm rot="19376596">
                <a:off x="1676940" y="679334"/>
                <a:ext cx="45719" cy="108000"/>
              </a:xfrm>
              <a:prstGeom prst="roundRect">
                <a:avLst>
                  <a:gd name="adj" fmla="val 50000"/>
                </a:avLst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9D5B3BB-D2DB-40AD-8133-A7AEFB92130A}"/>
                </a:ext>
              </a:extLst>
            </p:cNvPr>
            <p:cNvSpPr/>
            <p:nvPr/>
          </p:nvSpPr>
          <p:spPr>
            <a:xfrm>
              <a:off x="352238" y="1002613"/>
              <a:ext cx="11487523" cy="5657229"/>
            </a:xfrm>
            <a:prstGeom prst="roundRect">
              <a:avLst>
                <a:gd name="adj" fmla="val 2325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F005C6-A0D4-4C4A-800C-47B9350ADBDC}"/>
              </a:ext>
            </a:extLst>
          </p:cNvPr>
          <p:cNvSpPr/>
          <p:nvPr/>
        </p:nvSpPr>
        <p:spPr>
          <a:xfrm>
            <a:off x="1101045" y="3217591"/>
            <a:ext cx="1998906" cy="1435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 플레이테스트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 플레이테스트를 통해 확인해야 할 내용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946555-FC02-437B-A75B-8631EFCC91CE}"/>
              </a:ext>
            </a:extLst>
          </p:cNvPr>
          <p:cNvSpPr/>
          <p:nvPr/>
        </p:nvSpPr>
        <p:spPr>
          <a:xfrm>
            <a:off x="9098421" y="3206482"/>
            <a:ext cx="1998906" cy="1389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계획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 플레이테스트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까지의 계획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A88013-4D5E-4CA0-B441-12F764CEC92C}"/>
              </a:ext>
            </a:extLst>
          </p:cNvPr>
          <p:cNvSpPr/>
          <p:nvPr/>
        </p:nvSpPr>
        <p:spPr>
          <a:xfrm>
            <a:off x="3756657" y="3217591"/>
            <a:ext cx="1998906" cy="1435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피드백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 플레이테스트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피드백 내용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3A27EA-DA5E-4246-98BC-E9AC11D6C506}"/>
              </a:ext>
            </a:extLst>
          </p:cNvPr>
          <p:cNvSpPr/>
          <p:nvPr/>
        </p:nvSpPr>
        <p:spPr>
          <a:xfrm>
            <a:off x="6495422" y="3248537"/>
            <a:ext cx="1998906" cy="1435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반영한 내용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피드백을 반영해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변화한 내용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37DC32E2-7231-4DF7-AF51-B12037325610}"/>
              </a:ext>
            </a:extLst>
          </p:cNvPr>
          <p:cNvSpPr>
            <a:spLocks/>
          </p:cNvSpPr>
          <p:nvPr/>
        </p:nvSpPr>
        <p:spPr bwMode="auto">
          <a:xfrm>
            <a:off x="7381774" y="2848492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자유형 23">
            <a:extLst>
              <a:ext uri="{FF2B5EF4-FFF2-40B4-BE49-F238E27FC236}">
                <a16:creationId xmlns:a16="http://schemas.microsoft.com/office/drawing/2014/main" id="{B56C9893-6E7E-4B51-8E92-D340FF8015CF}"/>
              </a:ext>
            </a:extLst>
          </p:cNvPr>
          <p:cNvSpPr>
            <a:spLocks/>
          </p:cNvSpPr>
          <p:nvPr/>
        </p:nvSpPr>
        <p:spPr bwMode="auto">
          <a:xfrm>
            <a:off x="9955415" y="2853779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FC841E9D-D4E8-4829-912E-70A6B514A78A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1956550" y="2858998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477C5F4-BC56-4BB8-BBD5-E3869C6CB72C}"/>
              </a:ext>
            </a:extLst>
          </p:cNvPr>
          <p:cNvGrpSpPr/>
          <p:nvPr/>
        </p:nvGrpSpPr>
        <p:grpSpPr>
          <a:xfrm>
            <a:off x="776044" y="2389864"/>
            <a:ext cx="10596368" cy="2753635"/>
            <a:chOff x="1466169" y="2587622"/>
            <a:chExt cx="9114519" cy="2368553"/>
          </a:xfrm>
          <a:solidFill>
            <a:srgbClr val="878FE2"/>
          </a:solidFill>
        </p:grpSpPr>
        <p:sp>
          <p:nvSpPr>
            <p:cNvPr id="22" name="자유형: 도형 13">
              <a:extLst>
                <a:ext uri="{FF2B5EF4-FFF2-40B4-BE49-F238E27FC236}">
                  <a16:creationId xmlns:a16="http://schemas.microsoft.com/office/drawing/2014/main" id="{034E08DC-A7A9-4E9F-AA56-449DB475A903}"/>
                </a:ext>
              </a:extLst>
            </p:cNvPr>
            <p:cNvSpPr/>
            <p:nvPr/>
          </p:nvSpPr>
          <p:spPr>
            <a:xfrm>
              <a:off x="1466169" y="2628900"/>
              <a:ext cx="4097715" cy="2286001"/>
            </a:xfrm>
            <a:custGeom>
              <a:avLst/>
              <a:gdLst>
                <a:gd name="connsiteX0" fmla="*/ 203454 w 4097715"/>
                <a:gd name="connsiteY0" fmla="*/ 0 h 2286001"/>
                <a:gd name="connsiteX1" fmla="*/ 2082546 w 4097715"/>
                <a:gd name="connsiteY1" fmla="*/ 0 h 2286001"/>
                <a:gd name="connsiteX2" fmla="*/ 2286000 w 4097715"/>
                <a:gd name="connsiteY2" fmla="*/ 203454 h 2286001"/>
                <a:gd name="connsiteX3" fmla="*/ 2286000 w 4097715"/>
                <a:gd name="connsiteY3" fmla="*/ 1859714 h 2286001"/>
                <a:gd name="connsiteX4" fmla="*/ 2284800 w 4097715"/>
                <a:gd name="connsiteY4" fmla="*/ 1859714 h 2286001"/>
                <a:gd name="connsiteX5" fmla="*/ 2284800 w 4097715"/>
                <a:gd name="connsiteY5" fmla="*/ 1889078 h 2286001"/>
                <a:gd name="connsiteX6" fmla="*/ 2285718 w 4097715"/>
                <a:gd name="connsiteY6" fmla="*/ 1889078 h 2286001"/>
                <a:gd name="connsiteX7" fmla="*/ 2285718 w 4097715"/>
                <a:gd name="connsiteY7" fmla="*/ 2062381 h 2286001"/>
                <a:gd name="connsiteX8" fmla="*/ 2461620 w 4097715"/>
                <a:gd name="connsiteY8" fmla="*/ 2238283 h 2286001"/>
                <a:gd name="connsiteX9" fmla="*/ 4097715 w 4097715"/>
                <a:gd name="connsiteY9" fmla="*/ 2238283 h 2286001"/>
                <a:gd name="connsiteX10" fmla="*/ 4097715 w 4097715"/>
                <a:gd name="connsiteY10" fmla="*/ 2286001 h 2286001"/>
                <a:gd name="connsiteX11" fmla="*/ 2441455 w 4097715"/>
                <a:gd name="connsiteY11" fmla="*/ 2286001 h 2286001"/>
                <a:gd name="connsiteX12" fmla="*/ 2238001 w 4097715"/>
                <a:gd name="connsiteY12" fmla="*/ 2082547 h 2286001"/>
                <a:gd name="connsiteX13" fmla="*/ 2238001 w 4097715"/>
                <a:gd name="connsiteY13" fmla="*/ 1933252 h 2286001"/>
                <a:gd name="connsiteX14" fmla="*/ 2238000 w 4097715"/>
                <a:gd name="connsiteY14" fmla="*/ 1933252 h 2286001"/>
                <a:gd name="connsiteX15" fmla="*/ 2238000 w 4097715"/>
                <a:gd name="connsiteY15" fmla="*/ 1594852 h 2286001"/>
                <a:gd name="connsiteX16" fmla="*/ 2238282 w 4097715"/>
                <a:gd name="connsiteY16" fmla="*/ 1594852 h 2286001"/>
                <a:gd name="connsiteX17" fmla="*/ 2238282 w 4097715"/>
                <a:gd name="connsiteY17" fmla="*/ 223619 h 2286001"/>
                <a:gd name="connsiteX18" fmla="*/ 2062380 w 4097715"/>
                <a:gd name="connsiteY18" fmla="*/ 47717 h 2286001"/>
                <a:gd name="connsiteX19" fmla="*/ 223619 w 4097715"/>
                <a:gd name="connsiteY19" fmla="*/ 47717 h 2286001"/>
                <a:gd name="connsiteX20" fmla="*/ 47717 w 4097715"/>
                <a:gd name="connsiteY20" fmla="*/ 223619 h 2286001"/>
                <a:gd name="connsiteX21" fmla="*/ 47717 w 4097715"/>
                <a:gd name="connsiteY21" fmla="*/ 2062380 h 2286001"/>
                <a:gd name="connsiteX22" fmla="*/ 223619 w 4097715"/>
                <a:gd name="connsiteY22" fmla="*/ 2238282 h 2286001"/>
                <a:gd name="connsiteX23" fmla="*/ 1863770 w 4097715"/>
                <a:gd name="connsiteY23" fmla="*/ 2238282 h 2286001"/>
                <a:gd name="connsiteX24" fmla="*/ 1863770 w 4097715"/>
                <a:gd name="connsiteY24" fmla="*/ 2286000 h 2286001"/>
                <a:gd name="connsiteX25" fmla="*/ 203454 w 4097715"/>
                <a:gd name="connsiteY25" fmla="*/ 2286000 h 2286001"/>
                <a:gd name="connsiteX26" fmla="*/ 0 w 4097715"/>
                <a:gd name="connsiteY26" fmla="*/ 2082546 h 2286001"/>
                <a:gd name="connsiteX27" fmla="*/ 0 w 4097715"/>
                <a:gd name="connsiteY27" fmla="*/ 203454 h 2286001"/>
                <a:gd name="connsiteX28" fmla="*/ 203454 w 4097715"/>
                <a:gd name="connsiteY28" fmla="*/ 0 h 228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097715" h="2286001">
                  <a:moveTo>
                    <a:pt x="203454" y="0"/>
                  </a:moveTo>
                  <a:lnTo>
                    <a:pt x="2082546" y="0"/>
                  </a:lnTo>
                  <a:cubicBezTo>
                    <a:pt x="2194911" y="0"/>
                    <a:pt x="2286000" y="91089"/>
                    <a:pt x="2286000" y="203454"/>
                  </a:cubicBezTo>
                  <a:lnTo>
                    <a:pt x="2286000" y="1859714"/>
                  </a:lnTo>
                  <a:lnTo>
                    <a:pt x="2284800" y="1859714"/>
                  </a:lnTo>
                  <a:lnTo>
                    <a:pt x="2284800" y="1889078"/>
                  </a:lnTo>
                  <a:lnTo>
                    <a:pt x="2285718" y="1889078"/>
                  </a:lnTo>
                  <a:lnTo>
                    <a:pt x="2285718" y="2062381"/>
                  </a:lnTo>
                  <a:cubicBezTo>
                    <a:pt x="2285718" y="2159529"/>
                    <a:pt x="2364472" y="2238283"/>
                    <a:pt x="2461620" y="2238283"/>
                  </a:cubicBezTo>
                  <a:lnTo>
                    <a:pt x="4097715" y="2238283"/>
                  </a:lnTo>
                  <a:lnTo>
                    <a:pt x="4097715" y="2286001"/>
                  </a:lnTo>
                  <a:lnTo>
                    <a:pt x="2441455" y="2286001"/>
                  </a:lnTo>
                  <a:cubicBezTo>
                    <a:pt x="2329090" y="2286001"/>
                    <a:pt x="2238001" y="2194912"/>
                    <a:pt x="2238001" y="2082547"/>
                  </a:cubicBezTo>
                  <a:lnTo>
                    <a:pt x="2238001" y="1933252"/>
                  </a:lnTo>
                  <a:lnTo>
                    <a:pt x="2238000" y="1933252"/>
                  </a:lnTo>
                  <a:lnTo>
                    <a:pt x="2238000" y="1594852"/>
                  </a:lnTo>
                  <a:lnTo>
                    <a:pt x="2238282" y="1594852"/>
                  </a:lnTo>
                  <a:lnTo>
                    <a:pt x="2238282" y="223619"/>
                  </a:lnTo>
                  <a:cubicBezTo>
                    <a:pt x="2238282" y="126471"/>
                    <a:pt x="2159528" y="47717"/>
                    <a:pt x="2062380" y="47717"/>
                  </a:cubicBezTo>
                  <a:lnTo>
                    <a:pt x="223619" y="47717"/>
                  </a:lnTo>
                  <a:cubicBezTo>
                    <a:pt x="126471" y="47717"/>
                    <a:pt x="47717" y="126471"/>
                    <a:pt x="47717" y="223619"/>
                  </a:cubicBezTo>
                  <a:lnTo>
                    <a:pt x="47717" y="2062380"/>
                  </a:lnTo>
                  <a:cubicBezTo>
                    <a:pt x="47717" y="2159528"/>
                    <a:pt x="126471" y="2238282"/>
                    <a:pt x="223619" y="2238282"/>
                  </a:cubicBezTo>
                  <a:lnTo>
                    <a:pt x="1863770" y="2238282"/>
                  </a:lnTo>
                  <a:lnTo>
                    <a:pt x="1863770" y="2286000"/>
                  </a:lnTo>
                  <a:lnTo>
                    <a:pt x="203454" y="2286000"/>
                  </a:lnTo>
                  <a:cubicBezTo>
                    <a:pt x="91089" y="2286000"/>
                    <a:pt x="0" y="2194911"/>
                    <a:pt x="0" y="2082546"/>
                  </a:cubicBezTo>
                  <a:lnTo>
                    <a:pt x="0" y="203454"/>
                  </a:lnTo>
                  <a:cubicBezTo>
                    <a:pt x="0" y="91089"/>
                    <a:pt x="91089" y="0"/>
                    <a:pt x="20345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: 도형 20">
              <a:extLst>
                <a:ext uri="{FF2B5EF4-FFF2-40B4-BE49-F238E27FC236}">
                  <a16:creationId xmlns:a16="http://schemas.microsoft.com/office/drawing/2014/main" id="{EC0CD02B-8B65-4A63-B5A7-B9993707D6CE}"/>
                </a:ext>
              </a:extLst>
            </p:cNvPr>
            <p:cNvSpPr/>
            <p:nvPr/>
          </p:nvSpPr>
          <p:spPr>
            <a:xfrm>
              <a:off x="4101483" y="2628899"/>
              <a:ext cx="3692175" cy="2286001"/>
            </a:xfrm>
            <a:custGeom>
              <a:avLst/>
              <a:gdLst>
                <a:gd name="connsiteX0" fmla="*/ 0 w 3692175"/>
                <a:gd name="connsiteY0" fmla="*/ 0 h 2286001"/>
                <a:gd name="connsiteX1" fmla="*/ 1677006 w 3692175"/>
                <a:gd name="connsiteY1" fmla="*/ 0 h 2286001"/>
                <a:gd name="connsiteX2" fmla="*/ 1880460 w 3692175"/>
                <a:gd name="connsiteY2" fmla="*/ 203454 h 2286001"/>
                <a:gd name="connsiteX3" fmla="*/ 1880460 w 3692175"/>
                <a:gd name="connsiteY3" fmla="*/ 1859714 h 2286001"/>
                <a:gd name="connsiteX4" fmla="*/ 1879260 w 3692175"/>
                <a:gd name="connsiteY4" fmla="*/ 1859714 h 2286001"/>
                <a:gd name="connsiteX5" fmla="*/ 1879260 w 3692175"/>
                <a:gd name="connsiteY5" fmla="*/ 1889078 h 2286001"/>
                <a:gd name="connsiteX6" fmla="*/ 1880178 w 3692175"/>
                <a:gd name="connsiteY6" fmla="*/ 1889078 h 2286001"/>
                <a:gd name="connsiteX7" fmla="*/ 1880178 w 3692175"/>
                <a:gd name="connsiteY7" fmla="*/ 2062381 h 2286001"/>
                <a:gd name="connsiteX8" fmla="*/ 2056080 w 3692175"/>
                <a:gd name="connsiteY8" fmla="*/ 2238283 h 2286001"/>
                <a:gd name="connsiteX9" fmla="*/ 3692175 w 3692175"/>
                <a:gd name="connsiteY9" fmla="*/ 2238283 h 2286001"/>
                <a:gd name="connsiteX10" fmla="*/ 3692175 w 3692175"/>
                <a:gd name="connsiteY10" fmla="*/ 2286001 h 2286001"/>
                <a:gd name="connsiteX11" fmla="*/ 2035915 w 3692175"/>
                <a:gd name="connsiteY11" fmla="*/ 2286001 h 2286001"/>
                <a:gd name="connsiteX12" fmla="*/ 1832461 w 3692175"/>
                <a:gd name="connsiteY12" fmla="*/ 2082547 h 2286001"/>
                <a:gd name="connsiteX13" fmla="*/ 1832461 w 3692175"/>
                <a:gd name="connsiteY13" fmla="*/ 1933252 h 2286001"/>
                <a:gd name="connsiteX14" fmla="*/ 1832460 w 3692175"/>
                <a:gd name="connsiteY14" fmla="*/ 1933252 h 2286001"/>
                <a:gd name="connsiteX15" fmla="*/ 1832460 w 3692175"/>
                <a:gd name="connsiteY15" fmla="*/ 1594852 h 2286001"/>
                <a:gd name="connsiteX16" fmla="*/ 1832742 w 3692175"/>
                <a:gd name="connsiteY16" fmla="*/ 1594852 h 2286001"/>
                <a:gd name="connsiteX17" fmla="*/ 1832742 w 3692175"/>
                <a:gd name="connsiteY17" fmla="*/ 223619 h 2286001"/>
                <a:gd name="connsiteX18" fmla="*/ 1656840 w 3692175"/>
                <a:gd name="connsiteY18" fmla="*/ 47717 h 2286001"/>
                <a:gd name="connsiteX19" fmla="*/ 0 w 3692175"/>
                <a:gd name="connsiteY19" fmla="*/ 47717 h 228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92175" h="2286001">
                  <a:moveTo>
                    <a:pt x="0" y="0"/>
                  </a:moveTo>
                  <a:lnTo>
                    <a:pt x="1677006" y="0"/>
                  </a:lnTo>
                  <a:cubicBezTo>
                    <a:pt x="1789371" y="0"/>
                    <a:pt x="1880460" y="91089"/>
                    <a:pt x="1880460" y="203454"/>
                  </a:cubicBezTo>
                  <a:lnTo>
                    <a:pt x="1880460" y="1859714"/>
                  </a:lnTo>
                  <a:lnTo>
                    <a:pt x="1879260" y="1859714"/>
                  </a:lnTo>
                  <a:lnTo>
                    <a:pt x="1879260" y="1889078"/>
                  </a:lnTo>
                  <a:lnTo>
                    <a:pt x="1880178" y="1889078"/>
                  </a:lnTo>
                  <a:lnTo>
                    <a:pt x="1880178" y="2062381"/>
                  </a:lnTo>
                  <a:cubicBezTo>
                    <a:pt x="1880178" y="2159529"/>
                    <a:pt x="1958932" y="2238283"/>
                    <a:pt x="2056080" y="2238283"/>
                  </a:cubicBezTo>
                  <a:lnTo>
                    <a:pt x="3692175" y="2238283"/>
                  </a:lnTo>
                  <a:lnTo>
                    <a:pt x="3692175" y="2286001"/>
                  </a:lnTo>
                  <a:lnTo>
                    <a:pt x="2035915" y="2286001"/>
                  </a:lnTo>
                  <a:cubicBezTo>
                    <a:pt x="1923550" y="2286001"/>
                    <a:pt x="1832461" y="2194912"/>
                    <a:pt x="1832461" y="2082547"/>
                  </a:cubicBezTo>
                  <a:lnTo>
                    <a:pt x="1832461" y="1933252"/>
                  </a:lnTo>
                  <a:lnTo>
                    <a:pt x="1832460" y="1933252"/>
                  </a:lnTo>
                  <a:lnTo>
                    <a:pt x="1832460" y="1594852"/>
                  </a:lnTo>
                  <a:lnTo>
                    <a:pt x="1832742" y="1594852"/>
                  </a:lnTo>
                  <a:lnTo>
                    <a:pt x="1832742" y="223619"/>
                  </a:lnTo>
                  <a:cubicBezTo>
                    <a:pt x="1832742" y="126471"/>
                    <a:pt x="1753988" y="47717"/>
                    <a:pt x="1656840" y="47717"/>
                  </a:cubicBezTo>
                  <a:lnTo>
                    <a:pt x="0" y="4771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1">
              <a:extLst>
                <a:ext uri="{FF2B5EF4-FFF2-40B4-BE49-F238E27FC236}">
                  <a16:creationId xmlns:a16="http://schemas.microsoft.com/office/drawing/2014/main" id="{0139C3B8-DEB9-4966-81A7-2A2C503ACB35}"/>
                </a:ext>
              </a:extLst>
            </p:cNvPr>
            <p:cNvSpPr/>
            <p:nvPr/>
          </p:nvSpPr>
          <p:spPr>
            <a:xfrm rot="10800000">
              <a:off x="6482973" y="2628898"/>
              <a:ext cx="4097715" cy="2286001"/>
            </a:xfrm>
            <a:custGeom>
              <a:avLst/>
              <a:gdLst>
                <a:gd name="connsiteX0" fmla="*/ 203454 w 4097715"/>
                <a:gd name="connsiteY0" fmla="*/ 0 h 2286001"/>
                <a:gd name="connsiteX1" fmla="*/ 2082546 w 4097715"/>
                <a:gd name="connsiteY1" fmla="*/ 0 h 2286001"/>
                <a:gd name="connsiteX2" fmla="*/ 2286000 w 4097715"/>
                <a:gd name="connsiteY2" fmla="*/ 203454 h 2286001"/>
                <a:gd name="connsiteX3" fmla="*/ 2286000 w 4097715"/>
                <a:gd name="connsiteY3" fmla="*/ 1859714 h 2286001"/>
                <a:gd name="connsiteX4" fmla="*/ 2284800 w 4097715"/>
                <a:gd name="connsiteY4" fmla="*/ 1859714 h 2286001"/>
                <a:gd name="connsiteX5" fmla="*/ 2284800 w 4097715"/>
                <a:gd name="connsiteY5" fmla="*/ 1889078 h 2286001"/>
                <a:gd name="connsiteX6" fmla="*/ 2285718 w 4097715"/>
                <a:gd name="connsiteY6" fmla="*/ 1889078 h 2286001"/>
                <a:gd name="connsiteX7" fmla="*/ 2285718 w 4097715"/>
                <a:gd name="connsiteY7" fmla="*/ 2062381 h 2286001"/>
                <a:gd name="connsiteX8" fmla="*/ 2461620 w 4097715"/>
                <a:gd name="connsiteY8" fmla="*/ 2238283 h 2286001"/>
                <a:gd name="connsiteX9" fmla="*/ 4097715 w 4097715"/>
                <a:gd name="connsiteY9" fmla="*/ 2238283 h 2286001"/>
                <a:gd name="connsiteX10" fmla="*/ 4097715 w 4097715"/>
                <a:gd name="connsiteY10" fmla="*/ 2286001 h 2286001"/>
                <a:gd name="connsiteX11" fmla="*/ 2441455 w 4097715"/>
                <a:gd name="connsiteY11" fmla="*/ 2286001 h 2286001"/>
                <a:gd name="connsiteX12" fmla="*/ 2238001 w 4097715"/>
                <a:gd name="connsiteY12" fmla="*/ 2082547 h 2286001"/>
                <a:gd name="connsiteX13" fmla="*/ 2238001 w 4097715"/>
                <a:gd name="connsiteY13" fmla="*/ 1933252 h 2286001"/>
                <a:gd name="connsiteX14" fmla="*/ 2238000 w 4097715"/>
                <a:gd name="connsiteY14" fmla="*/ 1933252 h 2286001"/>
                <a:gd name="connsiteX15" fmla="*/ 2238000 w 4097715"/>
                <a:gd name="connsiteY15" fmla="*/ 1594852 h 2286001"/>
                <a:gd name="connsiteX16" fmla="*/ 2238282 w 4097715"/>
                <a:gd name="connsiteY16" fmla="*/ 1594852 h 2286001"/>
                <a:gd name="connsiteX17" fmla="*/ 2238282 w 4097715"/>
                <a:gd name="connsiteY17" fmla="*/ 223619 h 2286001"/>
                <a:gd name="connsiteX18" fmla="*/ 2062380 w 4097715"/>
                <a:gd name="connsiteY18" fmla="*/ 47717 h 2286001"/>
                <a:gd name="connsiteX19" fmla="*/ 223619 w 4097715"/>
                <a:gd name="connsiteY19" fmla="*/ 47717 h 2286001"/>
                <a:gd name="connsiteX20" fmla="*/ 47717 w 4097715"/>
                <a:gd name="connsiteY20" fmla="*/ 223619 h 2286001"/>
                <a:gd name="connsiteX21" fmla="*/ 47717 w 4097715"/>
                <a:gd name="connsiteY21" fmla="*/ 2062380 h 2286001"/>
                <a:gd name="connsiteX22" fmla="*/ 223619 w 4097715"/>
                <a:gd name="connsiteY22" fmla="*/ 2238282 h 2286001"/>
                <a:gd name="connsiteX23" fmla="*/ 1863770 w 4097715"/>
                <a:gd name="connsiteY23" fmla="*/ 2238282 h 2286001"/>
                <a:gd name="connsiteX24" fmla="*/ 1863770 w 4097715"/>
                <a:gd name="connsiteY24" fmla="*/ 2286000 h 2286001"/>
                <a:gd name="connsiteX25" fmla="*/ 203454 w 4097715"/>
                <a:gd name="connsiteY25" fmla="*/ 2286000 h 2286001"/>
                <a:gd name="connsiteX26" fmla="*/ 0 w 4097715"/>
                <a:gd name="connsiteY26" fmla="*/ 2082546 h 2286001"/>
                <a:gd name="connsiteX27" fmla="*/ 0 w 4097715"/>
                <a:gd name="connsiteY27" fmla="*/ 203454 h 2286001"/>
                <a:gd name="connsiteX28" fmla="*/ 203454 w 4097715"/>
                <a:gd name="connsiteY28" fmla="*/ 0 h 228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097715" h="2286001">
                  <a:moveTo>
                    <a:pt x="203454" y="0"/>
                  </a:moveTo>
                  <a:lnTo>
                    <a:pt x="2082546" y="0"/>
                  </a:lnTo>
                  <a:cubicBezTo>
                    <a:pt x="2194911" y="0"/>
                    <a:pt x="2286000" y="91089"/>
                    <a:pt x="2286000" y="203454"/>
                  </a:cubicBezTo>
                  <a:lnTo>
                    <a:pt x="2286000" y="1859714"/>
                  </a:lnTo>
                  <a:lnTo>
                    <a:pt x="2284800" y="1859714"/>
                  </a:lnTo>
                  <a:lnTo>
                    <a:pt x="2284800" y="1889078"/>
                  </a:lnTo>
                  <a:lnTo>
                    <a:pt x="2285718" y="1889078"/>
                  </a:lnTo>
                  <a:lnTo>
                    <a:pt x="2285718" y="2062381"/>
                  </a:lnTo>
                  <a:cubicBezTo>
                    <a:pt x="2285718" y="2159529"/>
                    <a:pt x="2364472" y="2238283"/>
                    <a:pt x="2461620" y="2238283"/>
                  </a:cubicBezTo>
                  <a:lnTo>
                    <a:pt x="4097715" y="2238283"/>
                  </a:lnTo>
                  <a:lnTo>
                    <a:pt x="4097715" y="2286001"/>
                  </a:lnTo>
                  <a:lnTo>
                    <a:pt x="2441455" y="2286001"/>
                  </a:lnTo>
                  <a:cubicBezTo>
                    <a:pt x="2329090" y="2286001"/>
                    <a:pt x="2238001" y="2194912"/>
                    <a:pt x="2238001" y="2082547"/>
                  </a:cubicBezTo>
                  <a:lnTo>
                    <a:pt x="2238001" y="1933252"/>
                  </a:lnTo>
                  <a:lnTo>
                    <a:pt x="2238000" y="1933252"/>
                  </a:lnTo>
                  <a:lnTo>
                    <a:pt x="2238000" y="1594852"/>
                  </a:lnTo>
                  <a:lnTo>
                    <a:pt x="2238282" y="1594852"/>
                  </a:lnTo>
                  <a:lnTo>
                    <a:pt x="2238282" y="223619"/>
                  </a:lnTo>
                  <a:cubicBezTo>
                    <a:pt x="2238282" y="126471"/>
                    <a:pt x="2159528" y="47717"/>
                    <a:pt x="2062380" y="47717"/>
                  </a:cubicBezTo>
                  <a:lnTo>
                    <a:pt x="223619" y="47717"/>
                  </a:lnTo>
                  <a:cubicBezTo>
                    <a:pt x="126471" y="47717"/>
                    <a:pt x="47717" y="126471"/>
                    <a:pt x="47717" y="223619"/>
                  </a:cubicBezTo>
                  <a:lnTo>
                    <a:pt x="47717" y="2062380"/>
                  </a:lnTo>
                  <a:cubicBezTo>
                    <a:pt x="47717" y="2159528"/>
                    <a:pt x="126471" y="2238282"/>
                    <a:pt x="223619" y="2238282"/>
                  </a:cubicBezTo>
                  <a:lnTo>
                    <a:pt x="1863770" y="2238282"/>
                  </a:lnTo>
                  <a:lnTo>
                    <a:pt x="1863770" y="2286000"/>
                  </a:lnTo>
                  <a:lnTo>
                    <a:pt x="203454" y="2286000"/>
                  </a:lnTo>
                  <a:cubicBezTo>
                    <a:pt x="91089" y="2286000"/>
                    <a:pt x="0" y="2194911"/>
                    <a:pt x="0" y="2082546"/>
                  </a:cubicBezTo>
                  <a:lnTo>
                    <a:pt x="0" y="203454"/>
                  </a:lnTo>
                  <a:cubicBezTo>
                    <a:pt x="0" y="91089"/>
                    <a:pt x="91089" y="0"/>
                    <a:pt x="20345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7DEE20B-033C-4D61-B965-216902D76C0E}"/>
                </a:ext>
              </a:extLst>
            </p:cNvPr>
            <p:cNvSpPr/>
            <p:nvPr/>
          </p:nvSpPr>
          <p:spPr>
            <a:xfrm>
              <a:off x="3241675" y="4822825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C8BB89F-756A-4B02-ADDA-08FE58214374}"/>
                </a:ext>
              </a:extLst>
            </p:cNvPr>
            <p:cNvSpPr/>
            <p:nvPr/>
          </p:nvSpPr>
          <p:spPr>
            <a:xfrm>
              <a:off x="5497209" y="4822825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6FCABA-763D-4AB3-8F8B-4BB7DAB0E53B}"/>
                </a:ext>
              </a:extLst>
            </p:cNvPr>
            <p:cNvSpPr/>
            <p:nvPr/>
          </p:nvSpPr>
          <p:spPr>
            <a:xfrm>
              <a:off x="7726983" y="4822825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B90948B-2050-4A94-9D35-1AC023CA7BE9}"/>
                </a:ext>
              </a:extLst>
            </p:cNvPr>
            <p:cNvSpPr/>
            <p:nvPr/>
          </p:nvSpPr>
          <p:spPr>
            <a:xfrm>
              <a:off x="4032250" y="2587622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261EDFB-3339-4325-92BB-D8EC5328400A}"/>
                </a:ext>
              </a:extLst>
            </p:cNvPr>
            <p:cNvSpPr/>
            <p:nvPr/>
          </p:nvSpPr>
          <p:spPr>
            <a:xfrm>
              <a:off x="6456966" y="2587622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60584D4-2F6D-45CF-A7F5-451780B12B9B}"/>
                </a:ext>
              </a:extLst>
            </p:cNvPr>
            <p:cNvSpPr/>
            <p:nvPr/>
          </p:nvSpPr>
          <p:spPr>
            <a:xfrm>
              <a:off x="8686740" y="2587622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Freeform 11">
            <a:extLst>
              <a:ext uri="{FF2B5EF4-FFF2-40B4-BE49-F238E27FC236}">
                <a16:creationId xmlns:a16="http://schemas.microsoft.com/office/drawing/2014/main" id="{3707498F-4F7E-5734-FBC5-0188F62C972E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588214" y="2817546"/>
            <a:ext cx="275431" cy="33815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2238" y="197786"/>
            <a:ext cx="11487523" cy="6462056"/>
            <a:chOff x="352238" y="197786"/>
            <a:chExt cx="11487523" cy="64620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6B1FA4-327D-495D-941A-E027D03981AF}"/>
                </a:ext>
              </a:extLst>
            </p:cNvPr>
            <p:cNvSpPr/>
            <p:nvPr/>
          </p:nvSpPr>
          <p:spPr>
            <a:xfrm>
              <a:off x="352238" y="197786"/>
              <a:ext cx="11487523" cy="582706"/>
            </a:xfrm>
            <a:prstGeom prst="roundRect">
              <a:avLst>
                <a:gd name="adj" fmla="val 50000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2300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878FE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Cat Company</a:t>
              </a:r>
              <a:endParaRPr lang="en-US" altLang="ko-KR" sz="700" b="1" kern="0" dirty="0">
                <a:solidFill>
                  <a:srgbClr val="878FE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CEE871E-D260-4004-A8E7-D3A9B934D77C}"/>
                </a:ext>
              </a:extLst>
            </p:cNvPr>
            <p:cNvSpPr/>
            <p:nvPr/>
          </p:nvSpPr>
          <p:spPr>
            <a:xfrm>
              <a:off x="460657" y="267390"/>
              <a:ext cx="444241" cy="444241"/>
            </a:xfrm>
            <a:prstGeom prst="ellipse">
              <a:avLst/>
            </a:prstGeom>
            <a:solidFill>
              <a:srgbClr val="F9F8FD"/>
            </a:solidFill>
            <a:ln>
              <a:noFill/>
            </a:ln>
            <a:effectLst>
              <a:outerShdw blurRad="177800" dist="508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12C1243-8A2B-4BD8-A3C6-1C1A50C1F9E2}"/>
                </a:ext>
              </a:extLst>
            </p:cNvPr>
            <p:cNvGrpSpPr/>
            <p:nvPr/>
          </p:nvGrpSpPr>
          <p:grpSpPr>
            <a:xfrm>
              <a:off x="580418" y="377032"/>
              <a:ext cx="167702" cy="222977"/>
              <a:chOff x="1554957" y="564357"/>
              <a:chExt cx="167702" cy="222977"/>
            </a:xfrm>
          </p:grpSpPr>
          <p:sp>
            <p:nvSpPr>
              <p:cNvPr id="8" name="원형: 비어 있음 7">
                <a:extLst>
                  <a:ext uri="{FF2B5EF4-FFF2-40B4-BE49-F238E27FC236}">
                    <a16:creationId xmlns:a16="http://schemas.microsoft.com/office/drawing/2014/main" id="{45C61EB6-C75A-447A-806B-1CF9663AB433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/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64FF280-4D69-48D3-BF6C-68FE7D81E35B}"/>
                  </a:ext>
                </a:extLst>
              </p:cNvPr>
              <p:cNvSpPr/>
              <p:nvPr/>
            </p:nvSpPr>
            <p:spPr>
              <a:xfrm rot="19376596">
                <a:off x="1676940" y="679334"/>
                <a:ext cx="45719" cy="108000"/>
              </a:xfrm>
              <a:prstGeom prst="roundRect">
                <a:avLst>
                  <a:gd name="adj" fmla="val 50000"/>
                </a:avLst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9D5B3BB-D2DB-40AD-8133-A7AEFB92130A}"/>
                </a:ext>
              </a:extLst>
            </p:cNvPr>
            <p:cNvSpPr/>
            <p:nvPr/>
          </p:nvSpPr>
          <p:spPr>
            <a:xfrm>
              <a:off x="352238" y="1002613"/>
              <a:ext cx="11487523" cy="5657229"/>
            </a:xfrm>
            <a:prstGeom prst="roundRect">
              <a:avLst>
                <a:gd name="adj" fmla="val 2325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904898" y="1892600"/>
            <a:ext cx="3241426" cy="1842358"/>
          </a:xfrm>
          <a:prstGeom prst="roundRect">
            <a:avLst>
              <a:gd name="adj" fmla="val 8909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06384" y="4143621"/>
            <a:ext cx="1619227" cy="291584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prstClr val="white"/>
                </a:solidFill>
              </a:rPr>
              <a:t>조합 시스템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43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901622" y="4140444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452068-4D9E-4D25-9E2A-35C3C622F5A5}"/>
              </a:ext>
            </a:extLst>
          </p:cNvPr>
          <p:cNvSpPr txBox="1"/>
          <p:nvPr/>
        </p:nvSpPr>
        <p:spPr>
          <a:xfrm>
            <a:off x="901623" y="4699040"/>
            <a:ext cx="3244701" cy="788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아군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몹끼리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조합하여 얻는 효과를 이용해서 적을 디펜스 한다 라는 게임의 중심 시스템에 대한 플레이어의 의견 확인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4584269" y="1892600"/>
            <a:ext cx="3241426" cy="1842358"/>
          </a:xfrm>
          <a:prstGeom prst="roundRect">
            <a:avLst>
              <a:gd name="adj" fmla="val 8909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85755" y="4143621"/>
            <a:ext cx="1591309" cy="291584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prstClr val="white"/>
                </a:solidFill>
              </a:rPr>
              <a:t>랜덤 시스템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39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4580993" y="4140444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452068-4D9E-4D25-9E2A-35C3C622F5A5}"/>
              </a:ext>
            </a:extLst>
          </p:cNvPr>
          <p:cNvSpPr txBox="1"/>
          <p:nvPr/>
        </p:nvSpPr>
        <p:spPr>
          <a:xfrm>
            <a:off x="4580994" y="4699040"/>
            <a:ext cx="3244701" cy="788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아군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몹이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랜덤으로 속성을 부여 받는다는 랜덤 시스템을 기획 과정 중 추가하여서 이에 대한 플레이어의 의견 확인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8263640" y="1892600"/>
            <a:ext cx="3241426" cy="1842358"/>
          </a:xfrm>
          <a:prstGeom prst="roundRect">
            <a:avLst>
              <a:gd name="adj" fmla="val 8909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265126" y="4143621"/>
            <a:ext cx="1754363" cy="291584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prstClr val="white"/>
                </a:solidFill>
              </a:rPr>
              <a:t>카메라 뷰</a:t>
            </a:r>
            <a:r>
              <a:rPr lang="en-US" altLang="ko-KR" sz="1400" b="1" dirty="0">
                <a:solidFill>
                  <a:prstClr val="white"/>
                </a:solidFill>
              </a:rPr>
              <a:t>, </a:t>
            </a:r>
            <a:r>
              <a:rPr lang="ko-KR" altLang="en-US" sz="1400" b="1" dirty="0">
                <a:solidFill>
                  <a:prstClr val="white"/>
                </a:solidFill>
              </a:rPr>
              <a:t>맵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51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8260364" y="4140444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452068-4D9E-4D25-9E2A-35C3C622F5A5}"/>
              </a:ext>
            </a:extLst>
          </p:cNvPr>
          <p:cNvSpPr txBox="1"/>
          <p:nvPr/>
        </p:nvSpPr>
        <p:spPr>
          <a:xfrm>
            <a:off x="8260365" y="4699040"/>
            <a:ext cx="3244701" cy="788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탑 뷰 게임으로 기획을 변경함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그에 대한 플레이어들의 의견 확인 필요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맵 이동이나 크기에 의견 확인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2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2238" y="197786"/>
            <a:ext cx="11487523" cy="6462056"/>
            <a:chOff x="352238" y="197786"/>
            <a:chExt cx="11487523" cy="64620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6B1FA4-327D-495D-941A-E027D03981AF}"/>
                </a:ext>
              </a:extLst>
            </p:cNvPr>
            <p:cNvSpPr/>
            <p:nvPr/>
          </p:nvSpPr>
          <p:spPr>
            <a:xfrm>
              <a:off x="352238" y="197786"/>
              <a:ext cx="11487523" cy="582706"/>
            </a:xfrm>
            <a:prstGeom prst="roundRect">
              <a:avLst>
                <a:gd name="adj" fmla="val 50000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2300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Cat</a:t>
              </a:r>
              <a:r>
                <a:rPr lang="ko-KR" altLang="en-US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 </a:t>
              </a:r>
              <a:r>
                <a:rPr lang="en-US" altLang="ko-KR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Company</a:t>
              </a:r>
              <a:endParaRPr lang="en-US" altLang="ko-KR" sz="700" b="1" kern="0" dirty="0">
                <a:solidFill>
                  <a:srgbClr val="878FE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CEE871E-D260-4004-A8E7-D3A9B934D77C}"/>
                </a:ext>
              </a:extLst>
            </p:cNvPr>
            <p:cNvSpPr/>
            <p:nvPr/>
          </p:nvSpPr>
          <p:spPr>
            <a:xfrm>
              <a:off x="460657" y="267390"/>
              <a:ext cx="444241" cy="444241"/>
            </a:xfrm>
            <a:prstGeom prst="ellipse">
              <a:avLst/>
            </a:prstGeom>
            <a:solidFill>
              <a:srgbClr val="F9F8FD"/>
            </a:solidFill>
            <a:ln>
              <a:noFill/>
            </a:ln>
            <a:effectLst>
              <a:outerShdw blurRad="177800" dist="508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12C1243-8A2B-4BD8-A3C6-1C1A50C1F9E2}"/>
                </a:ext>
              </a:extLst>
            </p:cNvPr>
            <p:cNvGrpSpPr/>
            <p:nvPr/>
          </p:nvGrpSpPr>
          <p:grpSpPr>
            <a:xfrm>
              <a:off x="580418" y="377032"/>
              <a:ext cx="167702" cy="222977"/>
              <a:chOff x="1554957" y="564357"/>
              <a:chExt cx="167702" cy="222977"/>
            </a:xfrm>
          </p:grpSpPr>
          <p:sp>
            <p:nvSpPr>
              <p:cNvPr id="8" name="원형: 비어 있음 7">
                <a:extLst>
                  <a:ext uri="{FF2B5EF4-FFF2-40B4-BE49-F238E27FC236}">
                    <a16:creationId xmlns:a16="http://schemas.microsoft.com/office/drawing/2014/main" id="{45C61EB6-C75A-447A-806B-1CF9663AB433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/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64FF280-4D69-48D3-BF6C-68FE7D81E35B}"/>
                  </a:ext>
                </a:extLst>
              </p:cNvPr>
              <p:cNvSpPr/>
              <p:nvPr/>
            </p:nvSpPr>
            <p:spPr>
              <a:xfrm rot="19376596">
                <a:off x="1676940" y="679334"/>
                <a:ext cx="45719" cy="108000"/>
              </a:xfrm>
              <a:prstGeom prst="roundRect">
                <a:avLst>
                  <a:gd name="adj" fmla="val 50000"/>
                </a:avLst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9D5B3BB-D2DB-40AD-8133-A7AEFB92130A}"/>
                </a:ext>
              </a:extLst>
            </p:cNvPr>
            <p:cNvSpPr/>
            <p:nvPr/>
          </p:nvSpPr>
          <p:spPr>
            <a:xfrm>
              <a:off x="352238" y="1002613"/>
              <a:ext cx="11487523" cy="5657229"/>
            </a:xfrm>
            <a:prstGeom prst="roundRect">
              <a:avLst>
                <a:gd name="adj" fmla="val 2325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662570" y="1227945"/>
            <a:ext cx="6309729" cy="5181162"/>
          </a:xfrm>
          <a:prstGeom prst="roundRect">
            <a:avLst>
              <a:gd name="adj" fmla="val 4671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2411708195"/>
              </p:ext>
            </p:extLst>
          </p:nvPr>
        </p:nvGraphicFramePr>
        <p:xfrm>
          <a:off x="691635" y="2569508"/>
          <a:ext cx="6243811" cy="249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모서리가 둥근 직사각형 17"/>
          <p:cNvSpPr/>
          <p:nvPr/>
        </p:nvSpPr>
        <p:spPr>
          <a:xfrm>
            <a:off x="3579522" y="4399006"/>
            <a:ext cx="472043" cy="161220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78FE2"/>
              </a:gs>
              <a:gs pos="100000">
                <a:srgbClr val="F9F8FD">
                  <a:alpha val="0"/>
                </a:srgbClr>
              </a:gs>
            </a:gsLst>
            <a:lin ang="5400000" scaled="1"/>
          </a:gra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9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904898" y="1383168"/>
            <a:ext cx="3822774" cy="344032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유닛을 조합하는 시스템이 흥미로웠는가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7355372" y="1240646"/>
            <a:ext cx="4198169" cy="5181162"/>
          </a:xfrm>
          <a:prstGeom prst="roundRect">
            <a:avLst>
              <a:gd name="adj" fmla="val 4671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대체적으로 </a:t>
            </a:r>
            <a:r>
              <a:rPr lang="ko-KR" altLang="en-US" sz="1400" b="1" dirty="0">
                <a:solidFill>
                  <a:srgbClr val="0070C0"/>
                </a:solidFill>
              </a:rPr>
              <a:t>조합 시스템에 대한 만족도가 높음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게임 내 조합시스템에 대한 플레이어들의 흥미를 확인함</a:t>
            </a: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9" name="모서리가 둥근 직사각형 17">
            <a:extLst>
              <a:ext uri="{FF2B5EF4-FFF2-40B4-BE49-F238E27FC236}">
                <a16:creationId xmlns:a16="http://schemas.microsoft.com/office/drawing/2014/main" id="{8252B97D-5E61-5B86-AD64-659B40CBDC9E}"/>
              </a:ext>
            </a:extLst>
          </p:cNvPr>
          <p:cNvSpPr/>
          <p:nvPr/>
        </p:nvSpPr>
        <p:spPr>
          <a:xfrm>
            <a:off x="4779651" y="2286004"/>
            <a:ext cx="472043" cy="372520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78FE2"/>
              </a:gs>
              <a:gs pos="100000">
                <a:srgbClr val="F9F8FD">
                  <a:alpha val="0"/>
                </a:srgbClr>
              </a:gs>
            </a:gsLst>
            <a:lin ang="5400000" scaled="1"/>
          </a:gra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0" name="모서리가 둥근 직사각형 17">
            <a:extLst>
              <a:ext uri="{FF2B5EF4-FFF2-40B4-BE49-F238E27FC236}">
                <a16:creationId xmlns:a16="http://schemas.microsoft.com/office/drawing/2014/main" id="{6BEE9230-7DBA-C16F-0AE8-FC39294AAABD}"/>
              </a:ext>
            </a:extLst>
          </p:cNvPr>
          <p:cNvSpPr/>
          <p:nvPr/>
        </p:nvSpPr>
        <p:spPr>
          <a:xfrm>
            <a:off x="5963704" y="3252133"/>
            <a:ext cx="472043" cy="275907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78FE2"/>
              </a:gs>
              <a:gs pos="100000">
                <a:srgbClr val="F9F8FD">
                  <a:alpha val="0"/>
                </a:srgbClr>
              </a:gs>
            </a:gsLst>
            <a:lin ang="5400000" scaled="1"/>
          </a:gra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44233" y="5259162"/>
            <a:ext cx="113861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5D3C88-35CA-D024-3777-AACE03D81141}"/>
              </a:ext>
            </a:extLst>
          </p:cNvPr>
          <p:cNvSpPr txBox="1"/>
          <p:nvPr/>
        </p:nvSpPr>
        <p:spPr>
          <a:xfrm>
            <a:off x="4449465" y="5264027"/>
            <a:ext cx="113861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A45C17D-C5E6-A2EC-6FED-2B4B0F8647EC}"/>
              </a:ext>
            </a:extLst>
          </p:cNvPr>
          <p:cNvCxnSpPr/>
          <p:nvPr/>
        </p:nvCxnSpPr>
        <p:spPr>
          <a:xfrm>
            <a:off x="3525540" y="6011207"/>
            <a:ext cx="576000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EB6FD74-6D4B-622C-1183-79438DE70F75}"/>
              </a:ext>
            </a:extLst>
          </p:cNvPr>
          <p:cNvCxnSpPr/>
          <p:nvPr/>
        </p:nvCxnSpPr>
        <p:spPr>
          <a:xfrm>
            <a:off x="4727672" y="6007966"/>
            <a:ext cx="576000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BFB1CC0-BD6A-E543-FB15-7466C0B3130E}"/>
              </a:ext>
            </a:extLst>
          </p:cNvPr>
          <p:cNvSpPr txBox="1"/>
          <p:nvPr/>
        </p:nvSpPr>
        <p:spPr>
          <a:xfrm>
            <a:off x="5623106" y="5259162"/>
            <a:ext cx="113861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7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DD001B0-6E9B-FA2F-2C8D-5D3E7183E2DE}"/>
              </a:ext>
            </a:extLst>
          </p:cNvPr>
          <p:cNvCxnSpPr/>
          <p:nvPr/>
        </p:nvCxnSpPr>
        <p:spPr>
          <a:xfrm>
            <a:off x="5901313" y="6003101"/>
            <a:ext cx="576000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35BD300-92D3-A60E-1863-49AECE90B622}"/>
              </a:ext>
            </a:extLst>
          </p:cNvPr>
          <p:cNvCxnSpPr>
            <a:cxnSpLocks/>
          </p:cNvCxnSpPr>
          <p:nvPr/>
        </p:nvCxnSpPr>
        <p:spPr>
          <a:xfrm>
            <a:off x="7554393" y="1539133"/>
            <a:ext cx="3844677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4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2238" y="197786"/>
            <a:ext cx="11487523" cy="6462056"/>
            <a:chOff x="352238" y="197786"/>
            <a:chExt cx="11487523" cy="64620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6B1FA4-327D-495D-941A-E027D03981AF}"/>
                </a:ext>
              </a:extLst>
            </p:cNvPr>
            <p:cNvSpPr/>
            <p:nvPr/>
          </p:nvSpPr>
          <p:spPr>
            <a:xfrm>
              <a:off x="352238" y="197786"/>
              <a:ext cx="11487523" cy="582706"/>
            </a:xfrm>
            <a:prstGeom prst="roundRect">
              <a:avLst>
                <a:gd name="adj" fmla="val 50000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2300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Cat</a:t>
              </a:r>
              <a:r>
                <a:rPr lang="ko-KR" altLang="en-US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 </a:t>
              </a:r>
              <a:r>
                <a:rPr lang="en-US" altLang="ko-KR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Company</a:t>
              </a:r>
              <a:endParaRPr lang="en-US" altLang="ko-KR" sz="700" b="1" kern="0" dirty="0">
                <a:solidFill>
                  <a:srgbClr val="878FE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CEE871E-D260-4004-A8E7-D3A9B934D77C}"/>
                </a:ext>
              </a:extLst>
            </p:cNvPr>
            <p:cNvSpPr/>
            <p:nvPr/>
          </p:nvSpPr>
          <p:spPr>
            <a:xfrm>
              <a:off x="460657" y="267390"/>
              <a:ext cx="444241" cy="444241"/>
            </a:xfrm>
            <a:prstGeom prst="ellipse">
              <a:avLst/>
            </a:prstGeom>
            <a:solidFill>
              <a:srgbClr val="F9F8FD"/>
            </a:solidFill>
            <a:ln>
              <a:noFill/>
            </a:ln>
            <a:effectLst>
              <a:outerShdw blurRad="177800" dist="508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12C1243-8A2B-4BD8-A3C6-1C1A50C1F9E2}"/>
                </a:ext>
              </a:extLst>
            </p:cNvPr>
            <p:cNvGrpSpPr/>
            <p:nvPr/>
          </p:nvGrpSpPr>
          <p:grpSpPr>
            <a:xfrm>
              <a:off x="580418" y="377032"/>
              <a:ext cx="167702" cy="222977"/>
              <a:chOff x="1554957" y="564357"/>
              <a:chExt cx="167702" cy="222977"/>
            </a:xfrm>
          </p:grpSpPr>
          <p:sp>
            <p:nvSpPr>
              <p:cNvPr id="8" name="원형: 비어 있음 7">
                <a:extLst>
                  <a:ext uri="{FF2B5EF4-FFF2-40B4-BE49-F238E27FC236}">
                    <a16:creationId xmlns:a16="http://schemas.microsoft.com/office/drawing/2014/main" id="{45C61EB6-C75A-447A-806B-1CF9663AB433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/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64FF280-4D69-48D3-BF6C-68FE7D81E35B}"/>
                  </a:ext>
                </a:extLst>
              </p:cNvPr>
              <p:cNvSpPr/>
              <p:nvPr/>
            </p:nvSpPr>
            <p:spPr>
              <a:xfrm rot="19376596">
                <a:off x="1676940" y="679334"/>
                <a:ext cx="45719" cy="108000"/>
              </a:xfrm>
              <a:prstGeom prst="roundRect">
                <a:avLst>
                  <a:gd name="adj" fmla="val 50000"/>
                </a:avLst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9D5B3BB-D2DB-40AD-8133-A7AEFB92130A}"/>
                </a:ext>
              </a:extLst>
            </p:cNvPr>
            <p:cNvSpPr/>
            <p:nvPr/>
          </p:nvSpPr>
          <p:spPr>
            <a:xfrm>
              <a:off x="352238" y="1002613"/>
              <a:ext cx="11487523" cy="5657229"/>
            </a:xfrm>
            <a:prstGeom prst="roundRect">
              <a:avLst>
                <a:gd name="adj" fmla="val 2325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662570" y="1227945"/>
            <a:ext cx="6309729" cy="5181162"/>
          </a:xfrm>
          <a:prstGeom prst="roundRect">
            <a:avLst>
              <a:gd name="adj" fmla="val 4671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2" name="차트 11"/>
          <p:cNvGraphicFramePr/>
          <p:nvPr/>
        </p:nvGraphicFramePr>
        <p:xfrm>
          <a:off x="691635" y="2569508"/>
          <a:ext cx="6243811" cy="249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모서리가 둥근 직사각형 17"/>
          <p:cNvSpPr/>
          <p:nvPr/>
        </p:nvSpPr>
        <p:spPr>
          <a:xfrm>
            <a:off x="3579522" y="2286002"/>
            <a:ext cx="472043" cy="372520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78FE2"/>
              </a:gs>
              <a:gs pos="100000">
                <a:srgbClr val="F9F8FD">
                  <a:alpha val="0"/>
                </a:srgbClr>
              </a:gs>
            </a:gsLst>
            <a:lin ang="5400000" scaled="1"/>
          </a:gra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9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904898" y="1383168"/>
            <a:ext cx="5058806" cy="344032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아군 </a:t>
            </a: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몹들의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공격방식이 단순하게 느껴지지는 않았는가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7479815" y="1727200"/>
            <a:ext cx="3844677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17">
            <a:extLst>
              <a:ext uri="{FF2B5EF4-FFF2-40B4-BE49-F238E27FC236}">
                <a16:creationId xmlns:a16="http://schemas.microsoft.com/office/drawing/2014/main" id="{8252B97D-5E61-5B86-AD64-659B40CBDC9E}"/>
              </a:ext>
            </a:extLst>
          </p:cNvPr>
          <p:cNvSpPr/>
          <p:nvPr/>
        </p:nvSpPr>
        <p:spPr>
          <a:xfrm>
            <a:off x="4779651" y="3559136"/>
            <a:ext cx="472043" cy="24520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78FE2"/>
              </a:gs>
              <a:gs pos="100000">
                <a:srgbClr val="F9F8FD">
                  <a:alpha val="0"/>
                </a:srgbClr>
              </a:gs>
            </a:gsLst>
            <a:lin ang="5400000" scaled="1"/>
          </a:gra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0" name="모서리가 둥근 직사각형 17">
            <a:extLst>
              <a:ext uri="{FF2B5EF4-FFF2-40B4-BE49-F238E27FC236}">
                <a16:creationId xmlns:a16="http://schemas.microsoft.com/office/drawing/2014/main" id="{6BEE9230-7DBA-C16F-0AE8-FC39294AAABD}"/>
              </a:ext>
            </a:extLst>
          </p:cNvPr>
          <p:cNvSpPr/>
          <p:nvPr/>
        </p:nvSpPr>
        <p:spPr>
          <a:xfrm>
            <a:off x="5963704" y="4543876"/>
            <a:ext cx="472043" cy="146733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78FE2"/>
              </a:gs>
              <a:gs pos="100000">
                <a:srgbClr val="F9F8FD">
                  <a:alpha val="0"/>
                </a:srgbClr>
              </a:gs>
            </a:gsLst>
            <a:lin ang="5400000" scaled="1"/>
          </a:gra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44233" y="5259162"/>
            <a:ext cx="113861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9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5D3C88-35CA-D024-3777-AACE03D81141}"/>
              </a:ext>
            </a:extLst>
          </p:cNvPr>
          <p:cNvSpPr txBox="1"/>
          <p:nvPr/>
        </p:nvSpPr>
        <p:spPr>
          <a:xfrm>
            <a:off x="4449465" y="5264027"/>
            <a:ext cx="113861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A45C17D-C5E6-A2EC-6FED-2B4B0F8647EC}"/>
              </a:ext>
            </a:extLst>
          </p:cNvPr>
          <p:cNvCxnSpPr/>
          <p:nvPr/>
        </p:nvCxnSpPr>
        <p:spPr>
          <a:xfrm>
            <a:off x="3525540" y="6011207"/>
            <a:ext cx="576000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EB6FD74-6D4B-622C-1183-79438DE70F75}"/>
              </a:ext>
            </a:extLst>
          </p:cNvPr>
          <p:cNvCxnSpPr/>
          <p:nvPr/>
        </p:nvCxnSpPr>
        <p:spPr>
          <a:xfrm>
            <a:off x="4727672" y="6007966"/>
            <a:ext cx="576000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BFB1CC0-BD6A-E543-FB15-7466C0B3130E}"/>
              </a:ext>
            </a:extLst>
          </p:cNvPr>
          <p:cNvSpPr txBox="1"/>
          <p:nvPr/>
        </p:nvSpPr>
        <p:spPr>
          <a:xfrm>
            <a:off x="5623106" y="5259162"/>
            <a:ext cx="113861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DD001B0-6E9B-FA2F-2C8D-5D3E7183E2DE}"/>
              </a:ext>
            </a:extLst>
          </p:cNvPr>
          <p:cNvCxnSpPr/>
          <p:nvPr/>
        </p:nvCxnSpPr>
        <p:spPr>
          <a:xfrm>
            <a:off x="5901313" y="6003101"/>
            <a:ext cx="576000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7">
            <a:extLst>
              <a:ext uri="{FF2B5EF4-FFF2-40B4-BE49-F238E27FC236}">
                <a16:creationId xmlns:a16="http://schemas.microsoft.com/office/drawing/2014/main" id="{8B131349-F2DA-2B35-7814-16A58B0F59F0}"/>
              </a:ext>
            </a:extLst>
          </p:cNvPr>
          <p:cNvSpPr/>
          <p:nvPr/>
        </p:nvSpPr>
        <p:spPr>
          <a:xfrm>
            <a:off x="1199460" y="4192177"/>
            <a:ext cx="472044" cy="205176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78FE2"/>
              </a:gs>
              <a:gs pos="100000">
                <a:srgbClr val="F9F8FD">
                  <a:alpha val="0"/>
                </a:srgbClr>
              </a:gs>
            </a:gsLst>
            <a:lin ang="5400000" scaled="1"/>
          </a:gra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모서리가 둥근 직사각형 17">
            <a:extLst>
              <a:ext uri="{FF2B5EF4-FFF2-40B4-BE49-F238E27FC236}">
                <a16:creationId xmlns:a16="http://schemas.microsoft.com/office/drawing/2014/main" id="{93EBE87A-0DFB-4797-EF5B-1D4A5EBDA250}"/>
              </a:ext>
            </a:extLst>
          </p:cNvPr>
          <p:cNvSpPr/>
          <p:nvPr/>
        </p:nvSpPr>
        <p:spPr>
          <a:xfrm>
            <a:off x="2381149" y="3559137"/>
            <a:ext cx="472043" cy="267185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78FE2"/>
              </a:gs>
              <a:gs pos="100000">
                <a:srgbClr val="F9F8FD">
                  <a:alpha val="0"/>
                </a:srgbClr>
              </a:gs>
            </a:gsLst>
            <a:lin ang="5400000" scaled="1"/>
          </a:gra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ED998-D0B3-3AB8-7904-C29A0C6A0259}"/>
              </a:ext>
            </a:extLst>
          </p:cNvPr>
          <p:cNvSpPr txBox="1"/>
          <p:nvPr/>
        </p:nvSpPr>
        <p:spPr>
          <a:xfrm>
            <a:off x="859008" y="5259162"/>
            <a:ext cx="113861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448BC-4685-04DD-0ED3-F7F071F23FEF}"/>
              </a:ext>
            </a:extLst>
          </p:cNvPr>
          <p:cNvCxnSpPr/>
          <p:nvPr/>
        </p:nvCxnSpPr>
        <p:spPr>
          <a:xfrm>
            <a:off x="1137215" y="6003101"/>
            <a:ext cx="576000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0E8550-908C-8C11-7C34-2A269350A042}"/>
              </a:ext>
            </a:extLst>
          </p:cNvPr>
          <p:cNvSpPr txBox="1"/>
          <p:nvPr/>
        </p:nvSpPr>
        <p:spPr>
          <a:xfrm>
            <a:off x="2054216" y="5259162"/>
            <a:ext cx="113861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93DD503-EFDD-9BA0-D62A-93793DE2E295}"/>
              </a:ext>
            </a:extLst>
          </p:cNvPr>
          <p:cNvCxnSpPr/>
          <p:nvPr/>
        </p:nvCxnSpPr>
        <p:spPr>
          <a:xfrm>
            <a:off x="2332423" y="6003101"/>
            <a:ext cx="576000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15">
            <a:extLst>
              <a:ext uri="{FF2B5EF4-FFF2-40B4-BE49-F238E27FC236}">
                <a16:creationId xmlns:a16="http://schemas.microsoft.com/office/drawing/2014/main" id="{2C50BB6A-F180-7FD3-47A5-7E54D500FA57}"/>
              </a:ext>
            </a:extLst>
          </p:cNvPr>
          <p:cNvSpPr/>
          <p:nvPr/>
        </p:nvSpPr>
        <p:spPr>
          <a:xfrm>
            <a:off x="7355372" y="1240646"/>
            <a:ext cx="4198169" cy="5181162"/>
          </a:xfrm>
          <a:prstGeom prst="roundRect">
            <a:avLst>
              <a:gd name="adj" fmla="val 4671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몹의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공격방식에 대한 의견이 다양한 것을 볼 수 있음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B6EB36-345B-4CB7-D337-20BD1962C6B0}"/>
              </a:ext>
            </a:extLst>
          </p:cNvPr>
          <p:cNvCxnSpPr>
            <a:cxnSpLocks/>
          </p:cNvCxnSpPr>
          <p:nvPr/>
        </p:nvCxnSpPr>
        <p:spPr>
          <a:xfrm>
            <a:off x="7554393" y="1539133"/>
            <a:ext cx="3844677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62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2238" y="197786"/>
            <a:ext cx="11487523" cy="6462056"/>
            <a:chOff x="352238" y="197786"/>
            <a:chExt cx="11487523" cy="64620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6B1FA4-327D-495D-941A-E027D03981AF}"/>
                </a:ext>
              </a:extLst>
            </p:cNvPr>
            <p:cNvSpPr/>
            <p:nvPr/>
          </p:nvSpPr>
          <p:spPr>
            <a:xfrm>
              <a:off x="352238" y="197786"/>
              <a:ext cx="11487523" cy="582706"/>
            </a:xfrm>
            <a:prstGeom prst="roundRect">
              <a:avLst>
                <a:gd name="adj" fmla="val 50000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2300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Cat</a:t>
              </a:r>
              <a:r>
                <a:rPr lang="ko-KR" altLang="en-US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 </a:t>
              </a:r>
              <a:r>
                <a:rPr lang="en-US" altLang="ko-KR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Company</a:t>
              </a:r>
              <a:endParaRPr lang="en-US" altLang="ko-KR" sz="700" b="1" kern="0" dirty="0">
                <a:solidFill>
                  <a:srgbClr val="878FE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CEE871E-D260-4004-A8E7-D3A9B934D77C}"/>
                </a:ext>
              </a:extLst>
            </p:cNvPr>
            <p:cNvSpPr/>
            <p:nvPr/>
          </p:nvSpPr>
          <p:spPr>
            <a:xfrm>
              <a:off x="460657" y="267390"/>
              <a:ext cx="444241" cy="444241"/>
            </a:xfrm>
            <a:prstGeom prst="ellipse">
              <a:avLst/>
            </a:prstGeom>
            <a:solidFill>
              <a:srgbClr val="F9F8FD"/>
            </a:solidFill>
            <a:ln>
              <a:noFill/>
            </a:ln>
            <a:effectLst>
              <a:outerShdw blurRad="177800" dist="508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12C1243-8A2B-4BD8-A3C6-1C1A50C1F9E2}"/>
                </a:ext>
              </a:extLst>
            </p:cNvPr>
            <p:cNvGrpSpPr/>
            <p:nvPr/>
          </p:nvGrpSpPr>
          <p:grpSpPr>
            <a:xfrm>
              <a:off x="580418" y="377032"/>
              <a:ext cx="167702" cy="222977"/>
              <a:chOff x="1554957" y="564357"/>
              <a:chExt cx="167702" cy="222977"/>
            </a:xfrm>
          </p:grpSpPr>
          <p:sp>
            <p:nvSpPr>
              <p:cNvPr id="8" name="원형: 비어 있음 7">
                <a:extLst>
                  <a:ext uri="{FF2B5EF4-FFF2-40B4-BE49-F238E27FC236}">
                    <a16:creationId xmlns:a16="http://schemas.microsoft.com/office/drawing/2014/main" id="{45C61EB6-C75A-447A-806B-1CF9663AB433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/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64FF280-4D69-48D3-BF6C-68FE7D81E35B}"/>
                  </a:ext>
                </a:extLst>
              </p:cNvPr>
              <p:cNvSpPr/>
              <p:nvPr/>
            </p:nvSpPr>
            <p:spPr>
              <a:xfrm rot="19376596">
                <a:off x="1676940" y="679334"/>
                <a:ext cx="45719" cy="108000"/>
              </a:xfrm>
              <a:prstGeom prst="roundRect">
                <a:avLst>
                  <a:gd name="adj" fmla="val 50000"/>
                </a:avLst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9D5B3BB-D2DB-40AD-8133-A7AEFB92130A}"/>
                </a:ext>
              </a:extLst>
            </p:cNvPr>
            <p:cNvSpPr/>
            <p:nvPr/>
          </p:nvSpPr>
          <p:spPr>
            <a:xfrm>
              <a:off x="352238" y="1002613"/>
              <a:ext cx="11487523" cy="5657229"/>
            </a:xfrm>
            <a:prstGeom prst="roundRect">
              <a:avLst>
                <a:gd name="adj" fmla="val 2325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662570" y="1227945"/>
            <a:ext cx="6309729" cy="5181162"/>
          </a:xfrm>
          <a:prstGeom prst="roundRect">
            <a:avLst>
              <a:gd name="adj" fmla="val 4671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2" name="차트 11"/>
          <p:cNvGraphicFramePr/>
          <p:nvPr/>
        </p:nvGraphicFramePr>
        <p:xfrm>
          <a:off x="691635" y="2569508"/>
          <a:ext cx="6243811" cy="249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718666" y="1382679"/>
            <a:ext cx="6164255" cy="344032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2-a.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만약 단순하게 느껴졌다면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어떤 공격 방식이 추가되었으면 좋겠는가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7479815" y="1727200"/>
            <a:ext cx="3844677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15">
            <a:extLst>
              <a:ext uri="{FF2B5EF4-FFF2-40B4-BE49-F238E27FC236}">
                <a16:creationId xmlns:a16="http://schemas.microsoft.com/office/drawing/2014/main" id="{2C50BB6A-F180-7FD3-47A5-7E54D500FA57}"/>
              </a:ext>
            </a:extLst>
          </p:cNvPr>
          <p:cNvSpPr/>
          <p:nvPr/>
        </p:nvSpPr>
        <p:spPr>
          <a:xfrm>
            <a:off x="7355372" y="1240646"/>
            <a:ext cx="4198169" cy="5181162"/>
          </a:xfrm>
          <a:prstGeom prst="roundRect">
            <a:avLst>
              <a:gd name="adj" fmla="val 4671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단순하다 느꼈던 대부분의 답변자들의 의견이 이미 기획한 내용과 겹치는 것을 확인함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오히려 단순하여서 좋다는 의견 또한 확인하여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0070C0"/>
                </a:solidFill>
              </a:rPr>
              <a:t>게임 내 아군 </a:t>
            </a:r>
            <a:r>
              <a:rPr lang="ko-KR" altLang="en-US" sz="1400" b="1" dirty="0" err="1">
                <a:solidFill>
                  <a:srgbClr val="0070C0"/>
                </a:solidFill>
              </a:rPr>
              <a:t>몹의</a:t>
            </a:r>
            <a:r>
              <a:rPr lang="ko-KR" altLang="en-US" sz="1400" b="1" dirty="0">
                <a:solidFill>
                  <a:srgbClr val="0070C0"/>
                </a:solidFill>
              </a:rPr>
              <a:t> 종류를 줄이기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함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B6EB36-345B-4CB7-D337-20BD1962C6B0}"/>
              </a:ext>
            </a:extLst>
          </p:cNvPr>
          <p:cNvCxnSpPr>
            <a:cxnSpLocks/>
          </p:cNvCxnSpPr>
          <p:nvPr/>
        </p:nvCxnSpPr>
        <p:spPr>
          <a:xfrm>
            <a:off x="7554393" y="1539133"/>
            <a:ext cx="3844677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CC7798A0-BB28-47F7-5868-71A932025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44" y="2569508"/>
            <a:ext cx="6134691" cy="321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7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2238" y="197786"/>
            <a:ext cx="11487523" cy="6462056"/>
            <a:chOff x="352238" y="197786"/>
            <a:chExt cx="11487523" cy="64620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6B1FA4-327D-495D-941A-E027D03981AF}"/>
                </a:ext>
              </a:extLst>
            </p:cNvPr>
            <p:cNvSpPr/>
            <p:nvPr/>
          </p:nvSpPr>
          <p:spPr>
            <a:xfrm>
              <a:off x="352238" y="197786"/>
              <a:ext cx="11487523" cy="582706"/>
            </a:xfrm>
            <a:prstGeom prst="roundRect">
              <a:avLst>
                <a:gd name="adj" fmla="val 50000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2300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Cat</a:t>
              </a:r>
              <a:r>
                <a:rPr lang="ko-KR" altLang="en-US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 </a:t>
              </a:r>
              <a:r>
                <a:rPr lang="en-US" altLang="ko-KR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Company</a:t>
              </a:r>
              <a:endParaRPr lang="en-US" altLang="ko-KR" sz="700" b="1" kern="0" dirty="0">
                <a:solidFill>
                  <a:srgbClr val="878FE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CEE871E-D260-4004-A8E7-D3A9B934D77C}"/>
                </a:ext>
              </a:extLst>
            </p:cNvPr>
            <p:cNvSpPr/>
            <p:nvPr/>
          </p:nvSpPr>
          <p:spPr>
            <a:xfrm>
              <a:off x="460657" y="267390"/>
              <a:ext cx="444241" cy="444241"/>
            </a:xfrm>
            <a:prstGeom prst="ellipse">
              <a:avLst/>
            </a:prstGeom>
            <a:solidFill>
              <a:srgbClr val="F9F8FD"/>
            </a:solidFill>
            <a:ln>
              <a:noFill/>
            </a:ln>
            <a:effectLst>
              <a:outerShdw blurRad="177800" dist="508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12C1243-8A2B-4BD8-A3C6-1C1A50C1F9E2}"/>
                </a:ext>
              </a:extLst>
            </p:cNvPr>
            <p:cNvGrpSpPr/>
            <p:nvPr/>
          </p:nvGrpSpPr>
          <p:grpSpPr>
            <a:xfrm>
              <a:off x="580418" y="377032"/>
              <a:ext cx="167702" cy="222977"/>
              <a:chOff x="1554957" y="564357"/>
              <a:chExt cx="167702" cy="222977"/>
            </a:xfrm>
          </p:grpSpPr>
          <p:sp>
            <p:nvSpPr>
              <p:cNvPr id="8" name="원형: 비어 있음 7">
                <a:extLst>
                  <a:ext uri="{FF2B5EF4-FFF2-40B4-BE49-F238E27FC236}">
                    <a16:creationId xmlns:a16="http://schemas.microsoft.com/office/drawing/2014/main" id="{45C61EB6-C75A-447A-806B-1CF9663AB433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/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64FF280-4D69-48D3-BF6C-68FE7D81E35B}"/>
                  </a:ext>
                </a:extLst>
              </p:cNvPr>
              <p:cNvSpPr/>
              <p:nvPr/>
            </p:nvSpPr>
            <p:spPr>
              <a:xfrm rot="19376596">
                <a:off x="1676940" y="679334"/>
                <a:ext cx="45719" cy="108000"/>
              </a:xfrm>
              <a:prstGeom prst="roundRect">
                <a:avLst>
                  <a:gd name="adj" fmla="val 50000"/>
                </a:avLst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9D5B3BB-D2DB-40AD-8133-A7AEFB92130A}"/>
                </a:ext>
              </a:extLst>
            </p:cNvPr>
            <p:cNvSpPr/>
            <p:nvPr/>
          </p:nvSpPr>
          <p:spPr>
            <a:xfrm>
              <a:off x="352238" y="1002613"/>
              <a:ext cx="11487523" cy="5657229"/>
            </a:xfrm>
            <a:prstGeom prst="roundRect">
              <a:avLst>
                <a:gd name="adj" fmla="val 2325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662570" y="1227945"/>
            <a:ext cx="6309729" cy="5181162"/>
          </a:xfrm>
          <a:prstGeom prst="roundRect">
            <a:avLst>
              <a:gd name="adj" fmla="val 4671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2" name="차트 11"/>
          <p:cNvGraphicFramePr/>
          <p:nvPr/>
        </p:nvGraphicFramePr>
        <p:xfrm>
          <a:off x="691635" y="2569508"/>
          <a:ext cx="6243811" cy="249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4" name="직선 연결선 23"/>
          <p:cNvCxnSpPr>
            <a:cxnSpLocks/>
          </p:cNvCxnSpPr>
          <p:nvPr/>
        </p:nvCxnSpPr>
        <p:spPr>
          <a:xfrm>
            <a:off x="7479815" y="1727200"/>
            <a:ext cx="3844677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15">
            <a:extLst>
              <a:ext uri="{FF2B5EF4-FFF2-40B4-BE49-F238E27FC236}">
                <a16:creationId xmlns:a16="http://schemas.microsoft.com/office/drawing/2014/main" id="{2C50BB6A-F180-7FD3-47A5-7E54D500FA57}"/>
              </a:ext>
            </a:extLst>
          </p:cNvPr>
          <p:cNvSpPr/>
          <p:nvPr/>
        </p:nvSpPr>
        <p:spPr>
          <a:xfrm>
            <a:off x="7355372" y="1240646"/>
            <a:ext cx="4198169" cy="5181162"/>
          </a:xfrm>
          <a:prstGeom prst="roundRect">
            <a:avLst>
              <a:gd name="adj" fmla="val 4671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중점을 두었던 </a:t>
            </a:r>
            <a:r>
              <a:rPr lang="ko-KR" altLang="en-US" sz="1400" b="1" dirty="0">
                <a:solidFill>
                  <a:srgbClr val="0070C0"/>
                </a:solidFill>
              </a:rPr>
              <a:t>조합 시스템의 대한 흥미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또 한번 확인 할 수 있었음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0070C0"/>
                </a:solidFill>
              </a:rPr>
              <a:t>랜덤 시스템에 대한 흥미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확인하였음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도트 그래픽 캐릭터의 선호도를 확인하여 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0070C0"/>
                </a:solidFill>
              </a:rPr>
              <a:t>도트 그래픽 디자인을 확정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하였음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B6EB36-345B-4CB7-D337-20BD1962C6B0}"/>
              </a:ext>
            </a:extLst>
          </p:cNvPr>
          <p:cNvCxnSpPr>
            <a:cxnSpLocks/>
          </p:cNvCxnSpPr>
          <p:nvPr/>
        </p:nvCxnSpPr>
        <p:spPr>
          <a:xfrm>
            <a:off x="7554393" y="1539133"/>
            <a:ext cx="3844677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5">
            <a:extLst>
              <a:ext uri="{FF2B5EF4-FFF2-40B4-BE49-F238E27FC236}">
                <a16:creationId xmlns:a16="http://schemas.microsoft.com/office/drawing/2014/main" id="{41C23AAC-DF60-A94E-86C3-21F9735B8ADC}"/>
              </a:ext>
            </a:extLst>
          </p:cNvPr>
          <p:cNvSpPr/>
          <p:nvPr/>
        </p:nvSpPr>
        <p:spPr>
          <a:xfrm>
            <a:off x="904897" y="1383168"/>
            <a:ext cx="5369293" cy="344032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게임 내에서 가장 마음에 들었던 부분과 그 이유는 무엇인가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06517D-E537-D4C2-59AB-D01871D31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13" b="12582"/>
          <a:stretch/>
        </p:blipFill>
        <p:spPr>
          <a:xfrm>
            <a:off x="750120" y="1817335"/>
            <a:ext cx="6171258" cy="20697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C221063-2DDB-D33D-E53D-C980B9A771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623"/>
          <a:stretch/>
        </p:blipFill>
        <p:spPr>
          <a:xfrm>
            <a:off x="750120" y="3848481"/>
            <a:ext cx="6171258" cy="13831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1633E24-48B2-99CF-DDD1-B20D72AD53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 b="13051"/>
          <a:stretch/>
        </p:blipFill>
        <p:spPr>
          <a:xfrm>
            <a:off x="750120" y="5060939"/>
            <a:ext cx="6171258" cy="126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6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2238" y="197786"/>
            <a:ext cx="11487523" cy="6462056"/>
            <a:chOff x="352238" y="197786"/>
            <a:chExt cx="11487523" cy="64620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6B1FA4-327D-495D-941A-E027D03981AF}"/>
                </a:ext>
              </a:extLst>
            </p:cNvPr>
            <p:cNvSpPr/>
            <p:nvPr/>
          </p:nvSpPr>
          <p:spPr>
            <a:xfrm>
              <a:off x="352238" y="197786"/>
              <a:ext cx="11487523" cy="582706"/>
            </a:xfrm>
            <a:prstGeom prst="roundRect">
              <a:avLst>
                <a:gd name="adj" fmla="val 50000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2300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Cat</a:t>
              </a:r>
              <a:r>
                <a:rPr lang="ko-KR" altLang="en-US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 </a:t>
              </a:r>
              <a:r>
                <a:rPr lang="en-US" altLang="ko-KR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Company</a:t>
              </a:r>
              <a:endParaRPr lang="en-US" altLang="ko-KR" sz="700" b="1" kern="0" dirty="0">
                <a:solidFill>
                  <a:srgbClr val="878FE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CEE871E-D260-4004-A8E7-D3A9B934D77C}"/>
                </a:ext>
              </a:extLst>
            </p:cNvPr>
            <p:cNvSpPr/>
            <p:nvPr/>
          </p:nvSpPr>
          <p:spPr>
            <a:xfrm>
              <a:off x="460657" y="267390"/>
              <a:ext cx="444241" cy="444241"/>
            </a:xfrm>
            <a:prstGeom prst="ellipse">
              <a:avLst/>
            </a:prstGeom>
            <a:solidFill>
              <a:srgbClr val="F9F8FD"/>
            </a:solidFill>
            <a:ln>
              <a:noFill/>
            </a:ln>
            <a:effectLst>
              <a:outerShdw blurRad="177800" dist="508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12C1243-8A2B-4BD8-A3C6-1C1A50C1F9E2}"/>
                </a:ext>
              </a:extLst>
            </p:cNvPr>
            <p:cNvGrpSpPr/>
            <p:nvPr/>
          </p:nvGrpSpPr>
          <p:grpSpPr>
            <a:xfrm>
              <a:off x="580418" y="377032"/>
              <a:ext cx="167702" cy="222977"/>
              <a:chOff x="1554957" y="564357"/>
              <a:chExt cx="167702" cy="222977"/>
            </a:xfrm>
          </p:grpSpPr>
          <p:sp>
            <p:nvSpPr>
              <p:cNvPr id="8" name="원형: 비어 있음 7">
                <a:extLst>
                  <a:ext uri="{FF2B5EF4-FFF2-40B4-BE49-F238E27FC236}">
                    <a16:creationId xmlns:a16="http://schemas.microsoft.com/office/drawing/2014/main" id="{45C61EB6-C75A-447A-806B-1CF9663AB433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/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64FF280-4D69-48D3-BF6C-68FE7D81E35B}"/>
                  </a:ext>
                </a:extLst>
              </p:cNvPr>
              <p:cNvSpPr/>
              <p:nvPr/>
            </p:nvSpPr>
            <p:spPr>
              <a:xfrm rot="19376596">
                <a:off x="1676940" y="679334"/>
                <a:ext cx="45719" cy="108000"/>
              </a:xfrm>
              <a:prstGeom prst="roundRect">
                <a:avLst>
                  <a:gd name="adj" fmla="val 50000"/>
                </a:avLst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9D5B3BB-D2DB-40AD-8133-A7AEFB92130A}"/>
                </a:ext>
              </a:extLst>
            </p:cNvPr>
            <p:cNvSpPr/>
            <p:nvPr/>
          </p:nvSpPr>
          <p:spPr>
            <a:xfrm>
              <a:off x="352238" y="1002613"/>
              <a:ext cx="11487523" cy="5657229"/>
            </a:xfrm>
            <a:prstGeom prst="roundRect">
              <a:avLst>
                <a:gd name="adj" fmla="val 2325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662570" y="1227945"/>
            <a:ext cx="6309729" cy="5181162"/>
          </a:xfrm>
          <a:prstGeom prst="roundRect">
            <a:avLst>
              <a:gd name="adj" fmla="val 4671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2" name="차트 11"/>
          <p:cNvGraphicFramePr/>
          <p:nvPr/>
        </p:nvGraphicFramePr>
        <p:xfrm>
          <a:off x="691635" y="2569508"/>
          <a:ext cx="6243811" cy="249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4" name="직선 연결선 23"/>
          <p:cNvCxnSpPr>
            <a:cxnSpLocks/>
          </p:cNvCxnSpPr>
          <p:nvPr/>
        </p:nvCxnSpPr>
        <p:spPr>
          <a:xfrm>
            <a:off x="7479815" y="1727200"/>
            <a:ext cx="3844677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15">
            <a:extLst>
              <a:ext uri="{FF2B5EF4-FFF2-40B4-BE49-F238E27FC236}">
                <a16:creationId xmlns:a16="http://schemas.microsoft.com/office/drawing/2014/main" id="{2C50BB6A-F180-7FD3-47A5-7E54D500FA57}"/>
              </a:ext>
            </a:extLst>
          </p:cNvPr>
          <p:cNvSpPr/>
          <p:nvPr/>
        </p:nvSpPr>
        <p:spPr>
          <a:xfrm>
            <a:off x="7355372" y="1240646"/>
            <a:ext cx="4198169" cy="5181162"/>
          </a:xfrm>
          <a:prstGeom prst="roundRect">
            <a:avLst>
              <a:gd name="adj" fmla="val 4671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대부분의 의견이 기획한 내용이나 구현이 덜 된 부분임을 확인하였음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B6EB36-345B-4CB7-D337-20BD1962C6B0}"/>
              </a:ext>
            </a:extLst>
          </p:cNvPr>
          <p:cNvCxnSpPr>
            <a:cxnSpLocks/>
          </p:cNvCxnSpPr>
          <p:nvPr/>
        </p:nvCxnSpPr>
        <p:spPr>
          <a:xfrm>
            <a:off x="7554393" y="1539133"/>
            <a:ext cx="3844677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5">
            <a:extLst>
              <a:ext uri="{FF2B5EF4-FFF2-40B4-BE49-F238E27FC236}">
                <a16:creationId xmlns:a16="http://schemas.microsoft.com/office/drawing/2014/main" id="{41C23AAC-DF60-A94E-86C3-21F9735B8ADC}"/>
              </a:ext>
            </a:extLst>
          </p:cNvPr>
          <p:cNvSpPr/>
          <p:nvPr/>
        </p:nvSpPr>
        <p:spPr>
          <a:xfrm>
            <a:off x="904897" y="1383168"/>
            <a:ext cx="5763189" cy="344032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게임 내에서 가장 마음에 들지 않았던 부분과 그 이유는 무엇인가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0D0BE66-60A5-F63D-98E1-6BBFF7D37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31" y="1912564"/>
            <a:ext cx="6030549" cy="1426028"/>
          </a:xfrm>
          <a:prstGeom prst="rect">
            <a:avLst/>
          </a:prstGeom>
        </p:spPr>
      </p:pic>
      <p:pic>
        <p:nvPicPr>
          <p:cNvPr id="18" name="그림 1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4B86C94-CFC8-34B4-2F43-3888C61B0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31" y="3429000"/>
            <a:ext cx="6030548" cy="261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8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2238" y="197786"/>
            <a:ext cx="11487523" cy="6462056"/>
            <a:chOff x="352238" y="197786"/>
            <a:chExt cx="11487523" cy="64620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6B1FA4-327D-495D-941A-E027D03981AF}"/>
                </a:ext>
              </a:extLst>
            </p:cNvPr>
            <p:cNvSpPr/>
            <p:nvPr/>
          </p:nvSpPr>
          <p:spPr>
            <a:xfrm>
              <a:off x="352238" y="197786"/>
              <a:ext cx="11487523" cy="582706"/>
            </a:xfrm>
            <a:prstGeom prst="roundRect">
              <a:avLst>
                <a:gd name="adj" fmla="val 50000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2300" latinLnBrk="0">
                <a:tabLst>
                  <a:tab pos="723900" algn="l"/>
                </a:tabLst>
                <a:defRPr/>
              </a:pPr>
              <a:r>
                <a:rPr lang="en-US" altLang="ko-KR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Cat</a:t>
              </a:r>
              <a:r>
                <a:rPr lang="ko-KR" altLang="en-US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 </a:t>
              </a:r>
              <a:r>
                <a:rPr lang="en-US" altLang="ko-KR" sz="2400" b="1" i="1" kern="0" dirty="0">
                  <a:solidFill>
                    <a:srgbClr val="878FE2"/>
                  </a:solidFill>
                  <a:ea typeface="Tmon몬소리 Black" panose="02000A03000000000000" pitchFamily="2" charset="-127"/>
                </a:rPr>
                <a:t>Company</a:t>
              </a:r>
              <a:endParaRPr lang="en-US" altLang="ko-KR" sz="700" b="1" kern="0" dirty="0">
                <a:solidFill>
                  <a:srgbClr val="878FE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CEE871E-D260-4004-A8E7-D3A9B934D77C}"/>
                </a:ext>
              </a:extLst>
            </p:cNvPr>
            <p:cNvSpPr/>
            <p:nvPr/>
          </p:nvSpPr>
          <p:spPr>
            <a:xfrm>
              <a:off x="460657" y="267390"/>
              <a:ext cx="444241" cy="444241"/>
            </a:xfrm>
            <a:prstGeom prst="ellipse">
              <a:avLst/>
            </a:prstGeom>
            <a:solidFill>
              <a:srgbClr val="F9F8FD"/>
            </a:solidFill>
            <a:ln>
              <a:noFill/>
            </a:ln>
            <a:effectLst>
              <a:outerShdw blurRad="177800" dist="508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12C1243-8A2B-4BD8-A3C6-1C1A50C1F9E2}"/>
                </a:ext>
              </a:extLst>
            </p:cNvPr>
            <p:cNvGrpSpPr/>
            <p:nvPr/>
          </p:nvGrpSpPr>
          <p:grpSpPr>
            <a:xfrm>
              <a:off x="580418" y="377032"/>
              <a:ext cx="167702" cy="222977"/>
              <a:chOff x="1554957" y="564357"/>
              <a:chExt cx="167702" cy="222977"/>
            </a:xfrm>
          </p:grpSpPr>
          <p:sp>
            <p:nvSpPr>
              <p:cNvPr id="8" name="원형: 비어 있음 7">
                <a:extLst>
                  <a:ext uri="{FF2B5EF4-FFF2-40B4-BE49-F238E27FC236}">
                    <a16:creationId xmlns:a16="http://schemas.microsoft.com/office/drawing/2014/main" id="{45C61EB6-C75A-447A-806B-1CF9663AB433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/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64FF280-4D69-48D3-BF6C-68FE7D81E35B}"/>
                  </a:ext>
                </a:extLst>
              </p:cNvPr>
              <p:cNvSpPr/>
              <p:nvPr/>
            </p:nvSpPr>
            <p:spPr>
              <a:xfrm rot="19376596">
                <a:off x="1676940" y="679334"/>
                <a:ext cx="45719" cy="108000"/>
              </a:xfrm>
              <a:prstGeom prst="roundRect">
                <a:avLst>
                  <a:gd name="adj" fmla="val 50000"/>
                </a:avLst>
              </a:prstGeom>
              <a:solidFill>
                <a:srgbClr val="878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9D5B3BB-D2DB-40AD-8133-A7AEFB92130A}"/>
                </a:ext>
              </a:extLst>
            </p:cNvPr>
            <p:cNvSpPr/>
            <p:nvPr/>
          </p:nvSpPr>
          <p:spPr>
            <a:xfrm>
              <a:off x="352238" y="1002613"/>
              <a:ext cx="11487523" cy="5657229"/>
            </a:xfrm>
            <a:prstGeom prst="roundRect">
              <a:avLst>
                <a:gd name="adj" fmla="val 2325"/>
              </a:avLst>
            </a:prstGeom>
            <a:solidFill>
              <a:srgbClr val="F9F8FD"/>
            </a:solidFill>
            <a:ln>
              <a:noFill/>
            </a:ln>
            <a:effectLst>
              <a:outerShdw blurRad="203200" dist="88900" dir="4800000" algn="tl" rotWithShape="0">
                <a:srgbClr val="878FE2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BF6FC43-699E-4A3C-93BD-A9D4DBB958DB}"/>
              </a:ext>
            </a:extLst>
          </p:cNvPr>
          <p:cNvSpPr/>
          <p:nvPr/>
        </p:nvSpPr>
        <p:spPr>
          <a:xfrm>
            <a:off x="662570" y="1227945"/>
            <a:ext cx="6309729" cy="5181162"/>
          </a:xfrm>
          <a:prstGeom prst="roundRect">
            <a:avLst>
              <a:gd name="adj" fmla="val 4671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2" name="차트 11"/>
          <p:cNvGraphicFramePr/>
          <p:nvPr/>
        </p:nvGraphicFramePr>
        <p:xfrm>
          <a:off x="691635" y="2569508"/>
          <a:ext cx="6243811" cy="249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4" name="직선 연결선 23"/>
          <p:cNvCxnSpPr>
            <a:cxnSpLocks/>
          </p:cNvCxnSpPr>
          <p:nvPr/>
        </p:nvCxnSpPr>
        <p:spPr>
          <a:xfrm>
            <a:off x="7479815" y="1727200"/>
            <a:ext cx="3844677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15">
            <a:extLst>
              <a:ext uri="{FF2B5EF4-FFF2-40B4-BE49-F238E27FC236}">
                <a16:creationId xmlns:a16="http://schemas.microsoft.com/office/drawing/2014/main" id="{2C50BB6A-F180-7FD3-47A5-7E54D500FA57}"/>
              </a:ext>
            </a:extLst>
          </p:cNvPr>
          <p:cNvSpPr/>
          <p:nvPr/>
        </p:nvSpPr>
        <p:spPr>
          <a:xfrm>
            <a:off x="7355372" y="1240646"/>
            <a:ext cx="4198169" cy="5181162"/>
          </a:xfrm>
          <a:prstGeom prst="roundRect">
            <a:avLst>
              <a:gd name="adj" fmla="val 4671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0070C0"/>
                </a:solidFill>
              </a:rPr>
              <a:t>건물 버프 효과에 대한 긍정적인 의견을 확인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함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또한 이를 추가함으로써 </a:t>
            </a:r>
            <a:r>
              <a:rPr lang="ko-KR" altLang="en-US" sz="1400" b="1" dirty="0">
                <a:solidFill>
                  <a:srgbClr val="0070C0"/>
                </a:solidFill>
              </a:rPr>
              <a:t>레벨 디자인의 중요도가 커질 것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으로 예상됨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B6EB36-345B-4CB7-D337-20BD1962C6B0}"/>
              </a:ext>
            </a:extLst>
          </p:cNvPr>
          <p:cNvCxnSpPr>
            <a:cxnSpLocks/>
          </p:cNvCxnSpPr>
          <p:nvPr/>
        </p:nvCxnSpPr>
        <p:spPr>
          <a:xfrm>
            <a:off x="7554393" y="1539133"/>
            <a:ext cx="3844677" cy="0"/>
          </a:xfrm>
          <a:prstGeom prst="line">
            <a:avLst/>
          </a:prstGeom>
          <a:ln w="19050">
            <a:solidFill>
              <a:srgbClr val="878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5">
            <a:extLst>
              <a:ext uri="{FF2B5EF4-FFF2-40B4-BE49-F238E27FC236}">
                <a16:creationId xmlns:a16="http://schemas.microsoft.com/office/drawing/2014/main" id="{41C23AAC-DF60-A94E-86C3-21F9735B8ADC}"/>
              </a:ext>
            </a:extLst>
          </p:cNvPr>
          <p:cNvSpPr/>
          <p:nvPr/>
        </p:nvSpPr>
        <p:spPr>
          <a:xfrm>
            <a:off x="776045" y="1368575"/>
            <a:ext cx="5906110" cy="344032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건물로부터 받는 버프 효과가 생긴다면 어떤 영향을 미칠 것 같은가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CABF3536-7830-9FB2-EFFA-B31FD8CDA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95" y="1853237"/>
            <a:ext cx="6144747" cy="1488587"/>
          </a:xfrm>
          <a:prstGeom prst="rect">
            <a:avLst/>
          </a:prstGeom>
        </p:spPr>
      </p:pic>
      <p:pic>
        <p:nvPicPr>
          <p:cNvPr id="15" name="그림 1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25A9899-3398-D2D9-0839-06D8291AB7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8"/>
          <a:stretch/>
        </p:blipFill>
        <p:spPr>
          <a:xfrm>
            <a:off x="744724" y="3341824"/>
            <a:ext cx="6152618" cy="273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126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430</Words>
  <Application>Microsoft Office PowerPoint</Application>
  <PresentationFormat>와이드스크린</PresentationFormat>
  <Paragraphs>148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예은 김</cp:lastModifiedBy>
  <cp:revision>13</cp:revision>
  <dcterms:created xsi:type="dcterms:W3CDTF">2023-10-05T08:09:17Z</dcterms:created>
  <dcterms:modified xsi:type="dcterms:W3CDTF">2023-11-03T18:12:50Z</dcterms:modified>
</cp:coreProperties>
</file>