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</p:sldIdLst>
  <p:sldSz cy="6858000" cx="12192000"/>
  <p:notesSz cx="6858000" cy="9144000"/>
  <p:embeddedFontLst>
    <p:embeddedFont>
      <p:font typeface="Tahoma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000000"/>
          </p15:clr>
        </p15:guide>
        <p15:guide id="2" pos="3835">
          <p15:clr>
            <a:srgbClr val="000000"/>
          </p15:clr>
        </p15:guide>
      </p15:sldGuideLst>
    </p:ext>
    <p:ext uri="GoogleSlidesCustomDataVersion2">
      <go:slidesCustomData xmlns:go="http://customooxmlschemas.google.com/" r:id="rId86" roundtripDataSignature="AMtx7miVDxnjOUfxfcX/4pFsCeKWG9Y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62521-E760-4755-A159-5C8561390230}">
  <a:tblStyle styleId="{6C462521-E760-4755-A159-5C856139023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8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Tahoma-regular.fntdata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customschemas.google.com/relationships/presentationmetadata" Target="metadata"/><Relationship Id="rId41" Type="http://schemas.openxmlformats.org/officeDocument/2006/relationships/slide" Target="slides/slide35.xml"/><Relationship Id="rId85" Type="http://schemas.openxmlformats.org/officeDocument/2006/relationships/font" Target="fonts/Tahoma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9" name="Google Shape;639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7" name="Google Shape;667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e841053ec2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e841053ec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g2e841053ec2_4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8"/>
          <p:cNvSpPr txBox="1"/>
          <p:nvPr>
            <p:ph type="ctrTitle"/>
          </p:nvPr>
        </p:nvSpPr>
        <p:spPr>
          <a:xfrm>
            <a:off x="914399" y="3959239"/>
            <a:ext cx="10363199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400"/>
              <a:buFont typeface="Tahom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8"/>
          <p:cNvSpPr txBox="1"/>
          <p:nvPr>
            <p:ph idx="1" type="subTitle"/>
          </p:nvPr>
        </p:nvSpPr>
        <p:spPr>
          <a:xfrm>
            <a:off x="914399" y="5470527"/>
            <a:ext cx="10377714" cy="54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solidFill>
                  <a:srgbClr val="595959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7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7"/>
          <p:cNvSpPr txBox="1"/>
          <p:nvPr>
            <p:ph type="title"/>
          </p:nvPr>
        </p:nvSpPr>
        <p:spPr>
          <a:xfrm>
            <a:off x="2389717" y="4800600"/>
            <a:ext cx="7315199" cy="56673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Tahoma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7"/>
          <p:cNvSpPr/>
          <p:nvPr>
            <p:ph idx="2" type="pic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7"/>
          <p:cNvSpPr txBox="1"/>
          <p:nvPr>
            <p:ph idx="1" type="body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8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/>
          <p:nvPr>
            <p:ph type="ctrTitle"/>
          </p:nvPr>
        </p:nvSpPr>
        <p:spPr>
          <a:xfrm>
            <a:off x="609599" y="2632092"/>
            <a:ext cx="10972799" cy="11540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400"/>
              <a:buFont typeface="Tahoma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/>
          <p:nvPr>
            <p:ph type="title"/>
          </p:nvPr>
        </p:nvSpPr>
        <p:spPr>
          <a:xfrm>
            <a:off x="1123991" y="1285860"/>
            <a:ext cx="9258287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400"/>
              <a:buFont typeface="Tahoma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" type="body"/>
          </p:nvPr>
        </p:nvSpPr>
        <p:spPr>
          <a:xfrm>
            <a:off x="1098282" y="2357438"/>
            <a:ext cx="758399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8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0"/>
          <p:cNvSpPr txBox="1"/>
          <p:nvPr>
            <p:ph type="title"/>
          </p:nvPr>
        </p:nvSpPr>
        <p:spPr>
          <a:xfrm rot="5400000">
            <a:off x="7627948" y="2171713"/>
            <a:ext cx="5851525" cy="20573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0"/>
          <p:cNvSpPr txBox="1"/>
          <p:nvPr>
            <p:ph idx="1" type="body"/>
          </p:nvPr>
        </p:nvSpPr>
        <p:spPr>
          <a:xfrm rot="5400000">
            <a:off x="1998672" y="-1114435"/>
            <a:ext cx="5851525" cy="862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9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9"/>
          <p:cNvSpPr txBox="1"/>
          <p:nvPr>
            <p:ph type="title"/>
          </p:nvPr>
        </p:nvSpPr>
        <p:spPr>
          <a:xfrm>
            <a:off x="609599" y="274638"/>
            <a:ext cx="109728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9"/>
          <p:cNvSpPr txBox="1"/>
          <p:nvPr>
            <p:ph idx="1" type="body"/>
          </p:nvPr>
        </p:nvSpPr>
        <p:spPr>
          <a:xfrm>
            <a:off x="609599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9"/>
          <p:cNvSpPr txBox="1"/>
          <p:nvPr>
            <p:ph idx="12" type="sldNum"/>
          </p:nvPr>
        </p:nvSpPr>
        <p:spPr>
          <a:xfrm>
            <a:off x="5483630" y="6508878"/>
            <a:ext cx="612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0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0"/>
          <p:cNvSpPr txBox="1"/>
          <p:nvPr>
            <p:ph idx="1" type="body"/>
          </p:nvPr>
        </p:nvSpPr>
        <p:spPr>
          <a:xfrm>
            <a:off x="609599" y="1264596"/>
            <a:ext cx="10972799" cy="48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8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/>
          <p:nvPr>
            <p:ph type="title"/>
          </p:nvPr>
        </p:nvSpPr>
        <p:spPr>
          <a:xfrm>
            <a:off x="963083" y="4406900"/>
            <a:ext cx="10363199" cy="1362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400"/>
              <a:buFont typeface="Tahoma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2"/>
          <p:cNvSpPr txBox="1"/>
          <p:nvPr>
            <p:ph idx="1" type="body"/>
          </p:nvPr>
        </p:nvSpPr>
        <p:spPr>
          <a:xfrm>
            <a:off x="963083" y="3853543"/>
            <a:ext cx="10363199" cy="5533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2개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1" type="body"/>
          </p:nvPr>
        </p:nvSpPr>
        <p:spPr>
          <a:xfrm>
            <a:off x="609599" y="1285875"/>
            <a:ext cx="5384799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3"/>
          <p:cNvSpPr txBox="1"/>
          <p:nvPr>
            <p:ph idx="2" type="body"/>
          </p:nvPr>
        </p:nvSpPr>
        <p:spPr>
          <a:xfrm>
            <a:off x="6197599" y="1285875"/>
            <a:ext cx="5384799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8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5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600"/>
              <a:buFont typeface="Tahom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4개" type="fourObj">
  <p:cSld name="FOUR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" type="body"/>
          </p:nvPr>
        </p:nvSpPr>
        <p:spPr>
          <a:xfrm>
            <a:off x="609599" y="1285860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86"/>
          <p:cNvSpPr txBox="1"/>
          <p:nvPr>
            <p:ph idx="2" type="body"/>
          </p:nvPr>
        </p:nvSpPr>
        <p:spPr>
          <a:xfrm>
            <a:off x="6241142" y="1285860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86"/>
          <p:cNvSpPr txBox="1"/>
          <p:nvPr>
            <p:ph idx="3" type="body"/>
          </p:nvPr>
        </p:nvSpPr>
        <p:spPr>
          <a:xfrm>
            <a:off x="609599" y="3829734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4" type="body"/>
          </p:nvPr>
        </p:nvSpPr>
        <p:spPr>
          <a:xfrm>
            <a:off x="6241142" y="3829734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600"/>
              <a:buFont typeface="Tahoma"/>
              <a:buNone/>
              <a:defRPr b="0" i="0" sz="3600" u="none" cap="none" strike="noStrike">
                <a:solidFill>
                  <a:srgbClr val="ADADA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7"/>
          <p:cNvSpPr txBox="1"/>
          <p:nvPr>
            <p:ph idx="1" type="body"/>
          </p:nvPr>
        </p:nvSpPr>
        <p:spPr>
          <a:xfrm>
            <a:off x="609599" y="1264596"/>
            <a:ext cx="10972799" cy="48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7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png"/><Relationship Id="rId4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914401" y="1324290"/>
            <a:ext cx="10363198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053" y="3185629"/>
            <a:ext cx="7217894" cy="294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99052" y="97349"/>
            <a:ext cx="10972798" cy="59310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데이터분석에 SQL은 왜 필요할까?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3" y="829821"/>
            <a:ext cx="10972798" cy="557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3454597" y="2990556"/>
            <a:ext cx="8302782" cy="43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40개 항목 20만개 기업 데이터 엑셀파일 5개 로딩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시간 4분 47초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3531540" y="5692415"/>
            <a:ext cx="8302782" cy="44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40개 항목 20만개 기업 데이터 5개 DB 로딩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시간 50.6초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41" y="849086"/>
            <a:ext cx="8533744" cy="553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8902782" y="2133394"/>
            <a:ext cx="2949677" cy="9031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쿼리를 사용해 여러 개의 테이블을 합쳐서 조회 후 Python의 데이터로 가져옴.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499144" y="2471378"/>
            <a:ext cx="1225017" cy="4512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311019" y="0"/>
            <a:ext cx="10972798" cy="68641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609601" y="2332038"/>
            <a:ext cx="10972798" cy="293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데이터베이스 Ranking 2위 곧 1위인 Oracle 추월 예상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오픈소스로 가장 인기 있던 RDBMS이나 현재 ORACLE에 인수되어 부분 무료가 되었다. 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개인 사용은 무료이나 서비스에 이용할 경우 유료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MySQL 개발자들이 만든 MariaDB도 사용법이 거의 동일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1098" y="844030"/>
            <a:ext cx="2261936" cy="94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ctrTitle"/>
          </p:nvPr>
        </p:nvSpPr>
        <p:spPr>
          <a:xfrm>
            <a:off x="914400" y="1803419"/>
            <a:ext cx="10363198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설치 및 DB 접속하기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273698" y="0"/>
            <a:ext cx="10972798" cy="7050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검색창에서 workbench 검색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379" y="1025753"/>
            <a:ext cx="9027242" cy="5335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255036" y="-12766"/>
            <a:ext cx="10972798" cy="71256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Windows(X86, 64-bit),MSI Installer 다운로드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5" name="Google Shape;195;p15"/>
          <p:cNvGrpSpPr/>
          <p:nvPr/>
        </p:nvGrpSpPr>
        <p:grpSpPr>
          <a:xfrm>
            <a:off x="1390650" y="901951"/>
            <a:ext cx="9410700" cy="5404771"/>
            <a:chOff x="1390650" y="1310404"/>
            <a:chExt cx="9410700" cy="5404771"/>
          </a:xfrm>
        </p:grpSpPr>
        <p:pic>
          <p:nvPicPr>
            <p:cNvPr id="196" name="Google Shape;19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90650" y="1310404"/>
              <a:ext cx="9410700" cy="5404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5"/>
            <p:cNvSpPr/>
            <p:nvPr/>
          </p:nvSpPr>
          <p:spPr>
            <a:xfrm>
              <a:off x="9465597" y="6045814"/>
              <a:ext cx="1013952" cy="430161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199052" y="69365"/>
            <a:ext cx="10972798" cy="57444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thanks, just start my download 클릭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4" name="Google Shape;204;p16"/>
          <p:cNvGrpSpPr/>
          <p:nvPr/>
        </p:nvGrpSpPr>
        <p:grpSpPr>
          <a:xfrm>
            <a:off x="2066925" y="1417638"/>
            <a:ext cx="8058150" cy="5153025"/>
            <a:chOff x="2066924" y="1417638"/>
            <a:chExt cx="8058150" cy="5153025"/>
          </a:xfrm>
        </p:grpSpPr>
        <p:pic>
          <p:nvPicPr>
            <p:cNvPr id="205" name="Google Shape;20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6924" y="1417638"/>
              <a:ext cx="8058150" cy="515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6"/>
            <p:cNvSpPr/>
            <p:nvPr/>
          </p:nvSpPr>
          <p:spPr>
            <a:xfrm>
              <a:off x="2275758" y="6097024"/>
              <a:ext cx="2580967" cy="337983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type="title"/>
          </p:nvPr>
        </p:nvSpPr>
        <p:spPr>
          <a:xfrm>
            <a:off x="292358" y="78695"/>
            <a:ext cx="10972798" cy="56511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파일을 실행해 설치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3" name="Google Shape;2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567" y="1086986"/>
            <a:ext cx="6724865" cy="512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286808" y="0"/>
            <a:ext cx="10972798" cy="726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실행 및 접속 설정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08" y="1583881"/>
            <a:ext cx="11505722" cy="45263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/>
          <p:nvPr/>
        </p:nvSpPr>
        <p:spPr>
          <a:xfrm>
            <a:off x="4354154" y="3022292"/>
            <a:ext cx="327742" cy="32774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8"/>
          <p:cNvSpPr/>
          <p:nvPr/>
        </p:nvSpPr>
        <p:spPr>
          <a:xfrm rot="8049172">
            <a:off x="4592634" y="2537237"/>
            <a:ext cx="553781" cy="5786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290133" y="-32923"/>
            <a:ext cx="10972798" cy="81159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실행 및 접속 설정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60" y="1131223"/>
            <a:ext cx="7992846" cy="5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/>
        </p:nvSpPr>
        <p:spPr>
          <a:xfrm>
            <a:off x="8429522" y="1890201"/>
            <a:ext cx="3472015" cy="3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Name: kict01, kict02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8407605" y="2637863"/>
            <a:ext cx="3472015" cy="36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Hostname: 59.7.246.88  Port 3306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8429522" y="3143921"/>
            <a:ext cx="3472015" cy="36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Username: kict01, kict02, kict03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8429522" y="3563840"/>
            <a:ext cx="3472015" cy="360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Store in Vault...  클릭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280" y="4195660"/>
            <a:ext cx="39433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/>
          <p:nvPr/>
        </p:nvSpPr>
        <p:spPr>
          <a:xfrm rot="4041665">
            <a:off x="2218993" y="3910692"/>
            <a:ext cx="440403" cy="3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9"/>
          <p:cNvSpPr/>
          <p:nvPr/>
        </p:nvSpPr>
        <p:spPr>
          <a:xfrm rot="5400000">
            <a:off x="9945329" y="4019060"/>
            <a:ext cx="440403" cy="3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8407604" y="4618760"/>
            <a:ext cx="3472015" cy="360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kict01, kict02, kict03 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/>
          <p:nvPr/>
        </p:nvSpPr>
        <p:spPr>
          <a:xfrm rot="5400000">
            <a:off x="9945327" y="5254700"/>
            <a:ext cx="440403" cy="3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5356739" y="5695221"/>
            <a:ext cx="1290483" cy="4209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8429522" y="5783638"/>
            <a:ext cx="3472015" cy="367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ctrTitle"/>
          </p:nvPr>
        </p:nvSpPr>
        <p:spPr>
          <a:xfrm>
            <a:off x="2482560" y="157255"/>
            <a:ext cx="7226880" cy="92418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973997" y="1795381"/>
            <a:ext cx="8244006" cy="3917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DB? SQL? 데이터 분석에 SQL은 왜 필요할까?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설치 및 DB 접속하기 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보고싶은 데이터 꺼내오기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조건에 맞는 데이터 검색하기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조건에 맞는 데이터 검색하기 2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순서 정렬하기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여러 곳에 분산된 데이터를 모아서 가져오기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217713" y="0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화면 구성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027" y="919919"/>
            <a:ext cx="10477946" cy="53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type="title"/>
          </p:nvPr>
        </p:nvSpPr>
        <p:spPr>
          <a:xfrm>
            <a:off x="321120" y="0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Administration 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39" y="1027730"/>
            <a:ext cx="10428679" cy="527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227044" y="-46653"/>
            <a:ext cx="10972798" cy="8357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Server Status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2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675" y="1032874"/>
            <a:ext cx="10330142" cy="523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 txBox="1"/>
          <p:nvPr>
            <p:ph type="title"/>
          </p:nvPr>
        </p:nvSpPr>
        <p:spPr>
          <a:xfrm>
            <a:off x="189721" y="0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Client Connections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7" name="Google Shape;26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201" y="1020065"/>
            <a:ext cx="10375904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175065" y="-70594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Users and Privileges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4" name="Google Shape;27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80" y="989433"/>
            <a:ext cx="10622239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197301" y="0"/>
            <a:ext cx="10972798" cy="69574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Data Export/Import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1" name="Google Shape;28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82" y="973412"/>
            <a:ext cx="105605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ctrTitle"/>
          </p:nvPr>
        </p:nvSpPr>
        <p:spPr>
          <a:xfrm>
            <a:off x="0" y="1380002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보고 싶은 데이터 꺼내오기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26"/>
          <p:cNvSpPr txBox="1"/>
          <p:nvPr>
            <p:ph idx="1" type="subTitle"/>
          </p:nvPr>
        </p:nvSpPr>
        <p:spPr>
          <a:xfrm>
            <a:off x="0" y="3442996"/>
            <a:ext cx="12192000" cy="94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SHOW, USE, SELECT, FROM, LIMIT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189722" y="-98586"/>
            <a:ext cx="10972798" cy="93519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Workbench의 Quary창에 SQL명령 입력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4" name="Google Shape;29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92" y="1016343"/>
            <a:ext cx="10972798" cy="5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227044" y="-89256"/>
            <a:ext cx="10972798" cy="94284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databases- DATABASE 목록 표시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303416" y="1296295"/>
            <a:ext cx="405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SHOW databases;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실행은 Ctrl + Enter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212" y="1035742"/>
            <a:ext cx="6961185" cy="503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9"/>
          <p:cNvGrpSpPr/>
          <p:nvPr/>
        </p:nvGrpSpPr>
        <p:grpSpPr>
          <a:xfrm>
            <a:off x="4220052" y="2002452"/>
            <a:ext cx="7524717" cy="3843644"/>
            <a:chOff x="4341350" y="2870968"/>
            <a:chExt cx="7524717" cy="3843644"/>
          </a:xfrm>
        </p:grpSpPr>
        <p:pic>
          <p:nvPicPr>
            <p:cNvPr id="311" name="Google Shape;31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41350" y="2870968"/>
              <a:ext cx="7524717" cy="3843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9"/>
            <p:cNvSpPr txBox="1"/>
            <p:nvPr/>
          </p:nvSpPr>
          <p:spPr>
            <a:xfrm>
              <a:off x="6915354" y="5267427"/>
              <a:ext cx="4127500" cy="90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왼쪽 스키마 창에서 titanic DB가 진한 글씨체로 변하는 것으로 현재 사용중인 DB확인 가능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9"/>
          <p:cNvSpPr txBox="1"/>
          <p:nvPr>
            <p:ph type="title"/>
          </p:nvPr>
        </p:nvSpPr>
        <p:spPr>
          <a:xfrm>
            <a:off x="171060" y="0"/>
            <a:ext cx="10972798" cy="7812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- 사용하고자 하는 DB 선택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29"/>
          <p:cNvSpPr txBox="1"/>
          <p:nvPr>
            <p:ph idx="1" type="body"/>
          </p:nvPr>
        </p:nvSpPr>
        <p:spPr>
          <a:xfrm>
            <a:off x="303416" y="119289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데이터베이스명;  - 엑셀 파일을 여는 것과 같은 작업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실행은 Ctrl + Enter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titanic;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4300418" y="4391230"/>
            <a:ext cx="2195053" cy="11573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ctrTitle"/>
          </p:nvPr>
        </p:nvSpPr>
        <p:spPr>
          <a:xfrm>
            <a:off x="194427" y="1847007"/>
            <a:ext cx="11848279" cy="22024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DB? SQL? </a:t>
            </a:r>
            <a:b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분석에 SQL은 왜 필요할까?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/>
          <p:nvPr>
            <p:ph type="title"/>
          </p:nvPr>
        </p:nvSpPr>
        <p:spPr>
          <a:xfrm>
            <a:off x="208382" y="0"/>
            <a:ext cx="10972798" cy="86713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tables - TABLE 목록 표시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413656" y="99371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SHOW tables;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5" name="Google Shape;3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788" y="993710"/>
            <a:ext cx="7477392" cy="518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283028" y="45066"/>
            <a:ext cx="10972798" cy="63879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FROM - 테이블의 자료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283028" y="844677"/>
            <a:ext cx="10972798" cy="126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8"/>
              <a:buChar char="•"/>
            </a:pPr>
            <a:r>
              <a:rPr lang="en-US" sz="2800"/>
              <a:t>SELECT * FROM 테이블명;   - 테이블의 모든 컬럼 조회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48"/>
              <a:buChar char="•"/>
            </a:pPr>
            <a:r>
              <a:rPr lang="en-US" sz="2800"/>
              <a:t>SELECT 컬럼명1, 컬럼명2 ... FROM 테이블명;  - 원하는 컬럼만 조회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48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48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48"/>
              <a:buNone/>
            </a:pPr>
            <a:r>
              <a:t/>
            </a:r>
            <a:endParaRPr sz="2800"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17" y="2269538"/>
            <a:ext cx="5950767" cy="357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69538"/>
            <a:ext cx="5950769" cy="357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165696" y="0"/>
            <a:ext cx="10972798" cy="65842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FROM  LIMIT- 검색 결과 제한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2" name="Google Shape;342;p32"/>
          <p:cNvSpPr txBox="1"/>
          <p:nvPr>
            <p:ph idx="1" type="body"/>
          </p:nvPr>
        </p:nvSpPr>
        <p:spPr>
          <a:xfrm>
            <a:off x="165696" y="941777"/>
            <a:ext cx="11416701" cy="775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/>
              <a:t>SELECT * FROM 테이블명 LIMIT 표시 갯수</a:t>
            </a:r>
            <a:endParaRPr sz="3000"/>
          </a:p>
        </p:txBody>
      </p:sp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302" y="1822926"/>
            <a:ext cx="7224064" cy="454088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 txBox="1"/>
          <p:nvPr/>
        </p:nvSpPr>
        <p:spPr>
          <a:xfrm>
            <a:off x="476494" y="2754539"/>
            <a:ext cx="3974207" cy="2644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테이블의 모든 컬럼 조회 결과의 표시 갯수를 10개로 제한</a:t>
            </a:r>
            <a:b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LIMIT 10;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ctrTitle"/>
          </p:nvPr>
        </p:nvSpPr>
        <p:spPr>
          <a:xfrm>
            <a:off x="0" y="1570112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조건에 맞는 데이터 검색하기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3"/>
          <p:cNvSpPr txBox="1"/>
          <p:nvPr>
            <p:ph idx="1" type="subTitle"/>
          </p:nvPr>
        </p:nvSpPr>
        <p:spPr>
          <a:xfrm>
            <a:off x="0" y="3886200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WHERE, 비교 연산자와 논리 연산자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189721" y="0"/>
            <a:ext cx="10972798" cy="64909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원하는 조건에 맞는 결과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303416" y="937326"/>
            <a:ext cx="10972798" cy="50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 * FROM 테이블명 WHERE 조건; </a:t>
            </a:r>
            <a:endParaRPr/>
          </a:p>
        </p:txBody>
      </p:sp>
      <p:sp>
        <p:nvSpPr>
          <p:cNvPr id="358" name="Google Shape;358;p3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9" name="Google Shape;3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430" y="1594922"/>
            <a:ext cx="7639869" cy="475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 txBox="1"/>
          <p:nvPr/>
        </p:nvSpPr>
        <p:spPr>
          <a:xfrm>
            <a:off x="423137" y="2374200"/>
            <a:ext cx="335576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30살 이상인 사람만 조회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30;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type="title"/>
          </p:nvPr>
        </p:nvSpPr>
        <p:spPr>
          <a:xfrm>
            <a:off x="227044" y="0"/>
            <a:ext cx="10972798" cy="77039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원하는 조건에 맞는 결과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35"/>
          <p:cNvSpPr txBox="1"/>
          <p:nvPr>
            <p:ph idx="1" type="body"/>
          </p:nvPr>
        </p:nvSpPr>
        <p:spPr>
          <a:xfrm>
            <a:off x="303416" y="913785"/>
            <a:ext cx="10972798" cy="683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조건;</a:t>
            </a:r>
            <a:endParaRPr/>
          </a:p>
        </p:txBody>
      </p:sp>
      <p:sp>
        <p:nvSpPr>
          <p:cNvPr id="367" name="Google Shape;367;p3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35"/>
          <p:cNvSpPr txBox="1"/>
          <p:nvPr/>
        </p:nvSpPr>
        <p:spPr>
          <a:xfrm>
            <a:off x="303416" y="2475676"/>
            <a:ext cx="3960674" cy="2275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30살 이상인 남성만 조회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30 and Sex = 'male';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090" y="1545749"/>
            <a:ext cx="7823507" cy="475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type="title"/>
          </p:nvPr>
        </p:nvSpPr>
        <p:spPr>
          <a:xfrm>
            <a:off x="199052" y="27992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비교연산자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6" name="Google Shape;376;p36"/>
          <p:cNvGraphicFramePr/>
          <p:nvPr/>
        </p:nvGraphicFramePr>
        <p:xfrm>
          <a:off x="493105" y="1201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{6C462521-E760-4755-A159-5C8561390230}</a:tableStyleId>
              </a:tblPr>
              <a:tblGrid>
                <a:gridCol w="5486400"/>
                <a:gridCol w="5486400"/>
              </a:tblGrid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같다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=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같지않다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!= , &lt;&gt;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크다(초과)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&gt; 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크다(이상)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&gt;=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작다(미만)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&lt;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작다(이하)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&lt;=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236375" y="0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/>
              <a:t>논리연산자</a:t>
            </a:r>
            <a:endParaRPr/>
          </a:p>
        </p:txBody>
      </p:sp>
      <p:sp>
        <p:nvSpPr>
          <p:cNvPr id="382" name="Google Shape;382;p3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3" name="Google Shape;383;p37"/>
          <p:cNvGraphicFramePr/>
          <p:nvPr/>
        </p:nvGraphicFramePr>
        <p:xfrm>
          <a:off x="493105" y="1633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{6C462521-E760-4755-A159-5C8561390230}</a:tableStyleId>
              </a:tblPr>
              <a:tblGrid>
                <a:gridCol w="5486400"/>
                <a:gridCol w="5486400"/>
              </a:tblGrid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의미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연산자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그리고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AND, &amp;&amp;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또는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OR, ||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199052" y="0"/>
            <a:ext cx="10972798" cy="67708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비교, 논리연산자로 조회하기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609601" y="1417638"/>
            <a:ext cx="10699101" cy="531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20살 이상 50세 미만의 여성을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SibSp와 Parch가 1이상인 사람을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1인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2인 또는 Fare가 50 초과인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survived 테이블에서 Survived가 1인 승객을 조회하시오.</a:t>
            </a:r>
            <a:endParaRPr/>
          </a:p>
        </p:txBody>
      </p:sp>
      <p:sp>
        <p:nvSpPr>
          <p:cNvPr id="390" name="Google Shape;390;p3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ctrTitle"/>
          </p:nvPr>
        </p:nvSpPr>
        <p:spPr>
          <a:xfrm>
            <a:off x="1" y="1383500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조건에 맞는 데이터 검색하기 2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9"/>
          <p:cNvSpPr txBox="1"/>
          <p:nvPr>
            <p:ph idx="1" type="subTitle"/>
          </p:nvPr>
        </p:nvSpPr>
        <p:spPr>
          <a:xfrm>
            <a:off x="0" y="3442996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IN, LIKE, BETWEEN, IS NULL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33739" y="0"/>
            <a:ext cx="10972798" cy="5318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Calibri"/>
              <a:buNone/>
            </a:pPr>
            <a:r>
              <a:rPr b="1" i="0" lang="en-US" sz="3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DB(DATABASE) 데이터 베이스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609598" y="1012372"/>
            <a:ext cx="10972798" cy="152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DATABASE: 데이터의 집합</a:t>
            </a:r>
            <a:endParaRPr sz="2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DBMS(Database Management System ) : 데이터베이스를 관리 운영하는 역할을 하는 프로그램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" y="2693978"/>
            <a:ext cx="10972799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"/>
          <p:cNvSpPr txBox="1"/>
          <p:nvPr>
            <p:ph type="title"/>
          </p:nvPr>
        </p:nvSpPr>
        <p:spPr>
          <a:xfrm>
            <a:off x="236375" y="0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기타연산자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4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3" name="Google Shape;403;p40"/>
          <p:cNvGraphicFramePr/>
          <p:nvPr/>
        </p:nvGraphicFramePr>
        <p:xfrm>
          <a:off x="298507" y="12884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{6C462521-E760-4755-A159-5C8561390230}</a:tableStyleId>
              </a:tblPr>
              <a:tblGrid>
                <a:gridCol w="5757775"/>
                <a:gridCol w="57597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IN 안에 있는 값이 있는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 IN(값1, 값2 ...)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NOT IN 안에 있는 값이 없는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NOT IN(값1, 값2 ...)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값이 처음, 끝, 어디든지 포함된 경우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LIKE('값%'), LIKE('%값'), LIKE('%값%')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값이 처음, 끝, 어디든지 포함되지 않은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NOT LIKE('값%'), NOT LIKE('%값'), NOT LIKE('%값%')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a 이상 b 이하의 값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BETWEEN a AND b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NULL 인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IS NULL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NULL 이 아닌 경우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 IS NOT NULL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>
            <p:ph type="title"/>
          </p:nvPr>
        </p:nvSpPr>
        <p:spPr>
          <a:xfrm>
            <a:off x="264367" y="-17683"/>
            <a:ext cx="10972798" cy="85534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in (찾을 값)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41"/>
          <p:cNvSpPr txBox="1"/>
          <p:nvPr>
            <p:ph idx="1" type="body"/>
          </p:nvPr>
        </p:nvSpPr>
        <p:spPr>
          <a:xfrm>
            <a:off x="376334" y="919066"/>
            <a:ext cx="10972798" cy="71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/>
              <a:t>SELECT * FROM 테이블명 WHERE 컬럼명 IN (찾을 값);</a:t>
            </a:r>
            <a:endParaRPr/>
          </a:p>
        </p:txBody>
      </p:sp>
      <p:sp>
        <p:nvSpPr>
          <p:cNvPr id="410" name="Google Shape;410;p4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41"/>
          <p:cNvSpPr txBox="1"/>
          <p:nvPr/>
        </p:nvSpPr>
        <p:spPr>
          <a:xfrm>
            <a:off x="359690" y="2156698"/>
            <a:ext cx="3878425" cy="3108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SibSp 컬럼의 값이 1, 2, 3 인 경우의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IN (1,2,3);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OR로 조건을 묶은 것과 같음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= 1 OR SibSp = 2 OR SibSp = 3; 과 동일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541" y="1588853"/>
            <a:ext cx="7477125" cy="446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type="title"/>
          </p:nvPr>
        </p:nvSpPr>
        <p:spPr>
          <a:xfrm>
            <a:off x="264366" y="-18662"/>
            <a:ext cx="10972798" cy="8450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not in (찾을 값)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8" name="Google Shape;418;p42"/>
          <p:cNvSpPr txBox="1"/>
          <p:nvPr>
            <p:ph idx="1" type="body"/>
          </p:nvPr>
        </p:nvSpPr>
        <p:spPr>
          <a:xfrm>
            <a:off x="497632" y="919067"/>
            <a:ext cx="10972798" cy="6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NOT IN (찾을 값);</a:t>
            </a:r>
            <a:endParaRPr/>
          </a:p>
        </p:txBody>
      </p:sp>
      <p:sp>
        <p:nvSpPr>
          <p:cNvPr id="419" name="Google Shape;419;p4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404326" y="1692205"/>
            <a:ext cx="3622369" cy="41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SibSp 컬럼의 값이 0, 1, 2, 3 이 아닌 경우의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NOT IN (1,2,3);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AND로 조건을 묶은 것과 같음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!= 0 AND SibSp != 1 AND SibSp != 2 AND SibSp != 3; 과 동일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695" y="1586205"/>
            <a:ext cx="7775934" cy="45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"/>
          <p:cNvSpPr txBox="1"/>
          <p:nvPr>
            <p:ph type="title"/>
          </p:nvPr>
        </p:nvSpPr>
        <p:spPr>
          <a:xfrm>
            <a:off x="255036" y="-18661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기타 연산자 LIKE (찾을 값) - 문자열 검색</a:t>
            </a:r>
            <a:endParaRPr/>
          </a:p>
        </p:txBody>
      </p:sp>
      <p:sp>
        <p:nvSpPr>
          <p:cNvPr id="427" name="Google Shape;427;p43"/>
          <p:cNvSpPr txBox="1"/>
          <p:nvPr>
            <p:ph idx="1" type="body"/>
          </p:nvPr>
        </p:nvSpPr>
        <p:spPr>
          <a:xfrm>
            <a:off x="525624" y="1024789"/>
            <a:ext cx="10972798" cy="58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28612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SELECT * FROM 테이블명 WHERE 컬럼명 LIKE (찾을 값);</a:t>
            </a:r>
            <a:endParaRPr/>
          </a:p>
        </p:txBody>
      </p:sp>
      <p:sp>
        <p:nvSpPr>
          <p:cNvPr id="428" name="Google Shape;428;p4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29" name="Google Shape;429;p43"/>
          <p:cNvGraphicFramePr/>
          <p:nvPr/>
        </p:nvGraphicFramePr>
        <p:xfrm>
          <a:off x="525624" y="1992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{6C462521-E760-4755-A159-5C8561390230}</a:tableStyleId>
              </a:tblPr>
              <a:tblGrid>
                <a:gridCol w="5486400"/>
                <a:gridCol w="54864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의미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연산자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정확히 일치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 LIKE('값')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자료 앞에 포함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LIKE('값%')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자료 끝에 포함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LIKE('%값')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자료 중간에 포함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LIKE('%값%')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245705" y="45421"/>
            <a:ext cx="10972798" cy="65410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LIKE (찾을 값)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44"/>
          <p:cNvSpPr txBox="1"/>
          <p:nvPr>
            <p:ph idx="1" type="body"/>
          </p:nvPr>
        </p:nvSpPr>
        <p:spPr>
          <a:xfrm>
            <a:off x="303416" y="93820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LIKE (찾을 값);</a:t>
            </a:r>
            <a:endParaRPr/>
          </a:p>
        </p:txBody>
      </p:sp>
      <p:sp>
        <p:nvSpPr>
          <p:cNvPr id="436" name="Google Shape;436;p4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44"/>
          <p:cNvSpPr txBox="1"/>
          <p:nvPr/>
        </p:nvSpPr>
        <p:spPr>
          <a:xfrm>
            <a:off x="413212" y="1797347"/>
            <a:ext cx="5486401" cy="37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컬럼의 값에서 Braund라는 이름을 갖는 사람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Name LIKE ‘Braund’; =&gt; 정확히 일치하지 않기 때문에 결과 조회 불가.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문자열 안에 단어가 포함된 것을 찾기 위해서는 %를 써서 단어가 있는 위치를 지정해주어야 함.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문자열 중간이라면 %찾는단어%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4"/>
          <p:cNvGrpSpPr/>
          <p:nvPr/>
        </p:nvGrpSpPr>
        <p:grpSpPr>
          <a:xfrm>
            <a:off x="6316598" y="1700160"/>
            <a:ext cx="4714875" cy="4653987"/>
            <a:chOff x="6292388" y="2204013"/>
            <a:chExt cx="4714875" cy="4653987"/>
          </a:xfrm>
        </p:grpSpPr>
        <p:pic>
          <p:nvPicPr>
            <p:cNvPr id="439" name="Google Shape;43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92388" y="2204013"/>
              <a:ext cx="4714875" cy="2449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44"/>
            <p:cNvSpPr txBox="1"/>
            <p:nvPr/>
          </p:nvSpPr>
          <p:spPr>
            <a:xfrm>
              <a:off x="6997290" y="2922023"/>
              <a:ext cx="3891936" cy="365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결과가 조회되지 않음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1" name="Google Shape;44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92388" y="4276725"/>
              <a:ext cx="4151568" cy="258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44"/>
            <p:cNvSpPr txBox="1"/>
            <p:nvPr/>
          </p:nvSpPr>
          <p:spPr>
            <a:xfrm>
              <a:off x="6703858" y="5089433"/>
              <a:ext cx="3891936" cy="365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결과가 조회 됨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5"/>
          <p:cNvSpPr txBox="1"/>
          <p:nvPr>
            <p:ph type="title"/>
          </p:nvPr>
        </p:nvSpPr>
        <p:spPr>
          <a:xfrm>
            <a:off x="217714" y="-52837"/>
            <a:ext cx="10972798" cy="7846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BETWEEN A AND B (범위)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8" name="Google Shape;448;p45"/>
          <p:cNvSpPr txBox="1"/>
          <p:nvPr>
            <p:ph idx="1" type="body"/>
          </p:nvPr>
        </p:nvSpPr>
        <p:spPr>
          <a:xfrm>
            <a:off x="366708" y="939132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BETWEEN A AND B;</a:t>
            </a:r>
            <a:endParaRPr/>
          </a:p>
        </p:txBody>
      </p:sp>
      <p:sp>
        <p:nvSpPr>
          <p:cNvPr id="449" name="Google Shape;449;p4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45"/>
          <p:cNvSpPr txBox="1"/>
          <p:nvPr/>
        </p:nvSpPr>
        <p:spPr>
          <a:xfrm>
            <a:off x="488154" y="2051592"/>
            <a:ext cx="5729295" cy="275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컬럼의 값이 20 이상 40 이하인 값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BETWEEN 20 AND 40;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20 AND  Age &lt;= 40; 와 같은 결과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69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206" y="1962687"/>
            <a:ext cx="5243502" cy="320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6"/>
          <p:cNvSpPr txBox="1"/>
          <p:nvPr>
            <p:ph type="title"/>
          </p:nvPr>
        </p:nvSpPr>
        <p:spPr>
          <a:xfrm>
            <a:off x="255035" y="26761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IS NULL/IS NOT NULL (결측)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323855" y="89107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* FROM 테이블명 WHERE 컬럼명 IS NULL;</a:t>
            </a:r>
            <a:endParaRPr/>
          </a:p>
        </p:txBody>
      </p:sp>
      <p:sp>
        <p:nvSpPr>
          <p:cNvPr id="458" name="Google Shape;458;p4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46"/>
          <p:cNvSpPr txBox="1"/>
          <p:nvPr/>
        </p:nvSpPr>
        <p:spPr>
          <a:xfrm>
            <a:off x="366705" y="2051592"/>
            <a:ext cx="5729295" cy="275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컬럼의 값이 NULL(값이 없음)인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NULL;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컬럼과 SibSp 컬럼 값이 NULL이 아닌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NOT NULL AND SibSp IS NOT NULL; 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69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882" y="1646163"/>
            <a:ext cx="5200650" cy="44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7"/>
          <p:cNvSpPr txBox="1"/>
          <p:nvPr>
            <p:ph type="title"/>
          </p:nvPr>
        </p:nvSpPr>
        <p:spPr>
          <a:xfrm>
            <a:off x="227044" y="0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기타연산자로 조회하기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6" name="Google Shape;466;p47"/>
          <p:cNvSpPr txBox="1"/>
          <p:nvPr>
            <p:ph idx="1" type="body"/>
          </p:nvPr>
        </p:nvSpPr>
        <p:spPr>
          <a:xfrm>
            <a:off x="469642" y="1100397"/>
            <a:ext cx="10972798" cy="531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Fare가 100 이상 1000이하인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Ticket이 PC로 시작하고 Embarked가 C 혹은 S인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1 혹은 2인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Cabin에 숫자 59가 포함된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Age가 NULL이 아니면서 이름에 James가 포함된 40세 이상의 남성을 조회하시오.</a:t>
            </a:r>
            <a:endParaRPr/>
          </a:p>
        </p:txBody>
      </p:sp>
      <p:sp>
        <p:nvSpPr>
          <p:cNvPr id="467" name="Google Shape;467;p4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ctrTitle"/>
          </p:nvPr>
        </p:nvSpPr>
        <p:spPr>
          <a:xfrm>
            <a:off x="0" y="1418726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데이</a:t>
            </a: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터 순서 정렬하기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8"/>
          <p:cNvSpPr txBox="1"/>
          <p:nvPr>
            <p:ph idx="1" type="subTitle"/>
          </p:nvPr>
        </p:nvSpPr>
        <p:spPr>
          <a:xfrm>
            <a:off x="0" y="3586453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BY, GROUP BY, HAVING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9"/>
          <p:cNvSpPr txBox="1"/>
          <p:nvPr>
            <p:ph type="title"/>
          </p:nvPr>
        </p:nvSpPr>
        <p:spPr>
          <a:xfrm>
            <a:off x="236374" y="-18661"/>
            <a:ext cx="10972798" cy="8263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BY - 조회 된 결과를 정렬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0" name="Google Shape;480;p49"/>
          <p:cNvSpPr txBox="1"/>
          <p:nvPr>
            <p:ph idx="1" type="body"/>
          </p:nvPr>
        </p:nvSpPr>
        <p:spPr>
          <a:xfrm>
            <a:off x="422986" y="98438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* FROM 테이블명 WHERE 컬럼명 ORDER BY 기준컬럼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ASC 오름차순, DESC 내림차순</a:t>
            </a:r>
            <a:endParaRPr/>
          </a:p>
        </p:txBody>
      </p:sp>
      <p:sp>
        <p:nvSpPr>
          <p:cNvPr id="481" name="Google Shape;481;p4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49"/>
          <p:cNvSpPr txBox="1"/>
          <p:nvPr/>
        </p:nvSpPr>
        <p:spPr>
          <a:xfrm>
            <a:off x="213076" y="2398919"/>
            <a:ext cx="5729295" cy="376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Age가 NULL이 아니면서 이름에 Miss가 포함된 40세 이하의 여성을 조회하고 나이를 기준으로 내림차순 정렬 하시오.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NOT NULL AND Name LIKE '%Miss%' AND Age &lt;= 40 ORDER BY Age DESC;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69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36668"/>
            <a:ext cx="5907498" cy="460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273697" y="129397"/>
            <a:ext cx="10972798" cy="56511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DBMS의 특징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609599" y="134827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데이터의 무결성(데이터의 오류가 없고 중복X)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데이터의 독립성(응용프로그램과 데이터베이스간 영향 X)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보안(소유자, 권한이 있는 사람만 접근 가능)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 중복 최소화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응용프로그램 제작 및 수정이 용이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데이터의 안전성 향상(백업, 복원)</a:t>
            </a:r>
            <a:endParaRPr b="1" sz="3000">
              <a:solidFill>
                <a:schemeClr val="lt1"/>
              </a:solidFill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/>
          <p:nvPr>
            <p:ph type="title"/>
          </p:nvPr>
        </p:nvSpPr>
        <p:spPr>
          <a:xfrm>
            <a:off x="264367" y="-8918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BY - 특정 컬럼 값을 기준으로 그룹 연산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9" name="Google Shape;489;p50"/>
          <p:cNvSpPr txBox="1"/>
          <p:nvPr>
            <p:ph idx="1" type="body"/>
          </p:nvPr>
        </p:nvSpPr>
        <p:spPr>
          <a:xfrm>
            <a:off x="366705" y="920386"/>
            <a:ext cx="10972798" cy="105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85000" lnSpcReduction="20000"/>
          </a:bodyPr>
          <a:lstStyle/>
          <a:p>
            <a:pPr indent="-336232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5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기준 컬럼명, 그룹연산함수 FROM 테이블명 WHERE 컬럼명 GROUP BY 기준컬럼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595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50"/>
          <p:cNvSpPr txBox="1"/>
          <p:nvPr/>
        </p:nvSpPr>
        <p:spPr>
          <a:xfrm>
            <a:off x="366705" y="4713813"/>
            <a:ext cx="5729295" cy="130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Null이 아닌 행의 성별별 나이 평균을 구하시오.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Sex, AVG(age) FROM p_info where Age IS NOT NULL GROUP BY Sex;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2" name="Google Shape;492;p50"/>
          <p:cNvGraphicFramePr/>
          <p:nvPr/>
        </p:nvGraphicFramePr>
        <p:xfrm>
          <a:off x="557684" y="2383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{6C462521-E760-4755-A159-5C8561390230}</a:tableStyleId>
              </a:tblPr>
              <a:tblGrid>
                <a:gridCol w="2668900"/>
                <a:gridCol w="2678425"/>
              </a:tblGrid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b="1" lang="en-US" sz="1500" u="none" cap="none" strike="noStrike"/>
                        <a:t>함수명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b="1" lang="en-US" sz="1500" u="none" cap="none" strike="noStrike"/>
                        <a:t>기능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AVG()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평균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MIN()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최소값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MAX()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최대값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COUNT()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행 갯수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COUNT(DISTINCT)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중복 값이 없는 행 갯수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3" name="Google Shape;49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983" y="2383953"/>
            <a:ext cx="54673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type="title"/>
          </p:nvPr>
        </p:nvSpPr>
        <p:spPr>
          <a:xfrm>
            <a:off x="115076" y="0"/>
            <a:ext cx="12322631" cy="68641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b="1"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BY HAVING - 특정 컬럼 그룹 연산 결과에서 원하는 결과만 다시 추출할 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51"/>
          <p:cNvSpPr txBox="1"/>
          <p:nvPr>
            <p:ph idx="1" type="body"/>
          </p:nvPr>
        </p:nvSpPr>
        <p:spPr>
          <a:xfrm>
            <a:off x="303416" y="939811"/>
            <a:ext cx="10972798" cy="105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SELECT 기준 컬럼명, 그룹연산함수1 FROM 테이블명 GROUP BY 기준컬럼  HAVING 조건;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</p:txBody>
      </p:sp>
      <p:sp>
        <p:nvSpPr>
          <p:cNvPr id="500" name="Google Shape;500;p5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51"/>
          <p:cNvSpPr txBox="1"/>
          <p:nvPr/>
        </p:nvSpPr>
        <p:spPr>
          <a:xfrm>
            <a:off x="536545" y="2421384"/>
            <a:ext cx="4689547" cy="2329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t_info 테이블에서 Pclass별 Fare 가격 평균을 구하고 그 중 가격 평균이 50을 초과하는 결과만 조회.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808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Pclass, AVG(Fare) FROM t_info Group by Pclass Having AVG(Fare) &gt; 50;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630" y="2323040"/>
            <a:ext cx="6140790" cy="287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>
            <p:ph type="ctrTitle"/>
          </p:nvPr>
        </p:nvSpPr>
        <p:spPr>
          <a:xfrm>
            <a:off x="0" y="1567543"/>
            <a:ext cx="12192000" cy="22483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여러 곳에 분산된 데이터를 </a:t>
            </a:r>
            <a:b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모아서 가져오기</a:t>
            </a:r>
            <a:endParaRPr b="1" i="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2"/>
          <p:cNvSpPr txBox="1"/>
          <p:nvPr>
            <p:ph idx="1" type="subTitle"/>
          </p:nvPr>
        </p:nvSpPr>
        <p:spPr>
          <a:xfrm>
            <a:off x="0" y="3918857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JOIN(INNER, LEFT, RIGHT, OUTER)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>
            <p:ph type="title"/>
          </p:nvPr>
        </p:nvSpPr>
        <p:spPr>
          <a:xfrm>
            <a:off x="292359" y="0"/>
            <a:ext cx="10972798" cy="81704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- 2개 혹은 2개 이상의 테이블을 합쳐서 출력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4" name="Google Shape;514;p53"/>
          <p:cNvSpPr txBox="1"/>
          <p:nvPr>
            <p:ph idx="1" type="body"/>
          </p:nvPr>
        </p:nvSpPr>
        <p:spPr>
          <a:xfrm>
            <a:off x="506962" y="859032"/>
            <a:ext cx="1097279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SELECT * FROM 테이블1명 INNER JOIN 테이블2명 ON 테이블1명.기준컬럼명 = 테이블2명.기준컬럼명;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테이블명 as 약칭 - 긴 테이블명을 짧게 줄임</a:t>
            </a:r>
            <a:endParaRPr/>
          </a:p>
        </p:txBody>
      </p:sp>
      <p:sp>
        <p:nvSpPr>
          <p:cNvPr id="515" name="Google Shape;515;p5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16" name="Google Shape;516;p53"/>
          <p:cNvGraphicFramePr/>
          <p:nvPr/>
        </p:nvGraphicFramePr>
        <p:xfrm>
          <a:off x="505056" y="26004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{6C462521-E760-4755-A159-5C8561390230}</a:tableStyleId>
              </a:tblPr>
              <a:tblGrid>
                <a:gridCol w="5488325"/>
                <a:gridCol w="54864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의미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연산자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왼쪽과 오른쪽 테이블의 기준 컬럼에서 서로 일치하는 자료만 합침(교집합)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INNER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 테이블의 기준 컬럼에 있는 자료에 해당하는 값만 오른쪽 테이블에서 합침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오른쪽 테이블의 기준 컬럼에 있는 자료에 해당하는 값만 왼쪽 테이블에서 합침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왼쪽과 오른쪽 테이블의 모든 자료를 합침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JOIN UNION ALL RIGHT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4"/>
          <p:cNvSpPr txBox="1"/>
          <p:nvPr>
            <p:ph type="title"/>
          </p:nvPr>
        </p:nvSpPr>
        <p:spPr>
          <a:xfrm>
            <a:off x="228599" y="-3686"/>
            <a:ext cx="11734801" cy="7946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INNER JOIN - (교집합) 기준 컬럼을 비교해 양쪽에 데이터가 있는 행만 합쳐줌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3" name="Google Shape;52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49" y="1395412"/>
            <a:ext cx="100965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5"/>
          <p:cNvSpPr txBox="1"/>
          <p:nvPr>
            <p:ph type="title"/>
          </p:nvPr>
        </p:nvSpPr>
        <p:spPr>
          <a:xfrm>
            <a:off x="311019" y="-46141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JOIN - (교집합)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5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55"/>
          <p:cNvSpPr/>
          <p:nvPr/>
        </p:nvSpPr>
        <p:spPr>
          <a:xfrm>
            <a:off x="394336" y="1077686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6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INNER JOIN ticket AS t ON p.PassengerId = t.PassengerId;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120" y="1570456"/>
            <a:ext cx="7962900" cy="481504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5"/>
          <p:cNvSpPr txBox="1"/>
          <p:nvPr/>
        </p:nvSpPr>
        <p:spPr>
          <a:xfrm>
            <a:off x="394335" y="1570456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JOIN 후 317행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6"/>
          <p:cNvSpPr txBox="1"/>
          <p:nvPr>
            <p:ph type="title"/>
          </p:nvPr>
        </p:nvSpPr>
        <p:spPr>
          <a:xfrm>
            <a:off x="329680" y="-60198"/>
            <a:ext cx="10972798" cy="7920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 - 왼쪽 테이블을 기준으로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8" name="Google Shape;538;p56"/>
          <p:cNvSpPr txBox="1"/>
          <p:nvPr>
            <p:ph idx="1" type="body"/>
          </p:nvPr>
        </p:nvSpPr>
        <p:spPr>
          <a:xfrm>
            <a:off x="609599" y="5451168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100000"/>
              <a:buChar char="•"/>
            </a:pPr>
            <a:r>
              <a:rPr lang="en-US">
                <a:solidFill>
                  <a:srgbClr val="42C7F1"/>
                </a:solidFill>
              </a:rPr>
              <a:t>SELECT</a:t>
            </a:r>
            <a:r>
              <a:rPr lang="en-US"/>
              <a:t> * </a:t>
            </a:r>
            <a:r>
              <a:rPr lang="en-US">
                <a:solidFill>
                  <a:srgbClr val="42C7F1"/>
                </a:solidFill>
              </a:rPr>
              <a:t>FROM</a:t>
            </a:r>
            <a:r>
              <a:rPr lang="en-US"/>
              <a:t> p_info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p </a:t>
            </a:r>
            <a:r>
              <a:rPr lang="en-US">
                <a:solidFill>
                  <a:srgbClr val="42C7F1"/>
                </a:solidFill>
              </a:rPr>
              <a:t>LEFT JOIN</a:t>
            </a:r>
            <a:r>
              <a:rPr lang="en-US"/>
              <a:t> t_info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t </a:t>
            </a:r>
            <a:r>
              <a:rPr lang="en-US">
                <a:solidFill>
                  <a:srgbClr val="42C7F1"/>
                </a:solidFill>
              </a:rPr>
              <a:t>ON</a:t>
            </a:r>
            <a:r>
              <a:rPr lang="en-US"/>
              <a:t> p.PassengerId = t.PassengerId </a:t>
            </a:r>
            <a:r>
              <a:rPr lang="en-US">
                <a:solidFill>
                  <a:srgbClr val="42C7F1"/>
                </a:solidFill>
              </a:rPr>
              <a:t>LEFT JOIN</a:t>
            </a:r>
            <a:r>
              <a:rPr lang="en-US"/>
              <a:t> survived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s </a:t>
            </a:r>
            <a:r>
              <a:rPr lang="en-US">
                <a:solidFill>
                  <a:srgbClr val="42C7F1"/>
                </a:solidFill>
              </a:rPr>
              <a:t>ON</a:t>
            </a:r>
            <a:r>
              <a:rPr lang="en-US"/>
              <a:t> t.PassengerId = s.PassengerId;</a:t>
            </a:r>
            <a:endParaRPr/>
          </a:p>
        </p:txBody>
      </p:sp>
      <p:sp>
        <p:nvSpPr>
          <p:cNvPr id="539" name="Google Shape;539;p5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0" name="Google Shape;5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1449388"/>
            <a:ext cx="100869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339011" y="-10497"/>
            <a:ext cx="10972798" cy="77972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5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47" name="Google Shape;547;p57"/>
          <p:cNvSpPr/>
          <p:nvPr/>
        </p:nvSpPr>
        <p:spPr>
          <a:xfrm>
            <a:off x="339012" y="1003041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6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LEFT JOIN ticket AS t ON p.PassengerId = t.PassengerId;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7"/>
          <p:cNvSpPr txBox="1"/>
          <p:nvPr/>
        </p:nvSpPr>
        <p:spPr>
          <a:xfrm>
            <a:off x="339011" y="1495811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 후 623행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491" y="1550300"/>
            <a:ext cx="8077200" cy="47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176215" y="0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 - 오른쪽 테이블을 기준으로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5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6" name="Google Shape;55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359" y="940366"/>
            <a:ext cx="10106025" cy="536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9"/>
          <p:cNvSpPr txBox="1"/>
          <p:nvPr>
            <p:ph type="title"/>
          </p:nvPr>
        </p:nvSpPr>
        <p:spPr>
          <a:xfrm>
            <a:off x="264366" y="0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2" name="Google Shape;562;p5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59"/>
          <p:cNvSpPr/>
          <p:nvPr/>
        </p:nvSpPr>
        <p:spPr>
          <a:xfrm>
            <a:off x="384810" y="1003041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60"/>
              <a:buFont typeface="Arial"/>
              <a:buChar char="•"/>
            </a:pPr>
            <a:r>
              <a:rPr b="0" i="0" lang="en-US" sz="224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RIGHT JOIN ticket AS t ON p.PassengerId = t.PassengerId;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9"/>
          <p:cNvSpPr txBox="1"/>
          <p:nvPr/>
        </p:nvSpPr>
        <p:spPr>
          <a:xfrm>
            <a:off x="384809" y="1495811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 후 445행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5" name="Google Shape;56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98" y="1495811"/>
            <a:ext cx="7972425" cy="47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273698" y="0"/>
            <a:ext cx="10973435" cy="69080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관계형 DBMS(RDBMS)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609282" y="1320282"/>
            <a:ext cx="10973435" cy="50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하나 이상의 열이 있는 테이블(table)을 최소 단위로 구성</a:t>
            </a:r>
            <a:endParaRPr sz="28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테이블은 데이터를</a:t>
            </a:r>
            <a:r>
              <a:rPr lang="en-US" sz="2800"/>
              <a:t> </a:t>
            </a:r>
            <a:r>
              <a:rPr b="1" lang="en-US" sz="2800">
                <a:solidFill>
                  <a:srgbClr val="FF6600"/>
                </a:solidFill>
              </a:rPr>
              <a:t>효율적으로 저장하기 위한 구조</a:t>
            </a:r>
            <a:endParaRPr b="1" sz="2800">
              <a:solidFill>
                <a:srgbClr val="FF66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데이터를 여러 개의 테이블에 나누어 저장</a:t>
            </a:r>
            <a:endParaRPr sz="2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500"/>
              <a:buFont typeface="Arial"/>
              <a:buChar char="–"/>
            </a:pPr>
            <a:r>
              <a:rPr b="1" lang="en-US">
                <a:solidFill>
                  <a:srgbClr val="FF6600"/>
                </a:solidFill>
              </a:rPr>
              <a:t>공간낭비 최소화, 효율화</a:t>
            </a:r>
            <a:endParaRPr b="1">
              <a:solidFill>
                <a:srgbClr val="FF6600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</a:rPr>
              <a:t>기본키(Primary Key)와 외래키(Foreign Key)를 사용해 관계를 맺어줌으로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부모와</a:t>
            </a:r>
            <a:r>
              <a:rPr lang="en-US" sz="2800">
                <a:solidFill>
                  <a:schemeClr val="lt1"/>
                </a:solidFill>
              </a:rPr>
              <a:t> 자식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관계로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묶을</a:t>
            </a:r>
            <a:r>
              <a:rPr lang="en-US" sz="2800">
                <a:solidFill>
                  <a:schemeClr val="lt1"/>
                </a:solidFill>
              </a:rPr>
              <a:t> 수 있다.</a:t>
            </a:r>
            <a:endParaRPr sz="28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</a:rPr>
              <a:t>이러한 구조는 SQL(Structured Query Language)를 이용해 생성, 조회, 수정,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삭제를</a:t>
            </a:r>
            <a:r>
              <a:rPr lang="en-US" sz="2800">
                <a:solidFill>
                  <a:schemeClr val="lt1"/>
                </a:solidFill>
              </a:rPr>
              <a:t> 할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en-US" sz="2800">
                <a:solidFill>
                  <a:schemeClr val="lt1"/>
                </a:solidFill>
              </a:rPr>
              <a:t> 있다. </a:t>
            </a:r>
            <a:endParaRPr sz="2800">
              <a:solidFill>
                <a:schemeClr val="lt1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0" lvl="0" marL="571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"/>
          <p:cNvSpPr txBox="1"/>
          <p:nvPr>
            <p:ph type="title"/>
          </p:nvPr>
        </p:nvSpPr>
        <p:spPr>
          <a:xfrm>
            <a:off x="199052" y="0"/>
            <a:ext cx="10972798" cy="7423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 - 양쪽 테이블을 모두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1" name="Google Shape;571;p6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2" name="Google Shape;57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326" y="792796"/>
            <a:ext cx="10008719" cy="566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 txBox="1"/>
          <p:nvPr>
            <p:ph type="title"/>
          </p:nvPr>
        </p:nvSpPr>
        <p:spPr>
          <a:xfrm>
            <a:off x="189721" y="0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p6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61"/>
          <p:cNvSpPr/>
          <p:nvPr/>
        </p:nvSpPr>
        <p:spPr>
          <a:xfrm>
            <a:off x="385667" y="920628"/>
            <a:ext cx="10972798" cy="113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LEFT JOIN ticket AS t ON p.PassengerId = t.PassengerId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RIGHT JOIN ticket AS t ON p.PassengerId = t.PassengerId;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385665" y="2078203"/>
            <a:ext cx="3568066" cy="17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 후 1068행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중복제거 후 751행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3731" y="2089945"/>
            <a:ext cx="7851693" cy="44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/>
          <p:cNvSpPr txBox="1"/>
          <p:nvPr>
            <p:ph type="title"/>
          </p:nvPr>
        </p:nvSpPr>
        <p:spPr>
          <a:xfrm>
            <a:off x="199052" y="0"/>
            <a:ext cx="10972798" cy="7423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조인 후 원하는 컬럼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62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두 개의 테이블을 조인 한 후 원하는 컬럼의 자료를 조회하기 위해서는 SELECT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테이블명1.컬럼명1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테이블명2.컬럼명2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의 형태로 컬럼명이 있는 테이블명을 앞에 명시해 주어야 함.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기준 컬럼(e.g.PassengerId)의 경우 두 테이블 모두에 있으므로 반드시 어느 테이블의 컬럼을 사용할 것인지 지정해주어야 함.</a:t>
            </a:r>
            <a:endParaRPr/>
          </a:p>
        </p:txBody>
      </p:sp>
      <p:sp>
        <p:nvSpPr>
          <p:cNvPr id="588" name="Google Shape;588;p6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3"/>
          <p:cNvSpPr txBox="1"/>
          <p:nvPr>
            <p:ph type="title"/>
          </p:nvPr>
        </p:nvSpPr>
        <p:spPr>
          <a:xfrm>
            <a:off x="189721" y="18661"/>
            <a:ext cx="10972798" cy="66775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조인 후 원하는 컬럼 검색하기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63"/>
          <p:cNvSpPr/>
          <p:nvPr/>
        </p:nvSpPr>
        <p:spPr>
          <a:xfrm>
            <a:off x="385666" y="949778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PassengerId, Name, Sex, Age, SibSp, Parch, Survived FROM passenger AS p LEFT JOIN surv AS s ON p.PassengerId = s.PassengerId;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3"/>
          <p:cNvSpPr txBox="1"/>
          <p:nvPr/>
        </p:nvSpPr>
        <p:spPr>
          <a:xfrm>
            <a:off x="385666" y="1845666"/>
            <a:ext cx="3263369" cy="209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63"/>
          <p:cNvGrpSpPr/>
          <p:nvPr/>
        </p:nvGrpSpPr>
        <p:grpSpPr>
          <a:xfrm>
            <a:off x="4177665" y="1546535"/>
            <a:ext cx="7719141" cy="4797885"/>
            <a:chOff x="4177665" y="2060114"/>
            <a:chExt cx="7719141" cy="4797885"/>
          </a:xfrm>
        </p:grpSpPr>
        <p:pic>
          <p:nvPicPr>
            <p:cNvPr id="598" name="Google Shape;598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77665" y="2060114"/>
              <a:ext cx="7719141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63"/>
            <p:cNvSpPr txBox="1"/>
            <p:nvPr/>
          </p:nvSpPr>
          <p:spPr>
            <a:xfrm>
              <a:off x="4795275" y="3248977"/>
              <a:ext cx="6186128" cy="360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 Code: 1052. Column ‘PassengerId’ in field list is ambiguous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3"/>
            <p:cNvSpPr txBox="1"/>
            <p:nvPr/>
          </p:nvSpPr>
          <p:spPr>
            <a:xfrm>
              <a:off x="4795275" y="3750832"/>
              <a:ext cx="6186128" cy="63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PassengerId 컬럼이 passenger 테이블, surv 테이블에 모두 있으므로 어떤 컬럼인지 명확하지 않다는 에러가 남.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/>
          <p:nvPr>
            <p:ph type="title"/>
          </p:nvPr>
        </p:nvSpPr>
        <p:spPr>
          <a:xfrm>
            <a:off x="236374" y="14531"/>
            <a:ext cx="10972798" cy="7569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조인 후 원하는 컬럼 검색하기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06" name="Google Shape;606;p6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64"/>
          <p:cNvSpPr/>
          <p:nvPr/>
        </p:nvSpPr>
        <p:spPr>
          <a:xfrm>
            <a:off x="383746" y="924718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Calibri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p.PassengerId, Name, Sex, Age, SibSp, Parch, Survived FROM passenger AS p LEFT JOIN surv AS s ON p.PassengerId = s.PassengerId;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64"/>
          <p:cNvSpPr txBox="1"/>
          <p:nvPr/>
        </p:nvSpPr>
        <p:spPr>
          <a:xfrm>
            <a:off x="383743" y="2082293"/>
            <a:ext cx="5260547" cy="277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PassengerId가 양쪽 테이블 모두에 있기 때문에 passenger 테이블의 PassengerId 를 가져오도록 p.PassengerId로 컬럼명을 명시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64"/>
          <p:cNvGrpSpPr/>
          <p:nvPr/>
        </p:nvGrpSpPr>
        <p:grpSpPr>
          <a:xfrm>
            <a:off x="5789815" y="1490947"/>
            <a:ext cx="6208660" cy="4797885"/>
            <a:chOff x="5983340" y="2060114"/>
            <a:chExt cx="6208660" cy="4797885"/>
          </a:xfrm>
        </p:grpSpPr>
        <p:pic>
          <p:nvPicPr>
            <p:cNvPr id="610" name="Google Shape;610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3340" y="2060114"/>
              <a:ext cx="5476875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1" name="Google Shape;611;p64"/>
            <p:cNvSpPr txBox="1"/>
            <p:nvPr/>
          </p:nvSpPr>
          <p:spPr>
            <a:xfrm>
              <a:off x="6005872" y="3087892"/>
              <a:ext cx="6186128" cy="365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 테이블의 PassengerId 컬럼으로 지정해서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/>
          <p:nvPr>
            <p:ph type="title"/>
          </p:nvPr>
        </p:nvSpPr>
        <p:spPr>
          <a:xfrm>
            <a:off x="245705" y="9330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3개 이상의 테이블 조인하기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7" name="Google Shape;617;p65"/>
          <p:cNvSpPr txBox="1"/>
          <p:nvPr>
            <p:ph idx="1" type="body"/>
          </p:nvPr>
        </p:nvSpPr>
        <p:spPr>
          <a:xfrm>
            <a:off x="478970" y="1362656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/>
              <a:t>passenger, ticket, survived 테이블을 INNER JOIN으로 묶어 전체 컬럼을 출력하시오.</a:t>
            </a:r>
            <a:endParaRPr sz="3000"/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ts val="750"/>
              <a:buNone/>
            </a:pPr>
            <a:r>
              <a:rPr lang="en-US" sz="3000">
                <a:solidFill>
                  <a:srgbClr val="42C7F1"/>
                </a:solidFill>
              </a:rPr>
              <a:t>SELECT</a:t>
            </a:r>
            <a:r>
              <a:rPr lang="en-US" sz="3000"/>
              <a:t> * </a:t>
            </a:r>
            <a:r>
              <a:rPr lang="en-US" sz="3000">
                <a:solidFill>
                  <a:srgbClr val="42C7F1"/>
                </a:solidFill>
              </a:rPr>
              <a:t>FROM</a:t>
            </a:r>
            <a:r>
              <a:rPr lang="en-US" sz="3000"/>
              <a:t> passenger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p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ts val="750"/>
              <a:buNone/>
            </a:pPr>
            <a:r>
              <a:rPr lang="en-US" sz="3000">
                <a:solidFill>
                  <a:srgbClr val="42C7F1"/>
                </a:solidFill>
              </a:rPr>
              <a:t>INNER JOIN</a:t>
            </a:r>
            <a:r>
              <a:rPr lang="en-US" sz="3000"/>
              <a:t> ticket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t </a:t>
            </a:r>
            <a:r>
              <a:rPr lang="en-US" sz="3000">
                <a:solidFill>
                  <a:srgbClr val="42C7F1"/>
                </a:solidFill>
              </a:rPr>
              <a:t>ON</a:t>
            </a:r>
            <a:r>
              <a:rPr lang="en-US" sz="3000"/>
              <a:t> p.PassengerId = t.PassengerId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ts val="750"/>
              <a:buNone/>
            </a:pPr>
            <a:r>
              <a:rPr lang="en-US" sz="3000">
                <a:solidFill>
                  <a:srgbClr val="42C7F1"/>
                </a:solidFill>
              </a:rPr>
              <a:t>INNER JOIN</a:t>
            </a:r>
            <a:r>
              <a:rPr lang="en-US" sz="3000"/>
              <a:t> survived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s </a:t>
            </a:r>
            <a:r>
              <a:rPr lang="en-US" sz="3000">
                <a:solidFill>
                  <a:srgbClr val="42C7F1"/>
                </a:solidFill>
              </a:rPr>
              <a:t>ON</a:t>
            </a:r>
            <a:r>
              <a:rPr lang="en-US" sz="3000"/>
              <a:t> p.PassengerId = s.PassengerId;</a:t>
            </a:r>
            <a:endParaRPr/>
          </a:p>
        </p:txBody>
      </p:sp>
      <p:sp>
        <p:nvSpPr>
          <p:cNvPr id="618" name="Google Shape;618;p6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/>
          <p:nvPr>
            <p:ph type="title"/>
          </p:nvPr>
        </p:nvSpPr>
        <p:spPr>
          <a:xfrm>
            <a:off x="199052" y="8099"/>
            <a:ext cx="10972798" cy="72373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3개 이상의 테이블 조인하기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4" name="Google Shape;624;p6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5" name="Google Shape;62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0" y="1068388"/>
            <a:ext cx="107346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/>
          <p:nvPr>
            <p:ph type="title"/>
          </p:nvPr>
        </p:nvSpPr>
        <p:spPr>
          <a:xfrm>
            <a:off x="245705" y="5201"/>
            <a:ext cx="10972798" cy="7569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조인 후 원하는 조건의 컬럼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6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67"/>
          <p:cNvSpPr/>
          <p:nvPr/>
        </p:nvSpPr>
        <p:spPr>
          <a:xfrm>
            <a:off x="487417" y="891304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625"/>
              <a:buFont typeface="Calibri"/>
              <a:buNone/>
            </a:pPr>
            <a:r>
              <a:rPr b="0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p.PassengerId, Name, Sex, Age, SibSp, Parch, Survived FROM passenger AS p LEFT JOIN surv AS s ON p.PassengerId = s.PassengerId;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7"/>
          <p:cNvSpPr txBox="1"/>
          <p:nvPr/>
        </p:nvSpPr>
        <p:spPr>
          <a:xfrm>
            <a:off x="366310" y="2060114"/>
            <a:ext cx="5260547" cy="2776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PassengerId가 양쪽 테이블 모두에 있기 때문에 passenger 테이블의 PassengerId 를 가져오도록 p.PassengerId로 컬럼명을 명시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67"/>
          <p:cNvGrpSpPr/>
          <p:nvPr/>
        </p:nvGrpSpPr>
        <p:grpSpPr>
          <a:xfrm>
            <a:off x="5973816" y="1728510"/>
            <a:ext cx="6208660" cy="4700091"/>
            <a:chOff x="5983340" y="2060114"/>
            <a:chExt cx="6208660" cy="4797885"/>
          </a:xfrm>
        </p:grpSpPr>
        <p:pic>
          <p:nvPicPr>
            <p:cNvPr id="635" name="Google Shape;635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3340" y="2060114"/>
              <a:ext cx="5476875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6" name="Google Shape;636;p67"/>
            <p:cNvSpPr txBox="1"/>
            <p:nvPr/>
          </p:nvSpPr>
          <p:spPr>
            <a:xfrm>
              <a:off x="6005872" y="3087891"/>
              <a:ext cx="6186128" cy="3658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 테이블의 PassengerId 컬럼으로 지정해서 조회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8"/>
          <p:cNvSpPr txBox="1"/>
          <p:nvPr>
            <p:ph type="title"/>
          </p:nvPr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68"/>
          <p:cNvSpPr txBox="1"/>
          <p:nvPr>
            <p:ph idx="1" type="body"/>
          </p:nvPr>
        </p:nvSpPr>
        <p:spPr>
          <a:xfrm>
            <a:off x="460309" y="1236306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passenger, ticket, survived 테이블을 조인하고 Survived가 1인 사람들만 찾아서 Name, Age, Sex, Pclass, survived 컬럼을 출력하시오.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1의 결과를 10개만 출력하시오.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Passenger 테이블을 기준 ticket, survived테이블을 LEFT JOIN 한 결과에서 성별이 여성이면서 Pclass가 1인 사람 중 생존자(survived=1)를 찾아 이름, 성별, Pclass를 표시하시오.</a:t>
            </a:r>
            <a:endParaRPr/>
          </a:p>
        </p:txBody>
      </p:sp>
      <p:sp>
        <p:nvSpPr>
          <p:cNvPr id="643" name="Google Shape;643;p6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9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passenger, ticket, survived 테이블을 left join 후 나이가 10세 이상 20세 이하 이면서 Pclass 2인 사람 중 생존자를  표시하시오.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left join 후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성별이 여성 또는 Pclass 가 1인 사람 중 생존자를 표시하시오.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left join 후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생존자 중에서 이름에 Mrs가 포함된 사람을 찾아 이름, Pclass, 나이, Parch, Survived 를 표시하시오.</a:t>
            </a:r>
            <a:endParaRPr/>
          </a:p>
        </p:txBody>
      </p:sp>
      <p:sp>
        <p:nvSpPr>
          <p:cNvPr id="649" name="Google Shape;649;p6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0" name="Google Shape;650;p69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17714" y="88640"/>
            <a:ext cx="10972798" cy="6152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비관계형 데이터 베이스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09599" y="1320281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Char char="•"/>
            </a:pPr>
            <a:r>
              <a:rPr lang="en-US" sz="3000"/>
              <a:t>NoSQL - 빅데이터, 인공지능이 대두되면서 비정형 데이터를 처리하는 일이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많아졌고</a:t>
            </a:r>
            <a:r>
              <a:rPr lang="en-US" sz="3000"/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그에따라</a:t>
            </a:r>
            <a:r>
              <a:rPr lang="en-US" sz="3000"/>
              <a:t> 비관계형 데이터 베이스가 등장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/>
              <a:t>    - MongoDB: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3000"/>
              <a:t> 형식 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/>
              <a:t>    - Redis: JSON 형식</a:t>
            </a:r>
            <a:endParaRPr sz="3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rPr lang="en-US" sz="3000"/>
              <a:t>같은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형태의</a:t>
            </a:r>
            <a:r>
              <a:rPr lang="en-US" sz="3000"/>
              <a:t> 데이터베이스가 사용되고 있다.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0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7.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left join 후 </a:t>
            </a:r>
            <a:r>
              <a:rPr lang="en-US" sz="2800"/>
              <a:t>Pclass가 1, 2이고 Embarked가 s, c 인 사람중에서 생존자를 찾아 이름, 성별, 나이를 표시하시오.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8.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left join 후 </a:t>
            </a:r>
            <a:r>
              <a:rPr lang="en-US" sz="2800"/>
              <a:t>이름에 James가 들어간 사람중 생존자를 찾아 이름, 성별, 나이 를 표시하고 나이를 기준으로 내림차순 정렬하시오.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9.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</a:t>
            </a:r>
            <a:r>
              <a:rPr lang="en-US" sz="2800"/>
              <a:t>INNER JOIN한 데이터에서 성별별, 생존자의 숫자를 구하시오. 생존자 숫자 결과는 별칭을 Total로 하시오.</a:t>
            </a:r>
            <a:endParaRPr/>
          </a:p>
        </p:txBody>
      </p:sp>
      <p:sp>
        <p:nvSpPr>
          <p:cNvPr id="656" name="Google Shape;656;p7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70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1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10.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</a:t>
            </a:r>
            <a:r>
              <a:rPr lang="en-US" sz="2800"/>
              <a:t>INNER JOIN한 </a:t>
            </a:r>
            <a:r>
              <a:rPr lang="en-US" sz="2800"/>
              <a:t>데이터에서 성별별, 생존자의 숫자, 생존자 나이의 평균을 구하시오. 생존자 숫자 결과는 별칭을 Total로 하시오.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11.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</a:t>
            </a:r>
            <a:r>
              <a:rPr lang="en-US" sz="2800"/>
              <a:t>INNER JOIN한 데이터에서 성별별, pclass별, 생존자별로 pclass, sex, survived , survived의 클래스별 합계, 생존자/사망자의 나이 평균을 구하시오.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survived의 별칭은 is_survived로, 생존자 클래스별 합계는 별칭을 survived_total로, 생존자/사망자의 나이 평균은 별칭을 avg_age로 하시오.</a:t>
            </a:r>
            <a:endParaRPr sz="2800"/>
          </a:p>
        </p:txBody>
      </p:sp>
      <p:sp>
        <p:nvSpPr>
          <p:cNvPr id="663" name="Google Shape;663;p7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71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2"/>
          <p:cNvSpPr txBox="1"/>
          <p:nvPr>
            <p:ph idx="1" type="body"/>
          </p:nvPr>
        </p:nvSpPr>
        <p:spPr>
          <a:xfrm>
            <a:off x="609599" y="148823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SELECT Name, Age, Sex, t.Pclass, Survived FROM passenger AS 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WHERE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SELECT Name, Age, Sex, t.Pclass, Survived FROM passenger AS 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WHERE survived = 1 LIMIT 10;</a:t>
            </a:r>
            <a:endParaRPr/>
          </a:p>
        </p:txBody>
      </p:sp>
      <p:sp>
        <p:nvSpPr>
          <p:cNvPr id="670" name="Google Shape;670;p7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72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3"/>
          <p:cNvSpPr txBox="1"/>
          <p:nvPr>
            <p:ph idx="1" type="body"/>
          </p:nvPr>
        </p:nvSpPr>
        <p:spPr>
          <a:xfrm>
            <a:off x="758889" y="1441579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SELECT Name, Sex, Pclass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Sex = 'female' AND Pclass = 1 AND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SELECT *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Survived = 1 AND Age BETWEEN 10 ANd 20 AND Pclass = 2;</a:t>
            </a:r>
            <a:endParaRPr/>
          </a:p>
        </p:txBody>
      </p:sp>
      <p:sp>
        <p:nvSpPr>
          <p:cNvPr id="677" name="Google Shape;677;p7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8" name="Google Shape;678;p73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4"/>
          <p:cNvSpPr txBox="1"/>
          <p:nvPr>
            <p:ph idx="1" type="body"/>
          </p:nvPr>
        </p:nvSpPr>
        <p:spPr>
          <a:xfrm>
            <a:off x="609599" y="116601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 SELECT *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(Sex = 'female' OR Pclass = 1) AND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 SELECT Name, Pclass, Age, Parch, Survived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Name LIKE '%Mrs%' AND Survived = 1;</a:t>
            </a:r>
            <a:endParaRPr/>
          </a:p>
        </p:txBody>
      </p:sp>
      <p:sp>
        <p:nvSpPr>
          <p:cNvPr id="684" name="Google Shape;684;p7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74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5"/>
          <p:cNvSpPr txBox="1"/>
          <p:nvPr>
            <p:ph idx="1" type="body"/>
          </p:nvPr>
        </p:nvSpPr>
        <p:spPr>
          <a:xfrm>
            <a:off x="432318" y="1049693"/>
            <a:ext cx="11277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 SELECT Name, Pclass, Age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Pclass IN (1,2) AND Embarked IN ('S', 'C') AND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8. SELECT Name, Sex, Age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Name LIKE '%James%' AND Survived = 1 ORDER BY Age DESC;</a:t>
            </a:r>
            <a:endParaRPr/>
          </a:p>
        </p:txBody>
      </p:sp>
      <p:sp>
        <p:nvSpPr>
          <p:cNvPr id="691" name="Google Shape;691;p7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p75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6"/>
          <p:cNvSpPr txBox="1"/>
          <p:nvPr>
            <p:ph idx="1" type="body"/>
          </p:nvPr>
        </p:nvSpPr>
        <p:spPr>
          <a:xfrm>
            <a:off x="609601" y="116601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9. SELECT Sex, Survived, count(Survived) AS Total FROM passenger AS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GROUP BY Sex, Survived;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10. select sex, count(survived) as Total, AVG(Age) from passenger as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where survived = 1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group by Sex;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t/>
            </a:r>
            <a:endParaRPr/>
          </a:p>
        </p:txBody>
      </p:sp>
      <p:sp>
        <p:nvSpPr>
          <p:cNvPr id="698" name="Google Shape;698;p7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76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e841053ec2_4_1"/>
          <p:cNvSpPr txBox="1"/>
          <p:nvPr>
            <p:ph type="title"/>
          </p:nvPr>
        </p:nvSpPr>
        <p:spPr>
          <a:xfrm>
            <a:off x="609599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e841053ec2_4_1"/>
          <p:cNvSpPr txBox="1"/>
          <p:nvPr>
            <p:ph idx="1" type="body"/>
          </p:nvPr>
        </p:nvSpPr>
        <p:spPr>
          <a:xfrm>
            <a:off x="609599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11. SELECT Pclass, Sex, Survived, count(Survived) AS Total, Avg(Age) FROM passenger AS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GROUP BY Sex, Pclass, Survived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ORDER By Pclass, Sex, Survived;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01689" y="27992"/>
            <a:ext cx="10972798" cy="60244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SQL(Structured Query Language)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SQL은 관계형 데이터베이스(RDBMS)에서 사용하는 언어로 에스큐엘 혹은 시퀄이라고 읽는다.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데이터베이스는 수 백가지가 있지만 사용하는 언어는 모두 SQL이며 RDBMS에 따라서 약간 다른 부분이 있지만 전체적인 사용법은 거의 비슷하다.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11020" y="26761"/>
            <a:ext cx="10972798" cy="7144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제품별 SQL 문법 차이 비교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0" y="1595535"/>
            <a:ext cx="1219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원하는 정보를 찾아 n개의 결과를 오름차순으로 정렬하는 쿼리</a:t>
            </a:r>
            <a:endParaRPr sz="2800"/>
          </a:p>
          <a:p>
            <a:pPr indent="-300037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MySQL: SELECT columns FROM tablename ORDER BY key ASC </a:t>
            </a:r>
            <a:r>
              <a:rPr lang="en-US" sz="2700">
                <a:solidFill>
                  <a:srgbClr val="FF6600"/>
                </a:solidFill>
              </a:rPr>
              <a:t>LIMIT n</a:t>
            </a:r>
            <a:endParaRPr sz="2700">
              <a:solidFill>
                <a:srgbClr val="FF6600"/>
              </a:solidFill>
            </a:endParaRPr>
          </a:p>
          <a:p>
            <a:pPr indent="-286058" lvl="0" marL="328921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28921" lvl="0" marL="328921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PostgreSQL: SELECT columns FROM tablename ORDER BY key ASC </a:t>
            </a:r>
            <a:r>
              <a:rPr lang="en-US" sz="2700">
                <a:solidFill>
                  <a:srgbClr val="FF6600"/>
                </a:solidFill>
              </a:rPr>
              <a:t>LIMIT n</a:t>
            </a:r>
            <a:endParaRPr sz="2700">
              <a:solidFill>
                <a:srgbClr val="FF6600"/>
              </a:solidFill>
            </a:endParaRPr>
          </a:p>
          <a:p>
            <a:pPr indent="-300037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MSSQL: SELECT </a:t>
            </a:r>
            <a:r>
              <a:rPr lang="en-US" sz="2700">
                <a:solidFill>
                  <a:srgbClr val="FF6600"/>
                </a:solidFill>
              </a:rPr>
              <a:t>TOP n</a:t>
            </a:r>
            <a:r>
              <a:rPr lang="en-US" sz="2700"/>
              <a:t> columns FROM tablename ORDER BY key ASC </a:t>
            </a:r>
            <a:endParaRPr sz="2700"/>
          </a:p>
          <a:p>
            <a:pPr indent="-300037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Oracle: SELECT * FROM (SELECT ROW_NUMBER() OVER (ORDER BY key ASC) AS rownumber, columns FROM tablename) </a:t>
            </a:r>
            <a:r>
              <a:rPr lang="en-US" sz="2700">
                <a:solidFill>
                  <a:srgbClr val="FF6600"/>
                </a:solidFill>
              </a:rPr>
              <a:t>WHERE rownumber &lt;= n</a:t>
            </a:r>
            <a:endParaRPr sz="2700">
              <a:solidFill>
                <a:srgbClr val="FF6600"/>
              </a:solidFill>
            </a:endParaRPr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동굴">
  <a:themeElements>
    <a:clrScheme name="동굴">
      <a:dk1>
        <a:srgbClr val="000000"/>
      </a:dk1>
      <a:lt1>
        <a:srgbClr val="FFFFFF"/>
      </a:lt1>
      <a:dk2>
        <a:srgbClr val="333333"/>
      </a:dk2>
      <a:lt2>
        <a:srgbClr val="DAAB00"/>
      </a:lt2>
      <a:accent1>
        <a:srgbClr val="49461B"/>
      </a:accent1>
      <a:accent2>
        <a:srgbClr val="A27F00"/>
      </a:accent2>
      <a:accent3>
        <a:srgbClr val="F9E03B"/>
      </a:accent3>
      <a:accent4>
        <a:srgbClr val="684100"/>
      </a:accent4>
      <a:accent5>
        <a:srgbClr val="FFAE0D"/>
      </a:accent5>
      <a:accent6>
        <a:srgbClr val="8D8A00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2023-02-04T10:22:26.000</dcterms:created>
  <dc:creator>HSM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