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65" r:id="rId4"/>
    <p:sldId id="273" r:id="rId5"/>
    <p:sldId id="270" r:id="rId6"/>
    <p:sldId id="271" r:id="rId7"/>
    <p:sldId id="272" r:id="rId8"/>
    <p:sldId id="258" r:id="rId9"/>
    <p:sldId id="274" r:id="rId10"/>
    <p:sldId id="275" r:id="rId11"/>
    <p:sldId id="276" r:id="rId12"/>
    <p:sldId id="259" r:id="rId13"/>
    <p:sldId id="277" r:id="rId14"/>
    <p:sldId id="262" r:id="rId15"/>
    <p:sldId id="263" r:id="rId16"/>
    <p:sldId id="264" r:id="rId17"/>
    <p:sldId id="278" r:id="rId18"/>
    <p:sldId id="280" r:id="rId19"/>
    <p:sldId id="261" r:id="rId2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07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9C54B-4DC0-4EE2-918A-B49AF59A7DD0}" type="datetimeFigureOut">
              <a:rPr lang="fi-FI" smtClean="0"/>
              <a:t>12.12.2013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493D1-B687-413B-A9DC-D2C8A16E2C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905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Tarkoitus:</a:t>
            </a:r>
            <a:r>
              <a:rPr lang="fi-FI" baseline="0" dirty="0" smtClean="0"/>
              <a:t> tutustua ilmastonmuutoksen systeemidynaamiseen mallinnukseen ja simulointiin sekä selvittää, miksi systeemidynamiikkaa on alettu käyttää ja mitä uutta se on tuonut ilmastonmuutoksen </a:t>
            </a:r>
            <a:r>
              <a:rPr lang="fi-FI" baseline="0" dirty="0" err="1" smtClean="0"/>
              <a:t>maallintamiseen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93D1-B687-413B-A9DC-D2C8A16E2CAF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428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Jay W.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Forrester</a:t>
            </a:r>
            <a:r>
              <a:rPr lang="fi-FI" baseline="0" dirty="0" smtClean="0"/>
              <a:t> </a:t>
            </a:r>
          </a:p>
          <a:p>
            <a:r>
              <a:rPr lang="fi-FI" baseline="0" dirty="0" smtClean="0"/>
              <a:t>1956 </a:t>
            </a:r>
            <a:r>
              <a:rPr lang="fi-FI" baseline="0" dirty="0" err="1" smtClean="0"/>
              <a:t>MIT:ssä</a:t>
            </a:r>
            <a:r>
              <a:rPr lang="fi-FI" baseline="0" dirty="0" smtClean="0"/>
              <a:t> sähkö -&gt; operaatiotutkimus</a:t>
            </a:r>
          </a:p>
          <a:p>
            <a:r>
              <a:rPr lang="fi-FI" baseline="0" dirty="0" smtClean="0"/>
              <a:t>Säätö- ja systeemiteoria + operaatiotutkimus = systeemidynamiikka</a:t>
            </a:r>
          </a:p>
          <a:p>
            <a:r>
              <a:rPr lang="fi-FI" baseline="0" dirty="0" smtClean="0"/>
              <a:t>Meille säätöteekkareille tuttu silmukoihin perustuva ajatusmalli sopi paremmin suurten kokonaisuuksien mallintamiseen kuin yksittäisten päätösten suoria seurauksia tarkkaileva sen aikainen operaatiotutkimus</a:t>
            </a:r>
          </a:p>
          <a:p>
            <a:r>
              <a:rPr lang="fi-FI" baseline="0" dirty="0" smtClean="0"/>
              <a:t>Poikkitieteellinen 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93D1-B687-413B-A9DC-D2C8A16E2CAF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894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Kylpyammevertaus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93D1-B687-413B-A9DC-D2C8A16E2CAF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773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tilastollisesti merkittävää ja pitkäkestoista</a:t>
            </a:r>
            <a:r>
              <a:rPr lang="fi-FI" baseline="0" dirty="0" smtClean="0"/>
              <a:t> muutosta maailmanlaajuisessa tai paikallisessa ilmastossa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93D1-B687-413B-A9DC-D2C8A16E2CAF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217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93D1-B687-413B-A9DC-D2C8A16E2CAF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9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seuraavaksi</a:t>
            </a:r>
            <a:r>
              <a:rPr lang="fi-FI" baseline="0" dirty="0" smtClean="0"/>
              <a:t> pureudutaan systeemidynaamiseen </a:t>
            </a:r>
            <a:r>
              <a:rPr lang="fi-FI" baseline="0" dirty="0" err="1" smtClean="0"/>
              <a:t>C-ROADS-ilmastomalliin</a:t>
            </a:r>
            <a:r>
              <a:rPr lang="fi-FI" baseline="0" dirty="0" smtClean="0"/>
              <a:t> ja tarkastellaan sen systeemidynamiikan kannalta keskeisiä asioita </a:t>
            </a:r>
          </a:p>
          <a:p>
            <a:r>
              <a:rPr lang="fi-FI" baseline="0" dirty="0" smtClean="0"/>
              <a:t>mitä on mallinnettu, takaisinkytkennät, ulkosyntyiset muuttujat 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93D1-B687-413B-A9DC-D2C8A16E2CAF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270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2h kestää opettaa henkilö</a:t>
            </a:r>
            <a:r>
              <a:rPr lang="fi-FI" baseline="0" dirty="0" smtClean="0"/>
              <a:t> ymmärtämään ja käyttämään mallia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93D1-B687-413B-A9DC-D2C8A16E2CAF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70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D103-6A67-426D-987E-5E8A3C46461A}" type="datetimeFigureOut">
              <a:rPr lang="fi-FI" smtClean="0"/>
              <a:t>12.12.2013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AB2A-3A75-4882-BD37-CC1C935F1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606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D103-6A67-426D-987E-5E8A3C46461A}" type="datetimeFigureOut">
              <a:rPr lang="fi-FI" smtClean="0"/>
              <a:t>12.12.2013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AB2A-3A75-4882-BD37-CC1C935F1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813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D103-6A67-426D-987E-5E8A3C46461A}" type="datetimeFigureOut">
              <a:rPr lang="fi-FI" smtClean="0"/>
              <a:t>12.12.2013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AB2A-3A75-4882-BD37-CC1C935F1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054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D103-6A67-426D-987E-5E8A3C46461A}" type="datetimeFigureOut">
              <a:rPr lang="fi-FI" smtClean="0"/>
              <a:t>12.12.2013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AB2A-3A75-4882-BD37-CC1C935F1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476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D103-6A67-426D-987E-5E8A3C46461A}" type="datetimeFigureOut">
              <a:rPr lang="fi-FI" smtClean="0"/>
              <a:t>12.12.2013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AB2A-3A75-4882-BD37-CC1C935F1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340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D103-6A67-426D-987E-5E8A3C46461A}" type="datetimeFigureOut">
              <a:rPr lang="fi-FI" smtClean="0"/>
              <a:t>12.12.2013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AB2A-3A75-4882-BD37-CC1C935F1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398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D103-6A67-426D-987E-5E8A3C46461A}" type="datetimeFigureOut">
              <a:rPr lang="fi-FI" smtClean="0"/>
              <a:t>12.12.2013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AB2A-3A75-4882-BD37-CC1C935F1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40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D103-6A67-426D-987E-5E8A3C46461A}" type="datetimeFigureOut">
              <a:rPr lang="fi-FI" smtClean="0"/>
              <a:t>12.12.2013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AB2A-3A75-4882-BD37-CC1C935F1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208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D103-6A67-426D-987E-5E8A3C46461A}" type="datetimeFigureOut">
              <a:rPr lang="fi-FI" smtClean="0"/>
              <a:t>12.12.2013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AB2A-3A75-4882-BD37-CC1C935F1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4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D103-6A67-426D-987E-5E8A3C46461A}" type="datetimeFigureOut">
              <a:rPr lang="fi-FI" smtClean="0"/>
              <a:t>12.12.2013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AB2A-3A75-4882-BD37-CC1C935F1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838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D103-6A67-426D-987E-5E8A3C46461A}" type="datetimeFigureOut">
              <a:rPr lang="fi-FI" smtClean="0"/>
              <a:t>12.12.2013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AB2A-3A75-4882-BD37-CC1C935F1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696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D103-6A67-426D-987E-5E8A3C46461A}" type="datetimeFigureOut">
              <a:rPr lang="fi-FI" smtClean="0"/>
              <a:t>12.12.2013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AB2A-3A75-4882-BD37-CC1C935F1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038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Ilmastonmuutoksen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systeemidynaaminen </a:t>
            </a:r>
            <a:br>
              <a:rPr lang="fi-FI" dirty="0" smtClean="0"/>
            </a:br>
            <a:r>
              <a:rPr lang="fi-FI" dirty="0" smtClean="0"/>
              <a:t>mallinnus </a:t>
            </a:r>
            <a:r>
              <a:rPr lang="fi-FI" dirty="0" smtClean="0"/>
              <a:t>ja simulointi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3968" y="5877272"/>
            <a:ext cx="4716016" cy="1133936"/>
          </a:xfrm>
        </p:spPr>
        <p:txBody>
          <a:bodyPr>
            <a:normAutofit/>
          </a:bodyPr>
          <a:lstStyle/>
          <a:p>
            <a:pPr algn="r"/>
            <a:r>
              <a:rPr lang="fi-FI" sz="1600" dirty="0" smtClean="0"/>
              <a:t>Juho Salmi</a:t>
            </a:r>
          </a:p>
          <a:p>
            <a:pPr algn="r"/>
            <a:r>
              <a:rPr lang="fi-FI" sz="1600" dirty="0" smtClean="0"/>
              <a:t>Kandiseminaari 12.12.2013</a:t>
            </a:r>
            <a:endParaRPr lang="fi-FI" sz="1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19672" y="3933056"/>
            <a:ext cx="5976664" cy="1296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000" dirty="0" smtClean="0"/>
              <a:t>Tutustutaan ilmastonmuutoksen systeemidynaamiseen mallinnukseen ja simulointiin sekä selvitetään, miksi systeemidynamiikka on alettu käyttää ja mitä uutta se on tuonut </a:t>
            </a:r>
            <a:r>
              <a:rPr lang="fi-FI" sz="2000" smtClean="0"/>
              <a:t>ilmastonmuutoksen mallinnukseen.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139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Ilmastomallit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Aina mukana: fysikaalinen osamalli</a:t>
            </a:r>
            <a:endParaRPr lang="fi-FI" dirty="0"/>
          </a:p>
          <a:p>
            <a:pPr lvl="1"/>
            <a:r>
              <a:rPr lang="fi-FI" dirty="0" smtClean="0"/>
              <a:t>tarkat: 3D-hila meristä ja ilmakehästä</a:t>
            </a:r>
          </a:p>
          <a:p>
            <a:pPr lvl="1"/>
            <a:r>
              <a:rPr lang="fi-FI" dirty="0" smtClean="0"/>
              <a:t>yksinkertaiset: globaalit suureet</a:t>
            </a:r>
          </a:p>
          <a:p>
            <a:r>
              <a:rPr lang="fi-FI" dirty="0" smtClean="0"/>
              <a:t>Yhdistetyt mallit</a:t>
            </a:r>
          </a:p>
          <a:p>
            <a:pPr lvl="1"/>
            <a:r>
              <a:rPr lang="fi-FI" dirty="0" smtClean="0"/>
              <a:t>ilmastonmuutos + väestönkasvu + talouskasvu…</a:t>
            </a:r>
          </a:p>
        </p:txBody>
      </p:sp>
    </p:spTree>
    <p:extLst>
      <p:ext uri="{BB962C8B-B14F-4D97-AF65-F5344CB8AC3E}">
        <p14:creationId xmlns:p14="http://schemas.microsoft.com/office/powerpoint/2010/main" val="17358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Ongelma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Ilmastomalleja ei ymmärretä</a:t>
            </a:r>
          </a:p>
          <a:p>
            <a:r>
              <a:rPr lang="fi-FI" dirty="0" smtClean="0"/>
              <a:t>Simulointi neuvottelutilanteessa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670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C-ROADS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Fysikaalinen </a:t>
            </a:r>
          </a:p>
          <a:p>
            <a:r>
              <a:rPr lang="fi-FI" dirty="0" smtClean="0"/>
              <a:t>Tutkii päästöjen vaikutusta</a:t>
            </a:r>
          </a:p>
          <a:p>
            <a:r>
              <a:rPr lang="fi-FI" dirty="0" smtClean="0"/>
              <a:t>Tavoite lisätä ymmärrystä</a:t>
            </a:r>
          </a:p>
          <a:p>
            <a:r>
              <a:rPr lang="fi-FI" dirty="0" err="1" smtClean="0"/>
              <a:t>Validoitu</a:t>
            </a:r>
            <a:endParaRPr lang="fi-FI" dirty="0" smtClean="0"/>
          </a:p>
          <a:p>
            <a:endParaRPr lang="fi-FI" dirty="0"/>
          </a:p>
          <a:p>
            <a:r>
              <a:rPr lang="fi-FI" dirty="0" smtClean="0"/>
              <a:t>Nopea</a:t>
            </a:r>
          </a:p>
          <a:p>
            <a:r>
              <a:rPr lang="fi-FI" dirty="0" smtClean="0"/>
              <a:t>Läpinäkyvä</a:t>
            </a:r>
          </a:p>
          <a:p>
            <a:r>
              <a:rPr lang="fi-FI" dirty="0" smtClean="0"/>
              <a:t>Helppokäyttöinen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65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C-ROADS:n</a:t>
            </a:r>
            <a:r>
              <a:rPr lang="fi-FI" dirty="0" smtClean="0"/>
              <a:t> osamallit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kasvihuonekaasut</a:t>
            </a:r>
          </a:p>
          <a:p>
            <a:r>
              <a:rPr lang="fi-FI" dirty="0" smtClean="0"/>
              <a:t>metsät ja biomassa</a:t>
            </a:r>
          </a:p>
          <a:p>
            <a:r>
              <a:rPr lang="fi-FI" dirty="0" smtClean="0"/>
              <a:t>merenpinnan korkeus</a:t>
            </a:r>
          </a:p>
          <a:p>
            <a:r>
              <a:rPr lang="fi-FI" dirty="0" smtClean="0"/>
              <a:t>lämpöenergia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97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home.org.aalto.fi\jtsalmi\data\Desktop\GitHub\kandi\c-roads-c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2655"/>
            <a:ext cx="5965304" cy="606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0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home.org.aalto.fi\jtsalmi\data\Desktop\GitHub\kandi\c-roads-lam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648"/>
            <a:ext cx="616806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1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home.org.aalto.fi\jtsalmi\data\Desktop\GitHub\kandi\c-roads-co2-lam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848872" cy="604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1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FREE</a:t>
            </a:r>
            <a:endParaRPr lang="fi-FI" dirty="0"/>
          </a:p>
        </p:txBody>
      </p:sp>
      <p:pic>
        <p:nvPicPr>
          <p:cNvPr id="6146" name="Picture 2" descr="\\home.org.aalto.fi\jtsalmi\data\Desktop\GitHub\kandi\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367711" cy="522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4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Yhteenveto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Lisäävät ilmaisuvoimaa ja ymmärtämystä</a:t>
            </a:r>
          </a:p>
          <a:p>
            <a:r>
              <a:rPr lang="fi-FI" dirty="0" smtClean="0"/>
              <a:t>Hoitavat tehtävänsä</a:t>
            </a:r>
          </a:p>
          <a:p>
            <a:pPr lvl="1"/>
            <a:r>
              <a:rPr lang="fi-FI" dirty="0" smtClean="0"/>
              <a:t>nopeaa, helppoa, avointa</a:t>
            </a:r>
          </a:p>
          <a:p>
            <a:pPr lvl="1"/>
            <a:r>
              <a:rPr lang="fi-FI" dirty="0" smtClean="0"/>
              <a:t>C-ROADS: päästötavoitteet</a:t>
            </a:r>
          </a:p>
          <a:p>
            <a:pPr lvl="1"/>
            <a:r>
              <a:rPr lang="fi-FI" dirty="0" smtClean="0"/>
              <a:t>FREE, </a:t>
            </a:r>
            <a:r>
              <a:rPr lang="fi-FI" dirty="0" err="1" smtClean="0"/>
              <a:t>En-ROADS</a:t>
            </a:r>
            <a:r>
              <a:rPr lang="fi-FI" dirty="0" smtClean="0"/>
              <a:t>: toimet tavoitteiden saavuttamiseksi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99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Kiitos</a:t>
            </a:r>
            <a:endParaRPr lang="fi-FI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61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Esityksen sisältö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Systeemidynamiikan perusperiaatteet</a:t>
            </a:r>
          </a:p>
          <a:p>
            <a:r>
              <a:rPr lang="fi-FI" dirty="0" smtClean="0"/>
              <a:t>Ilmastonmuutos ja sen mallintaminen</a:t>
            </a:r>
          </a:p>
          <a:p>
            <a:r>
              <a:rPr lang="fi-FI" dirty="0" err="1" smtClean="0"/>
              <a:t>C-ROADS-ilmastomalli</a:t>
            </a:r>
            <a:endParaRPr lang="fi-FI" dirty="0" smtClean="0"/>
          </a:p>
          <a:p>
            <a:r>
              <a:rPr lang="fi-FI" dirty="0" err="1" smtClean="0"/>
              <a:t>FREE-ilmastomalli</a:t>
            </a:r>
            <a:endParaRPr lang="fi-FI" dirty="0" smtClean="0"/>
          </a:p>
          <a:p>
            <a:r>
              <a:rPr lang="fi-FI" dirty="0" smtClean="0"/>
              <a:t>Yhteenveto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2710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Systeemidynamiikan historia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/>
              <a:t>	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Jay W. </a:t>
            </a:r>
            <a:r>
              <a:rPr lang="fi-FI" dirty="0" err="1" smtClean="0"/>
              <a:t>Forrester</a:t>
            </a:r>
            <a:r>
              <a:rPr lang="fi-FI" dirty="0" smtClean="0"/>
              <a:t>, MIT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Säätö + Operaatiotutkimus</a:t>
            </a:r>
          </a:p>
          <a:p>
            <a:pPr marL="0" indent="0">
              <a:buNone/>
            </a:pPr>
            <a:r>
              <a:rPr lang="fi-FI" dirty="0"/>
              <a:t> </a:t>
            </a:r>
            <a:r>
              <a:rPr lang="fi-FI" dirty="0" smtClean="0"/>
              <a:t>    =	Systeemidynamiikka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67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Systeemidynamiikan perusperiaatteet</a:t>
            </a:r>
            <a:endParaRPr lang="fi-FI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65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Vahvistava silmukka</a:t>
            </a:r>
            <a:endParaRPr lang="fi-FI" dirty="0"/>
          </a:p>
        </p:txBody>
      </p:sp>
      <p:pic>
        <p:nvPicPr>
          <p:cNvPr id="3074" name="Picture 2" descr="\\home.org.aalto.fi\jtsalmi\data\Desktop\GitHub\kandi\positiivin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3"/>
            <a:ext cx="5544616" cy="33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6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Tasapainottava silmukka</a:t>
            </a:r>
            <a:endParaRPr lang="fi-FI" dirty="0"/>
          </a:p>
        </p:txBody>
      </p:sp>
      <p:pic>
        <p:nvPicPr>
          <p:cNvPr id="4098" name="Picture 2" descr="\\home.org.aalto.fi\jtsalmi\data\Desktop\GitHub\kandi\negatiivin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592265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Varastot ja virtaukset</a:t>
            </a:r>
            <a:endParaRPr lang="fi-FI" dirty="0"/>
          </a:p>
        </p:txBody>
      </p:sp>
      <p:pic>
        <p:nvPicPr>
          <p:cNvPr id="5122" name="Picture 2" descr="\\home.org.aalto.fi\jtsalmi\data\Desktop\GitHub\kandi\varastovirta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0" y="2420888"/>
            <a:ext cx="744910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home.org.aalto.fi\jtsalmi\data\Desktop\kaa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7" y="4231122"/>
            <a:ext cx="7665127" cy="89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Ilmastonmuutos</a:t>
            </a:r>
            <a:endParaRPr lang="fi-FI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Kasvihuonekaasut</a:t>
            </a:r>
          </a:p>
          <a:p>
            <a:pPr lvl="1"/>
            <a:r>
              <a:rPr lang="fi-FI" dirty="0" smtClean="0"/>
              <a:t>Estävät maapallon lämpösäteilyä</a:t>
            </a:r>
          </a:p>
          <a:p>
            <a:pPr lvl="1"/>
            <a:r>
              <a:rPr lang="fi-FI" dirty="0" smtClean="0"/>
              <a:t>&gt; ilmaston lämpeneminen</a:t>
            </a:r>
          </a:p>
          <a:p>
            <a:pPr lvl="1"/>
            <a:endParaRPr lang="fi-FI" dirty="0"/>
          </a:p>
          <a:p>
            <a:r>
              <a:rPr lang="fi-FI" dirty="0" smtClean="0"/>
              <a:t>Ilmasto lämpenee</a:t>
            </a:r>
          </a:p>
          <a:p>
            <a:pPr lvl="1"/>
            <a:r>
              <a:rPr lang="fi-FI" dirty="0" smtClean="0"/>
              <a:t>Ihmisen toiminnan seurauksena</a:t>
            </a:r>
          </a:p>
          <a:p>
            <a:pPr lvl="1"/>
            <a:r>
              <a:rPr lang="fi-FI" dirty="0" smtClean="0"/>
              <a:t>Tuottaa ongelmia</a:t>
            </a:r>
          </a:p>
          <a:p>
            <a:pPr lvl="1"/>
            <a:r>
              <a:rPr lang="fi-FI" dirty="0" smtClean="0"/>
              <a:t>Tavoite: </a:t>
            </a:r>
            <a:r>
              <a:rPr lang="fi-FI" dirty="0" err="1" smtClean="0"/>
              <a:t>max</a:t>
            </a:r>
            <a:r>
              <a:rPr lang="fi-FI" dirty="0" smtClean="0"/>
              <a:t> 2°C lämpeneminen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642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Ilmastoa mallinnetaan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ilmaston käyttäytymisen ymmärtämiseksi</a:t>
            </a:r>
          </a:p>
          <a:p>
            <a:r>
              <a:rPr lang="fi-FI" dirty="0" smtClean="0"/>
              <a:t>toimenpiteiden optimoimiseksi</a:t>
            </a:r>
          </a:p>
          <a:p>
            <a:pPr lvl="1"/>
            <a:r>
              <a:rPr lang="fi-FI" dirty="0" smtClean="0"/>
              <a:t>Päästöjä leikattava sopivasti</a:t>
            </a:r>
          </a:p>
        </p:txBody>
      </p:sp>
    </p:spTree>
    <p:extLst>
      <p:ext uri="{BB962C8B-B14F-4D97-AF65-F5344CB8AC3E}">
        <p14:creationId xmlns:p14="http://schemas.microsoft.com/office/powerpoint/2010/main" val="3687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261</Words>
  <Application>Microsoft Office PowerPoint</Application>
  <PresentationFormat>On-screen Show (4:3)</PresentationFormat>
  <Paragraphs>83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Ilmastonmuutoksen  systeemidynaaminen  mallinnus ja simulointi</vt:lpstr>
      <vt:lpstr>Esityksen sisältö</vt:lpstr>
      <vt:lpstr>Systeemidynamiikan historia</vt:lpstr>
      <vt:lpstr>Systeemidynamiikan perusperiaatteet</vt:lpstr>
      <vt:lpstr>Vahvistava silmukka</vt:lpstr>
      <vt:lpstr>Tasapainottava silmukka</vt:lpstr>
      <vt:lpstr>Varastot ja virtaukset</vt:lpstr>
      <vt:lpstr>Ilmastonmuutos</vt:lpstr>
      <vt:lpstr>Ilmastoa mallinnetaan</vt:lpstr>
      <vt:lpstr>Ilmastomallit</vt:lpstr>
      <vt:lpstr>Ongelma</vt:lpstr>
      <vt:lpstr>C-ROADS</vt:lpstr>
      <vt:lpstr>C-ROADS:n osamallit</vt:lpstr>
      <vt:lpstr>PowerPoint Presentation</vt:lpstr>
      <vt:lpstr>PowerPoint Presentation</vt:lpstr>
      <vt:lpstr>PowerPoint Presentation</vt:lpstr>
      <vt:lpstr>FREE</vt:lpstr>
      <vt:lpstr>Yhteenveto</vt:lpstr>
      <vt:lpstr>Kiitos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Ilmastonmuutoksen systeemidynaaminen mallinnus ja simulointi</dc:title>
  <dc:creator>Juho Salmi</dc:creator>
  <cp:lastModifiedBy>Juho Salmi</cp:lastModifiedBy>
  <cp:revision>24</cp:revision>
  <dcterms:created xsi:type="dcterms:W3CDTF">2013-12-08T23:46:59Z</dcterms:created>
  <dcterms:modified xsi:type="dcterms:W3CDTF">2013-12-12T06:31:16Z</dcterms:modified>
</cp:coreProperties>
</file>