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5" r:id="rId4"/>
    <p:sldId id="267" r:id="rId5"/>
    <p:sldId id="268" r:id="rId6"/>
    <p:sldId id="269" r:id="rId7"/>
    <p:sldId id="293" r:id="rId8"/>
    <p:sldId id="294" r:id="rId9"/>
    <p:sldId id="319" r:id="rId10"/>
    <p:sldId id="320" r:id="rId11"/>
    <p:sldId id="345" r:id="rId12"/>
    <p:sldId id="295" r:id="rId13"/>
    <p:sldId id="296" r:id="rId14"/>
    <p:sldId id="299" r:id="rId15"/>
    <p:sldId id="341" r:id="rId16"/>
    <p:sldId id="348" r:id="rId17"/>
    <p:sldId id="347" r:id="rId18"/>
    <p:sldId id="340" r:id="rId19"/>
    <p:sldId id="31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18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een stolberg" userId="b8bb7bd836993c47" providerId="LiveId" clId="{4109DBF2-185E-4368-8742-0BCCBB4A4B97}"/>
    <pc:docChg chg="custSel modSld">
      <pc:chgData name="maureen stolberg" userId="b8bb7bd836993c47" providerId="LiveId" clId="{4109DBF2-185E-4368-8742-0BCCBB4A4B97}" dt="2019-08-02T02:38:31.987" v="12" actId="20577"/>
      <pc:docMkLst>
        <pc:docMk/>
      </pc:docMkLst>
      <pc:sldChg chg="modSp">
        <pc:chgData name="maureen stolberg" userId="b8bb7bd836993c47" providerId="LiveId" clId="{4109DBF2-185E-4368-8742-0BCCBB4A4B97}" dt="2019-08-02T02:38:31.987" v="12" actId="20577"/>
        <pc:sldMkLst>
          <pc:docMk/>
          <pc:sldMk cId="1806776298" sldId="256"/>
        </pc:sldMkLst>
        <pc:spChg chg="mod">
          <ac:chgData name="maureen stolberg" userId="b8bb7bd836993c47" providerId="LiveId" clId="{4109DBF2-185E-4368-8742-0BCCBB4A4B97}" dt="2019-08-02T02:38:12.029" v="8" actId="20577"/>
          <ac:spMkLst>
            <pc:docMk/>
            <pc:sldMk cId="1806776298" sldId="256"/>
            <ac:spMk id="2" creationId="{EBEF6A77-DB65-43B6-8A08-75E0EFA56A9C}"/>
          </ac:spMkLst>
        </pc:spChg>
        <pc:spChg chg="mod">
          <ac:chgData name="maureen stolberg" userId="b8bb7bd836993c47" providerId="LiveId" clId="{4109DBF2-185E-4368-8742-0BCCBB4A4B97}" dt="2019-08-02T02:38:31.987" v="12" actId="20577"/>
          <ac:spMkLst>
            <pc:docMk/>
            <pc:sldMk cId="1806776298" sldId="256"/>
            <ac:spMk id="3" creationId="{76051C90-B5A5-4F82-8E52-926F257E49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54DEE-75F8-4B7A-A0A5-CBFE42128D4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9685B-31A8-4992-BD01-76F1C9F2673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54DEE-75F8-4B7A-A0A5-CBFE42128D4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9685B-31A8-4992-BD01-76F1C9F2673B}" type="slidenum">
              <a:rPr lang="en-US" smtClean="0"/>
              <a:t>‹#›</a:t>
            </a:fld>
            <a:endParaRPr lang="en-US"/>
          </a:p>
        </p:txBody>
      </p:sp>
    </p:spTree>
    <p:extLst>
      <p:ext uri="{BB962C8B-B14F-4D97-AF65-F5344CB8AC3E}">
        <p14:creationId xmlns:p14="http://schemas.microsoft.com/office/powerpoint/2010/main" val="344498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54DEE-75F8-4B7A-A0A5-CBFE42128D4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9685B-31A8-4992-BD01-76F1C9F2673B}" type="slidenum">
              <a:rPr lang="en-US" smtClean="0"/>
              <a:t>‹#›</a:t>
            </a:fld>
            <a:endParaRPr lang="en-US"/>
          </a:p>
        </p:txBody>
      </p:sp>
    </p:spTree>
    <p:extLst>
      <p:ext uri="{BB962C8B-B14F-4D97-AF65-F5344CB8AC3E}">
        <p14:creationId xmlns:p14="http://schemas.microsoft.com/office/powerpoint/2010/main" val="183576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54DEE-75F8-4B7A-A0A5-CBFE42128D4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9685B-31A8-4992-BD01-76F1C9F2673B}" type="slidenum">
              <a:rPr lang="en-US" smtClean="0"/>
              <a:t>‹#›</a:t>
            </a:fld>
            <a:endParaRPr lang="en-US"/>
          </a:p>
        </p:txBody>
      </p:sp>
    </p:spTree>
    <p:extLst>
      <p:ext uri="{BB962C8B-B14F-4D97-AF65-F5344CB8AC3E}">
        <p14:creationId xmlns:p14="http://schemas.microsoft.com/office/powerpoint/2010/main" val="324146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54DEE-75F8-4B7A-A0A5-CBFE42128D44}"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F9685B-31A8-4992-BD01-76F1C9F2673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64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554DEE-75F8-4B7A-A0A5-CBFE42128D44}"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9685B-31A8-4992-BD01-76F1C9F2673B}" type="slidenum">
              <a:rPr lang="en-US" smtClean="0"/>
              <a:t>‹#›</a:t>
            </a:fld>
            <a:endParaRPr lang="en-US"/>
          </a:p>
        </p:txBody>
      </p:sp>
    </p:spTree>
    <p:extLst>
      <p:ext uri="{BB962C8B-B14F-4D97-AF65-F5344CB8AC3E}">
        <p14:creationId xmlns:p14="http://schemas.microsoft.com/office/powerpoint/2010/main" val="121061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554DEE-75F8-4B7A-A0A5-CBFE42128D44}"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F9685B-31A8-4992-BD01-76F1C9F2673B}" type="slidenum">
              <a:rPr lang="en-US" smtClean="0"/>
              <a:t>‹#›</a:t>
            </a:fld>
            <a:endParaRPr lang="en-US"/>
          </a:p>
        </p:txBody>
      </p:sp>
    </p:spTree>
    <p:extLst>
      <p:ext uri="{BB962C8B-B14F-4D97-AF65-F5344CB8AC3E}">
        <p14:creationId xmlns:p14="http://schemas.microsoft.com/office/powerpoint/2010/main" val="1006503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554DEE-75F8-4B7A-A0A5-CBFE42128D44}"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F9685B-31A8-4992-BD01-76F1C9F2673B}" type="slidenum">
              <a:rPr lang="en-US" smtClean="0"/>
              <a:t>‹#›</a:t>
            </a:fld>
            <a:endParaRPr lang="en-US"/>
          </a:p>
        </p:txBody>
      </p:sp>
    </p:spTree>
    <p:extLst>
      <p:ext uri="{BB962C8B-B14F-4D97-AF65-F5344CB8AC3E}">
        <p14:creationId xmlns:p14="http://schemas.microsoft.com/office/powerpoint/2010/main" val="210174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554DEE-75F8-4B7A-A0A5-CBFE42128D44}" type="datetimeFigureOut">
              <a:rPr lang="en-US" smtClean="0"/>
              <a:t>8/1/2019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8F9685B-31A8-4992-BD01-76F1C9F2673B}" type="slidenum">
              <a:rPr lang="en-US" smtClean="0"/>
              <a:t>‹#›</a:t>
            </a:fld>
            <a:endParaRPr lang="en-US"/>
          </a:p>
        </p:txBody>
      </p:sp>
    </p:spTree>
    <p:extLst>
      <p:ext uri="{BB962C8B-B14F-4D97-AF65-F5344CB8AC3E}">
        <p14:creationId xmlns:p14="http://schemas.microsoft.com/office/powerpoint/2010/main" val="224559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3554DEE-75F8-4B7A-A0A5-CBFE42128D44}" type="datetimeFigureOut">
              <a:rPr lang="en-US" smtClean="0"/>
              <a:t>8/1/2019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F9685B-31A8-4992-BD01-76F1C9F2673B}" type="slidenum">
              <a:rPr lang="en-US" smtClean="0"/>
              <a:t>‹#›</a:t>
            </a:fld>
            <a:endParaRPr lang="en-US"/>
          </a:p>
        </p:txBody>
      </p:sp>
    </p:spTree>
    <p:extLst>
      <p:ext uri="{BB962C8B-B14F-4D97-AF65-F5344CB8AC3E}">
        <p14:creationId xmlns:p14="http://schemas.microsoft.com/office/powerpoint/2010/main" val="198248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54DEE-75F8-4B7A-A0A5-CBFE42128D44}"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F9685B-31A8-4992-BD01-76F1C9F2673B}" type="slidenum">
              <a:rPr lang="en-US" smtClean="0"/>
              <a:t>‹#›</a:t>
            </a:fld>
            <a:endParaRPr lang="en-US"/>
          </a:p>
        </p:txBody>
      </p:sp>
    </p:spTree>
    <p:extLst>
      <p:ext uri="{BB962C8B-B14F-4D97-AF65-F5344CB8AC3E}">
        <p14:creationId xmlns:p14="http://schemas.microsoft.com/office/powerpoint/2010/main" val="379524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3554DEE-75F8-4B7A-A0A5-CBFE42128D44}" type="datetimeFigureOut">
              <a:rPr lang="en-US" smtClean="0"/>
              <a:t>8/1/2019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8F9685B-31A8-4992-BD01-76F1C9F2673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083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6A77-DB65-43B6-8A08-75E0EFA56A9C}"/>
              </a:ext>
            </a:extLst>
          </p:cNvPr>
          <p:cNvSpPr>
            <a:spLocks noGrp="1"/>
          </p:cNvSpPr>
          <p:nvPr>
            <p:ph type="ctrTitle"/>
          </p:nvPr>
        </p:nvSpPr>
        <p:spPr>
          <a:xfrm>
            <a:off x="504825" y="758952"/>
            <a:ext cx="8134349" cy="3566160"/>
          </a:xfrm>
        </p:spPr>
        <p:txBody>
          <a:bodyPr>
            <a:normAutofit/>
          </a:bodyPr>
          <a:lstStyle/>
          <a:p>
            <a:pPr algn="ctr"/>
            <a:r>
              <a:rPr lang="en-US" dirty="0"/>
              <a:t>Key Lecture Slides</a:t>
            </a:r>
          </a:p>
        </p:txBody>
      </p:sp>
      <p:sp>
        <p:nvSpPr>
          <p:cNvPr id="3" name="Subtitle 2">
            <a:extLst>
              <a:ext uri="{FF2B5EF4-FFF2-40B4-BE49-F238E27FC236}">
                <a16:creationId xmlns:a16="http://schemas.microsoft.com/office/drawing/2014/main" id="{76051C90-B5A5-4F82-8E52-926F257E4960}"/>
              </a:ext>
            </a:extLst>
          </p:cNvPr>
          <p:cNvSpPr>
            <a:spLocks noGrp="1"/>
          </p:cNvSpPr>
          <p:nvPr>
            <p:ph type="subTitle" idx="1"/>
          </p:nvPr>
        </p:nvSpPr>
        <p:spPr/>
        <p:txBody>
          <a:bodyPr/>
          <a:lstStyle/>
          <a:p>
            <a:r>
              <a:rPr lang="en-US" dirty="0"/>
              <a:t>Topics: Logistic Regression, LDA, &amp; PCA</a:t>
            </a:r>
          </a:p>
        </p:txBody>
      </p:sp>
    </p:spTree>
    <p:extLst>
      <p:ext uri="{BB962C8B-B14F-4D97-AF65-F5344CB8AC3E}">
        <p14:creationId xmlns:p14="http://schemas.microsoft.com/office/powerpoint/2010/main" val="1806776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34F40D-67C4-4D79-8019-5AFD2511721D}"/>
              </a:ext>
            </a:extLst>
          </p:cNvPr>
          <p:cNvSpPr>
            <a:spLocks noGrp="1"/>
          </p:cNvSpPr>
          <p:nvPr>
            <p:ph idx="1"/>
          </p:nvPr>
        </p:nvSpPr>
        <p:spPr/>
        <p:txBody>
          <a:bodyPr/>
          <a:lstStyle/>
          <a:p>
            <a:pPr marL="274320" eaLnBrk="1" fontAlgn="auto" hangingPunct="1">
              <a:spcAft>
                <a:spcPts val="0"/>
              </a:spcAft>
              <a:defRPr/>
            </a:pPr>
            <a:r>
              <a:rPr lang="en-US" dirty="0">
                <a:solidFill>
                  <a:schemeClr val="tx1"/>
                </a:solidFill>
              </a:rPr>
              <a:t>When assessing how well you classify on your training data set, use CROSSVALIDATE (leave one out) to not BIAS your error rates too much</a:t>
            </a:r>
          </a:p>
          <a:p>
            <a:pPr marL="274320" eaLnBrk="1" fontAlgn="auto" hangingPunct="1">
              <a:spcAft>
                <a:spcPts val="0"/>
              </a:spcAft>
              <a:defRPr/>
            </a:pPr>
            <a:endParaRPr lang="en-US" dirty="0">
              <a:solidFill>
                <a:schemeClr val="tx1"/>
              </a:solidFill>
            </a:endParaRPr>
          </a:p>
          <a:p>
            <a:pPr marL="274320" eaLnBrk="1" fontAlgn="auto" hangingPunct="1">
              <a:spcAft>
                <a:spcPts val="0"/>
              </a:spcAft>
              <a:defRPr/>
            </a:pPr>
            <a:r>
              <a:rPr lang="en-US" dirty="0">
                <a:solidFill>
                  <a:schemeClr val="tx1"/>
                </a:solidFill>
              </a:rPr>
              <a:t>With sample sizes big enough, of course run training and test sets is better.</a:t>
            </a:r>
          </a:p>
          <a:p>
            <a:pPr marL="274320" eaLnBrk="1" fontAlgn="auto" hangingPunct="1">
              <a:spcAft>
                <a:spcPts val="0"/>
              </a:spcAft>
              <a:defRPr/>
            </a:pPr>
            <a:endParaRPr lang="en-US" dirty="0">
              <a:solidFill>
                <a:schemeClr val="tx1"/>
              </a:solidFill>
            </a:endParaRPr>
          </a:p>
          <a:p>
            <a:pPr marL="274320" eaLnBrk="1" fontAlgn="auto" hangingPunct="1">
              <a:spcAft>
                <a:spcPts val="0"/>
              </a:spcAft>
              <a:defRPr/>
            </a:pPr>
            <a:r>
              <a:rPr lang="en-US" dirty="0">
                <a:solidFill>
                  <a:schemeClr val="tx1"/>
                </a:solidFill>
              </a:rPr>
              <a:t>If you have prior knowledge and understanding of the study, use the knowledge with the prior probability statement.  </a:t>
            </a:r>
          </a:p>
          <a:p>
            <a:pPr marL="274320" eaLnBrk="1" fontAlgn="auto" hangingPunct="1">
              <a:spcAft>
                <a:spcPts val="0"/>
              </a:spcAft>
              <a:defRPr/>
            </a:pPr>
            <a:endParaRPr lang="en-US" dirty="0">
              <a:solidFill>
                <a:schemeClr val="tx1"/>
              </a:solidFill>
            </a:endParaRPr>
          </a:p>
          <a:p>
            <a:pPr marL="274320" eaLnBrk="1" fontAlgn="auto" hangingPunct="1">
              <a:spcAft>
                <a:spcPts val="0"/>
              </a:spcAft>
              <a:defRPr/>
            </a:pPr>
            <a:endParaRPr lang="en-US" dirty="0"/>
          </a:p>
        </p:txBody>
      </p:sp>
      <p:sp>
        <p:nvSpPr>
          <p:cNvPr id="3" name="Title 2">
            <a:extLst>
              <a:ext uri="{FF2B5EF4-FFF2-40B4-BE49-F238E27FC236}">
                <a16:creationId xmlns:a16="http://schemas.microsoft.com/office/drawing/2014/main" id="{F794B3AF-2952-437C-B320-DE3979BD8A5C}"/>
              </a:ext>
            </a:extLst>
          </p:cNvPr>
          <p:cNvSpPr>
            <a:spLocks noGrp="1"/>
          </p:cNvSpPr>
          <p:nvPr>
            <p:ph type="title"/>
          </p:nvPr>
        </p:nvSpPr>
        <p:spPr/>
        <p:txBody>
          <a:bodyPr/>
          <a:lstStyle/>
          <a:p>
            <a:pPr>
              <a:defRPr/>
            </a:pPr>
            <a:r>
              <a:rPr lang="en-US" dirty="0"/>
              <a:t>LDA</a:t>
            </a:r>
            <a:br>
              <a:rPr lang="en-US" dirty="0"/>
            </a:br>
            <a:r>
              <a:rPr lang="en-US" dirty="0"/>
              <a:t>General Process Overview</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E891B8-343D-40A7-819E-12E625019F80}"/>
              </a:ext>
            </a:extLst>
          </p:cNvPr>
          <p:cNvSpPr>
            <a:spLocks noGrp="1"/>
          </p:cNvSpPr>
          <p:nvPr>
            <p:ph idx="1"/>
          </p:nvPr>
        </p:nvSpPr>
        <p:spPr/>
        <p:txBody>
          <a:bodyPr/>
          <a:lstStyle/>
          <a:p>
            <a:pPr>
              <a:buFont typeface="Wingdings 2" charset="2"/>
              <a:buChar char=""/>
              <a:defRPr/>
            </a:pPr>
            <a:r>
              <a:rPr lang="en-US" dirty="0"/>
              <a:t>The assumptions for MANOVA are that the residuals are multivariate normal (MVNORM) with a constant covariance matrix.</a:t>
            </a:r>
          </a:p>
          <a:p>
            <a:pPr>
              <a:buFont typeface="Wingdings 2" charset="2"/>
              <a:buChar char=""/>
              <a:defRPr/>
            </a:pPr>
            <a:endParaRPr lang="en-US" dirty="0"/>
          </a:p>
          <a:p>
            <a:pPr>
              <a:buFont typeface="Wingdings 2" charset="2"/>
              <a:buChar char=""/>
              <a:defRPr/>
            </a:pPr>
            <a:r>
              <a:rPr lang="en-US" dirty="0"/>
              <a:t>If the residuals are MVNORM, then each of the residuals by themselves should be normal (property of MVNORM)</a:t>
            </a:r>
          </a:p>
          <a:p>
            <a:pPr>
              <a:buFont typeface="Wingdings 2" charset="2"/>
              <a:buChar char=""/>
              <a:defRPr/>
            </a:pPr>
            <a:endParaRPr lang="en-US" dirty="0"/>
          </a:p>
          <a:p>
            <a:pPr>
              <a:buFont typeface="Wingdings 2" charset="2"/>
              <a:buChar char=""/>
              <a:defRPr/>
            </a:pPr>
            <a:r>
              <a:rPr lang="en-US" dirty="0"/>
              <a:t>For the constant covariance assumption we have two options</a:t>
            </a:r>
          </a:p>
          <a:p>
            <a:pPr lvl="1">
              <a:buFont typeface="Wingdings" charset="2"/>
              <a:buChar char="§"/>
              <a:defRPr/>
            </a:pPr>
            <a:r>
              <a:rPr lang="en-US" dirty="0"/>
              <a:t>Examine scatterplots of the response or residuals color coding for the factors.  Patterns should be elliptical in nature with straight line relationships</a:t>
            </a:r>
          </a:p>
          <a:p>
            <a:pPr lvl="1">
              <a:buFont typeface="Wingdings" charset="2"/>
              <a:buChar char="§"/>
              <a:defRPr/>
            </a:pPr>
            <a:endParaRPr lang="en-US" dirty="0"/>
          </a:p>
          <a:p>
            <a:pPr lvl="1">
              <a:buFont typeface="Wingdings" charset="2"/>
              <a:buChar char="§"/>
              <a:defRPr/>
            </a:pPr>
            <a:r>
              <a:rPr lang="en-US" dirty="0"/>
              <a:t>Test for equal covariance matrices using the test in PROC </a:t>
            </a:r>
            <a:r>
              <a:rPr lang="en-US" dirty="0" err="1"/>
              <a:t>discrim</a:t>
            </a:r>
            <a:endParaRPr lang="en-US" dirty="0"/>
          </a:p>
          <a:p>
            <a:pPr lvl="1">
              <a:buFont typeface="Wingdings" charset="2"/>
              <a:buChar char="§"/>
              <a:defRPr/>
            </a:pPr>
            <a:endParaRPr lang="en-US" dirty="0"/>
          </a:p>
        </p:txBody>
      </p:sp>
      <p:sp>
        <p:nvSpPr>
          <p:cNvPr id="3" name="Title 2">
            <a:extLst>
              <a:ext uri="{FF2B5EF4-FFF2-40B4-BE49-F238E27FC236}">
                <a16:creationId xmlns:a16="http://schemas.microsoft.com/office/drawing/2014/main" id="{CE9DCA93-2274-42AF-8818-6016DECC849C}"/>
              </a:ext>
            </a:extLst>
          </p:cNvPr>
          <p:cNvSpPr>
            <a:spLocks noGrp="1"/>
          </p:cNvSpPr>
          <p:nvPr>
            <p:ph type="title"/>
          </p:nvPr>
        </p:nvSpPr>
        <p:spPr/>
        <p:txBody>
          <a:bodyPr/>
          <a:lstStyle/>
          <a:p>
            <a:pPr>
              <a:defRPr/>
            </a:pPr>
            <a:r>
              <a:rPr lang="en-US" dirty="0"/>
              <a:t>LDA/MANOVA</a:t>
            </a:r>
            <a:br>
              <a:rPr lang="en-US" dirty="0"/>
            </a:br>
            <a:r>
              <a:rPr lang="en-US" dirty="0"/>
              <a:t>Assumption Checking</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0AA0D-16ED-48F3-A1C3-1B24F61DD043}"/>
              </a:ext>
            </a:extLst>
          </p:cNvPr>
          <p:cNvSpPr>
            <a:spLocks noGrp="1"/>
          </p:cNvSpPr>
          <p:nvPr>
            <p:ph idx="1"/>
          </p:nvPr>
        </p:nvSpPr>
        <p:spPr/>
        <p:txBody>
          <a:bodyPr/>
          <a:lstStyle/>
          <a:p>
            <a:pPr marL="274320" eaLnBrk="1" fontAlgn="auto" hangingPunct="1">
              <a:spcAft>
                <a:spcPts val="0"/>
              </a:spcAft>
              <a:defRPr/>
            </a:pPr>
            <a:r>
              <a:rPr lang="en-US" dirty="0"/>
              <a:t>PCA is typically used as an </a:t>
            </a:r>
            <a:r>
              <a:rPr lang="en-US" u="sng" dirty="0"/>
              <a:t>exploratory</a:t>
            </a:r>
            <a:r>
              <a:rPr lang="en-US" dirty="0"/>
              <a:t> analysis and data reduction technique aka </a:t>
            </a:r>
            <a:r>
              <a:rPr lang="en-US" u="sng" dirty="0"/>
              <a:t>an unsupervised technique</a:t>
            </a:r>
          </a:p>
          <a:p>
            <a:pPr marL="274320" eaLnBrk="1" fontAlgn="auto" hangingPunct="1">
              <a:spcAft>
                <a:spcPts val="0"/>
              </a:spcAft>
              <a:defRPr/>
            </a:pPr>
            <a:r>
              <a:rPr lang="en-US" dirty="0"/>
              <a:t>Purpose: From a group of variables, PCA creates new uncorrelated variables.  Information of these new variables can be used:</a:t>
            </a:r>
          </a:p>
          <a:p>
            <a:pPr marL="548640" lvl="1" indent="-182880" eaLnBrk="1" fontAlgn="auto" hangingPunct="1">
              <a:spcAft>
                <a:spcPts val="0"/>
              </a:spcAft>
              <a:defRPr/>
            </a:pPr>
            <a:r>
              <a:rPr lang="en-US" dirty="0"/>
              <a:t>to understand the relationship among the original variables;</a:t>
            </a:r>
          </a:p>
          <a:p>
            <a:pPr marL="548640" lvl="1" indent="-182880" eaLnBrk="1" fontAlgn="auto" hangingPunct="1">
              <a:spcAft>
                <a:spcPts val="0"/>
              </a:spcAft>
              <a:defRPr/>
            </a:pPr>
            <a:r>
              <a:rPr lang="en-US" dirty="0"/>
              <a:t>for other analyses such as multiple linear regression and classification</a:t>
            </a:r>
          </a:p>
          <a:p>
            <a:pPr marL="274320" eaLnBrk="1" fontAlgn="auto" hangingPunct="1">
              <a:spcAft>
                <a:spcPts val="0"/>
              </a:spcAft>
              <a:defRPr/>
            </a:pPr>
            <a:endParaRPr lang="en-US" dirty="0"/>
          </a:p>
          <a:p>
            <a:pPr marL="274320" eaLnBrk="1" fontAlgn="auto" hangingPunct="1">
              <a:spcAft>
                <a:spcPts val="0"/>
              </a:spcAft>
              <a:defRPr/>
            </a:pPr>
            <a:r>
              <a:rPr lang="en-US" dirty="0"/>
              <a:t>Data Type: Continuous variables are needed to perform LDA</a:t>
            </a:r>
          </a:p>
          <a:p>
            <a:pPr marL="274320" eaLnBrk="1" fontAlgn="auto" hangingPunct="1">
              <a:spcAft>
                <a:spcPts val="0"/>
              </a:spcAft>
              <a:defRPr/>
            </a:pPr>
            <a:r>
              <a:rPr lang="en-US" dirty="0"/>
              <a:t>Sampling: Independent random sample  (This is loosely enforced in practice)</a:t>
            </a:r>
          </a:p>
        </p:txBody>
      </p:sp>
      <p:sp>
        <p:nvSpPr>
          <p:cNvPr id="3" name="Title 2">
            <a:extLst>
              <a:ext uri="{FF2B5EF4-FFF2-40B4-BE49-F238E27FC236}">
                <a16:creationId xmlns:a16="http://schemas.microsoft.com/office/drawing/2014/main" id="{0EAB1F38-507B-4F0B-A90E-071525784168}"/>
              </a:ext>
            </a:extLst>
          </p:cNvPr>
          <p:cNvSpPr>
            <a:spLocks noGrp="1"/>
          </p:cNvSpPr>
          <p:nvPr>
            <p:ph type="title"/>
          </p:nvPr>
        </p:nvSpPr>
        <p:spPr/>
        <p:txBody>
          <a:bodyPr/>
          <a:lstStyle/>
          <a:p>
            <a:pPr eaLnBrk="1" fontAlgn="auto" hangingPunct="1">
              <a:spcAft>
                <a:spcPts val="0"/>
              </a:spcAft>
              <a:defRPr/>
            </a:pPr>
            <a:r>
              <a:rPr lang="en-US" dirty="0"/>
              <a:t>PCA</a:t>
            </a:r>
            <a:br>
              <a:rPr lang="en-US" dirty="0"/>
            </a:br>
            <a:r>
              <a:rPr lang="en-US" dirty="0"/>
              <a:t>General Analysis Overview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B3E4B9-3AA4-4ED0-90C5-B355B7F46116}"/>
              </a:ext>
            </a:extLst>
          </p:cNvPr>
          <p:cNvSpPr>
            <a:spLocks noGrp="1"/>
          </p:cNvSpPr>
          <p:nvPr>
            <p:ph idx="1"/>
          </p:nvPr>
        </p:nvSpPr>
        <p:spPr/>
        <p:txBody>
          <a:bodyPr/>
          <a:lstStyle/>
          <a:p>
            <a:pPr marL="274320" eaLnBrk="1" fontAlgn="auto" hangingPunct="1">
              <a:spcAft>
                <a:spcPts val="0"/>
              </a:spcAft>
              <a:defRPr/>
            </a:pPr>
            <a:r>
              <a:rPr lang="en-US" b="1" u="sng" dirty="0"/>
              <a:t>PCs</a:t>
            </a:r>
            <a:r>
              <a:rPr lang="en-US" dirty="0"/>
              <a:t> are linear combinations of original variables</a:t>
            </a:r>
          </a:p>
          <a:p>
            <a:pPr marL="274320" eaLnBrk="1" fontAlgn="auto" hangingPunct="1">
              <a:spcAft>
                <a:spcPts val="0"/>
              </a:spcAft>
              <a:defRPr/>
            </a:pPr>
            <a:r>
              <a:rPr lang="en-US" dirty="0"/>
              <a:t>Number of new PC variables = the number of original </a:t>
            </a:r>
          </a:p>
          <a:p>
            <a:pPr marL="274320" eaLnBrk="1" fontAlgn="auto" hangingPunct="1">
              <a:spcAft>
                <a:spcPts val="0"/>
              </a:spcAft>
              <a:defRPr/>
            </a:pPr>
            <a:r>
              <a:rPr lang="en-US" dirty="0"/>
              <a:t>PCs created in order from explaining the most to least amount of variability</a:t>
            </a:r>
          </a:p>
          <a:p>
            <a:pPr marL="274320" eaLnBrk="1" fontAlgn="auto" hangingPunct="1">
              <a:spcAft>
                <a:spcPts val="0"/>
              </a:spcAft>
              <a:defRPr/>
            </a:pPr>
            <a:r>
              <a:rPr lang="en-US" dirty="0"/>
              <a:t>PCs are uncorrelated with each other</a:t>
            </a:r>
          </a:p>
          <a:p>
            <a:pPr marL="274320" eaLnBrk="1" fontAlgn="auto" hangingPunct="1">
              <a:spcAft>
                <a:spcPts val="0"/>
              </a:spcAft>
              <a:defRPr/>
            </a:pPr>
            <a:r>
              <a:rPr lang="en-US" dirty="0"/>
              <a:t>Sum of variances from original variables = sum of the variances of the PCs</a:t>
            </a:r>
          </a:p>
          <a:p>
            <a:pPr marL="365760" lvl="1" indent="0" eaLnBrk="1" fontAlgn="auto" hangingPunct="1">
              <a:spcAft>
                <a:spcPts val="0"/>
              </a:spcAft>
              <a:buFont typeface="Wingdings" panose="05000000000000000000" pitchFamily="2" charset="2"/>
              <a:buNone/>
              <a:defRPr/>
            </a:pPr>
            <a:endParaRPr lang="en-US" dirty="0"/>
          </a:p>
          <a:p>
            <a:pPr marL="548640" lvl="1" indent="-182880" eaLnBrk="1" fontAlgn="auto" hangingPunct="1">
              <a:spcAft>
                <a:spcPts val="0"/>
              </a:spcAft>
              <a:defRPr/>
            </a:pPr>
            <a:endParaRPr lang="en-US" dirty="0"/>
          </a:p>
        </p:txBody>
      </p:sp>
      <p:sp>
        <p:nvSpPr>
          <p:cNvPr id="3" name="Title 2">
            <a:extLst>
              <a:ext uri="{FF2B5EF4-FFF2-40B4-BE49-F238E27FC236}">
                <a16:creationId xmlns:a16="http://schemas.microsoft.com/office/drawing/2014/main" id="{E34C95A6-930E-4F04-A845-3EA085BB027B}"/>
              </a:ext>
            </a:extLst>
          </p:cNvPr>
          <p:cNvSpPr>
            <a:spLocks noGrp="1"/>
          </p:cNvSpPr>
          <p:nvPr>
            <p:ph type="title"/>
          </p:nvPr>
        </p:nvSpPr>
        <p:spPr>
          <a:xfrm>
            <a:off x="822960" y="286604"/>
            <a:ext cx="7708392" cy="1450757"/>
          </a:xfrm>
        </p:spPr>
        <p:txBody>
          <a:bodyPr>
            <a:normAutofit fontScale="90000"/>
          </a:bodyPr>
          <a:lstStyle/>
          <a:p>
            <a:pPr eaLnBrk="1" fontAlgn="auto" hangingPunct="1">
              <a:spcAft>
                <a:spcPts val="0"/>
              </a:spcAft>
              <a:defRPr/>
            </a:pPr>
            <a:r>
              <a:rPr lang="en-US" dirty="0"/>
              <a:t>PCA: </a:t>
            </a:r>
            <a:br>
              <a:rPr lang="en-US" dirty="0"/>
            </a:br>
            <a:r>
              <a:rPr lang="en-US" dirty="0"/>
              <a:t>Attributes of Principal Components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91D67F-EE7E-476D-97F6-B1B8B967D9CC}"/>
              </a:ext>
            </a:extLst>
          </p:cNvPr>
          <p:cNvSpPr>
            <a:spLocks noGrp="1"/>
          </p:cNvSpPr>
          <p:nvPr>
            <p:ph idx="1"/>
          </p:nvPr>
        </p:nvSpPr>
        <p:spPr>
          <a:xfrm>
            <a:off x="533400" y="1752600"/>
            <a:ext cx="8255000" cy="4373563"/>
          </a:xfrm>
        </p:spPr>
        <p:txBody>
          <a:bodyPr/>
          <a:lstStyle/>
          <a:p>
            <a:pPr marL="274320" eaLnBrk="1" fontAlgn="auto" hangingPunct="1">
              <a:spcAft>
                <a:spcPts val="0"/>
              </a:spcAft>
              <a:defRPr/>
            </a:pPr>
            <a:r>
              <a:rPr lang="en-US" sz="2400" dirty="0"/>
              <a:t>Identify reasons for conducting PCA</a:t>
            </a:r>
          </a:p>
          <a:p>
            <a:pPr marL="548640" lvl="1" indent="-182880" eaLnBrk="1" fontAlgn="auto" hangingPunct="1">
              <a:spcAft>
                <a:spcPts val="0"/>
              </a:spcAft>
              <a:defRPr/>
            </a:pPr>
            <a:r>
              <a:rPr lang="en-US" sz="2000" dirty="0"/>
              <a:t>Exploring the relationship among the original variables</a:t>
            </a:r>
          </a:p>
          <a:p>
            <a:pPr marL="548640" lvl="1" indent="-182880" eaLnBrk="1" fontAlgn="auto" hangingPunct="1">
              <a:spcAft>
                <a:spcPts val="0"/>
              </a:spcAft>
              <a:defRPr/>
            </a:pPr>
            <a:r>
              <a:rPr lang="en-US" sz="2000" dirty="0"/>
              <a:t>Simplifying a regression or prediction problem</a:t>
            </a:r>
          </a:p>
          <a:p>
            <a:pPr marL="822960" lvl="2" indent="-182880" eaLnBrk="1" fontAlgn="auto" hangingPunct="1">
              <a:spcAft>
                <a:spcPts val="0"/>
              </a:spcAft>
              <a:buClr>
                <a:schemeClr val="accent3"/>
              </a:buClr>
              <a:defRPr/>
            </a:pPr>
            <a:r>
              <a:rPr lang="en-US" sz="1800" dirty="0"/>
              <a:t>Reducing number of predictors to work with up front</a:t>
            </a:r>
          </a:p>
          <a:p>
            <a:pPr marL="822960" lvl="2" indent="-182880" eaLnBrk="1" fontAlgn="auto" hangingPunct="1">
              <a:spcAft>
                <a:spcPts val="0"/>
              </a:spcAft>
              <a:buClr>
                <a:schemeClr val="accent3"/>
              </a:buClr>
              <a:defRPr/>
            </a:pPr>
            <a:r>
              <a:rPr lang="en-US" sz="1800" dirty="0"/>
              <a:t>Multicollinearity issues are resolved  </a:t>
            </a:r>
          </a:p>
          <a:p>
            <a:pPr marL="548640" lvl="1" indent="-182880" eaLnBrk="1" fontAlgn="auto" hangingPunct="1">
              <a:spcAft>
                <a:spcPts val="0"/>
              </a:spcAft>
              <a:defRPr/>
            </a:pPr>
            <a:r>
              <a:rPr lang="en-US" sz="2000" dirty="0"/>
              <a:t>Identify associations that exist within the original variables</a:t>
            </a:r>
          </a:p>
          <a:p>
            <a:pPr marL="548640" lvl="1" indent="-182880" eaLnBrk="1" fontAlgn="auto" hangingPunct="1">
              <a:spcAft>
                <a:spcPts val="0"/>
              </a:spcAft>
              <a:defRPr/>
            </a:pPr>
            <a:r>
              <a:rPr lang="en-US" sz="2000" dirty="0"/>
              <a:t>When building a classification model, it can be used to determine if your predictors will actually be effective in predicting the categories up front</a:t>
            </a:r>
          </a:p>
        </p:txBody>
      </p:sp>
      <p:sp>
        <p:nvSpPr>
          <p:cNvPr id="3" name="Title 2">
            <a:extLst>
              <a:ext uri="{FF2B5EF4-FFF2-40B4-BE49-F238E27FC236}">
                <a16:creationId xmlns:a16="http://schemas.microsoft.com/office/drawing/2014/main" id="{8C64C552-5A43-4C93-B837-12F26C404BE9}"/>
              </a:ext>
            </a:extLst>
          </p:cNvPr>
          <p:cNvSpPr>
            <a:spLocks noGrp="1"/>
          </p:cNvSpPr>
          <p:nvPr>
            <p:ph type="title"/>
          </p:nvPr>
        </p:nvSpPr>
        <p:spPr/>
        <p:txBody>
          <a:bodyPr/>
          <a:lstStyle/>
          <a:p>
            <a:pPr eaLnBrk="1" fontAlgn="auto" hangingPunct="1">
              <a:spcAft>
                <a:spcPts val="0"/>
              </a:spcAft>
              <a:defRPr/>
            </a:pPr>
            <a:r>
              <a:rPr lang="en-US" dirty="0"/>
              <a:t>PCA</a:t>
            </a:r>
            <a:br>
              <a:rPr lang="en-US" dirty="0"/>
            </a:br>
            <a:r>
              <a:rPr lang="en-US" dirty="0"/>
              <a:t>Practical Workflow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5294FB-2B8A-4C82-BA6E-768EDCEE7040}"/>
              </a:ext>
            </a:extLst>
          </p:cNvPr>
          <p:cNvSpPr>
            <a:spLocks noGrp="1"/>
          </p:cNvSpPr>
          <p:nvPr>
            <p:ph idx="1"/>
          </p:nvPr>
        </p:nvSpPr>
        <p:spPr/>
        <p:txBody>
          <a:bodyPr>
            <a:normAutofit fontScale="85000" lnSpcReduction="20000"/>
          </a:bodyPr>
          <a:lstStyle/>
          <a:p>
            <a:pPr marL="274320" eaLnBrk="1" fontAlgn="auto" hangingPunct="1">
              <a:spcAft>
                <a:spcPts val="0"/>
              </a:spcAft>
              <a:defRPr/>
            </a:pPr>
            <a:r>
              <a:rPr lang="en-US" dirty="0"/>
              <a:t>Summary statistics of original variables</a:t>
            </a:r>
          </a:p>
          <a:p>
            <a:pPr marL="274320" eaLnBrk="1" fontAlgn="auto" hangingPunct="1">
              <a:spcAft>
                <a:spcPts val="0"/>
              </a:spcAft>
              <a:defRPr/>
            </a:pPr>
            <a:endParaRPr lang="en-US" dirty="0"/>
          </a:p>
          <a:p>
            <a:pPr marL="274320" eaLnBrk="1" fontAlgn="auto" hangingPunct="1">
              <a:spcAft>
                <a:spcPts val="0"/>
              </a:spcAft>
              <a:defRPr/>
            </a:pPr>
            <a:r>
              <a:rPr lang="en-US" dirty="0"/>
              <a:t>Correlation analysis of original variables</a:t>
            </a:r>
          </a:p>
          <a:p>
            <a:pPr marL="274320" eaLnBrk="1" fontAlgn="auto" hangingPunct="1">
              <a:spcAft>
                <a:spcPts val="0"/>
              </a:spcAft>
              <a:defRPr/>
            </a:pPr>
            <a:endParaRPr lang="en-US" dirty="0"/>
          </a:p>
          <a:p>
            <a:pPr marL="274320" eaLnBrk="1" fontAlgn="auto" hangingPunct="1">
              <a:spcAft>
                <a:spcPts val="0"/>
              </a:spcAft>
              <a:defRPr/>
            </a:pPr>
            <a:r>
              <a:rPr lang="en-US" dirty="0"/>
              <a:t>Decide criteria for number of PCs to be chosen</a:t>
            </a:r>
          </a:p>
          <a:p>
            <a:pPr marL="274320" eaLnBrk="1" fontAlgn="auto" hangingPunct="1">
              <a:spcAft>
                <a:spcPts val="0"/>
              </a:spcAft>
              <a:defRPr/>
            </a:pPr>
            <a:endParaRPr lang="en-US" dirty="0"/>
          </a:p>
          <a:p>
            <a:pPr marL="274320" eaLnBrk="1" fontAlgn="auto" hangingPunct="1">
              <a:spcAft>
                <a:spcPts val="0"/>
              </a:spcAft>
              <a:defRPr/>
            </a:pPr>
            <a:r>
              <a:rPr lang="en-US" dirty="0"/>
              <a:t>Decide to run PCA on correlation or covariance matrix (SOP is to use the correlation matrix)</a:t>
            </a:r>
          </a:p>
          <a:p>
            <a:pPr marL="274320" eaLnBrk="1" fontAlgn="auto" hangingPunct="1">
              <a:spcAft>
                <a:spcPts val="0"/>
              </a:spcAft>
              <a:defRPr/>
            </a:pPr>
            <a:endParaRPr lang="en-US" dirty="0"/>
          </a:p>
          <a:p>
            <a:pPr marL="274320" eaLnBrk="1" fontAlgn="auto" hangingPunct="1">
              <a:spcAft>
                <a:spcPts val="0"/>
              </a:spcAft>
              <a:defRPr/>
            </a:pPr>
            <a:r>
              <a:rPr lang="en-US" dirty="0"/>
              <a:t>Run analysis</a:t>
            </a:r>
          </a:p>
          <a:p>
            <a:pPr marL="274320" eaLnBrk="1" fontAlgn="auto" hangingPunct="1">
              <a:spcAft>
                <a:spcPts val="0"/>
              </a:spcAft>
              <a:defRPr/>
            </a:pPr>
            <a:endParaRPr lang="en-US" dirty="0"/>
          </a:p>
          <a:p>
            <a:pPr marL="274320" eaLnBrk="1" fontAlgn="auto" hangingPunct="1">
              <a:spcAft>
                <a:spcPts val="0"/>
              </a:spcAft>
              <a:defRPr/>
            </a:pPr>
            <a:r>
              <a:rPr lang="en-US" dirty="0"/>
              <a:t>Interpret results</a:t>
            </a:r>
          </a:p>
          <a:p>
            <a:pPr marL="274320" eaLnBrk="1" fontAlgn="auto" hangingPunct="1">
              <a:spcAft>
                <a:spcPts val="0"/>
              </a:spcAft>
              <a:defRPr/>
            </a:pPr>
            <a:endParaRPr lang="en-US" dirty="0"/>
          </a:p>
        </p:txBody>
      </p:sp>
      <p:sp>
        <p:nvSpPr>
          <p:cNvPr id="3" name="Title 2">
            <a:extLst>
              <a:ext uri="{FF2B5EF4-FFF2-40B4-BE49-F238E27FC236}">
                <a16:creationId xmlns:a16="http://schemas.microsoft.com/office/drawing/2014/main" id="{15CEF2A5-D8C0-4587-B362-3F85941CAD74}"/>
              </a:ext>
            </a:extLst>
          </p:cNvPr>
          <p:cNvSpPr>
            <a:spLocks noGrp="1"/>
          </p:cNvSpPr>
          <p:nvPr>
            <p:ph type="title"/>
          </p:nvPr>
        </p:nvSpPr>
        <p:spPr/>
        <p:txBody>
          <a:bodyPr/>
          <a:lstStyle/>
          <a:p>
            <a:pPr eaLnBrk="1" fontAlgn="auto" hangingPunct="1">
              <a:spcAft>
                <a:spcPts val="0"/>
              </a:spcAft>
              <a:defRPr/>
            </a:pPr>
            <a:r>
              <a:rPr lang="en-US" dirty="0"/>
              <a:t>PCA</a:t>
            </a:r>
            <a:br>
              <a:rPr lang="en-US" dirty="0"/>
            </a:br>
            <a:r>
              <a:rPr lang="en-US" dirty="0"/>
              <a:t>Practical Workflow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836F9-DFA6-4B35-A14F-9641E447D3E3}"/>
              </a:ext>
            </a:extLst>
          </p:cNvPr>
          <p:cNvSpPr>
            <a:spLocks noGrp="1"/>
          </p:cNvSpPr>
          <p:nvPr>
            <p:ph idx="1"/>
          </p:nvPr>
        </p:nvSpPr>
        <p:spPr/>
        <p:txBody>
          <a:bodyPr>
            <a:normAutofit lnSpcReduction="10000"/>
          </a:bodyPr>
          <a:lstStyle/>
          <a:p>
            <a:pPr marL="457200" indent="-457200" eaLnBrk="1" fontAlgn="auto" hangingPunct="1">
              <a:spcBef>
                <a:spcPts val="0"/>
              </a:spcBef>
              <a:spcAft>
                <a:spcPts val="0"/>
              </a:spcAft>
              <a:buClrTx/>
              <a:buFontTx/>
              <a:buAutoNum type="arabicPeriod"/>
              <a:defRPr/>
            </a:pPr>
            <a:r>
              <a:rPr lang="en-US" dirty="0"/>
              <a:t>PCA and other approaches like it have some history with image compression.  We can transform variables back to the original variable space without using all of the PCA’s. (Data reduction)</a:t>
            </a:r>
          </a:p>
          <a:p>
            <a:pPr marL="731838" lvl="1" indent="-457200" eaLnBrk="1" fontAlgn="auto" hangingPunct="1">
              <a:spcBef>
                <a:spcPts val="0"/>
              </a:spcBef>
              <a:spcAft>
                <a:spcPts val="0"/>
              </a:spcAft>
              <a:buClrTx/>
              <a:buFont typeface="Wingdings" charset="2"/>
              <a:buChar char="§"/>
              <a:defRPr/>
            </a:pPr>
            <a:r>
              <a:rPr lang="en-US" dirty="0"/>
              <a:t>Interpretation or other statistical modeling is not of importance</a:t>
            </a:r>
          </a:p>
          <a:p>
            <a:pPr marL="731838" lvl="1" indent="-457200" eaLnBrk="1" fontAlgn="auto" hangingPunct="1">
              <a:spcBef>
                <a:spcPts val="0"/>
              </a:spcBef>
              <a:spcAft>
                <a:spcPts val="0"/>
              </a:spcAft>
              <a:buClrTx/>
              <a:buFont typeface="Wingdings" charset="2"/>
              <a:buChar char="§"/>
              <a:defRPr/>
            </a:pPr>
            <a:endParaRPr lang="en-US" dirty="0"/>
          </a:p>
          <a:p>
            <a:pPr marL="457200" indent="-457200" eaLnBrk="1" fontAlgn="auto" hangingPunct="1">
              <a:spcBef>
                <a:spcPts val="0"/>
              </a:spcBef>
              <a:spcAft>
                <a:spcPts val="0"/>
              </a:spcAft>
              <a:buClrTx/>
              <a:buFontTx/>
              <a:buAutoNum type="arabicPeriod"/>
              <a:defRPr/>
            </a:pPr>
            <a:r>
              <a:rPr lang="en-US" dirty="0"/>
              <a:t>PCA applied on a set of predictor to be used for future model building goals</a:t>
            </a:r>
          </a:p>
          <a:p>
            <a:pPr marL="731838" lvl="1" indent="-457200" eaLnBrk="1" fontAlgn="auto" hangingPunct="1">
              <a:spcBef>
                <a:spcPts val="0"/>
              </a:spcBef>
              <a:spcAft>
                <a:spcPts val="0"/>
              </a:spcAft>
              <a:buClrTx/>
              <a:buFont typeface="Wingdings" charset="2"/>
              <a:buChar char="§"/>
              <a:defRPr/>
            </a:pPr>
            <a:r>
              <a:rPr lang="en-US" dirty="0"/>
              <a:t>PROS:  No </a:t>
            </a:r>
            <a:r>
              <a:rPr lang="en-US" dirty="0" err="1"/>
              <a:t>multicolinearity</a:t>
            </a:r>
            <a:r>
              <a:rPr lang="en-US" dirty="0"/>
              <a:t>, can reduce the number of variables to work with to a more </a:t>
            </a:r>
            <a:r>
              <a:rPr lang="en-US" dirty="0" err="1"/>
              <a:t>managebale</a:t>
            </a:r>
            <a:r>
              <a:rPr lang="en-US" dirty="0"/>
              <a:t> set (not feature selection though), gain insight to underlying structures in the data that are not measureable directly (factor analysis), </a:t>
            </a:r>
            <a:r>
              <a:rPr lang="en-US" u="sng" dirty="0"/>
              <a:t>can serve as a sanity check before building classification models</a:t>
            </a:r>
          </a:p>
          <a:p>
            <a:pPr marL="731838" lvl="1" indent="-457200" eaLnBrk="1" fontAlgn="auto" hangingPunct="1">
              <a:spcBef>
                <a:spcPts val="0"/>
              </a:spcBef>
              <a:spcAft>
                <a:spcPts val="0"/>
              </a:spcAft>
              <a:buClrTx/>
              <a:buFont typeface="Wingdings" charset="2"/>
              <a:buChar char="§"/>
              <a:defRPr/>
            </a:pPr>
            <a:endParaRPr lang="en-US" dirty="0"/>
          </a:p>
          <a:p>
            <a:pPr marL="731838" lvl="1" indent="-457200" eaLnBrk="1" fontAlgn="auto" hangingPunct="1">
              <a:spcBef>
                <a:spcPts val="0"/>
              </a:spcBef>
              <a:spcAft>
                <a:spcPts val="0"/>
              </a:spcAft>
              <a:buClrTx/>
              <a:buFont typeface="Wingdings" charset="2"/>
              <a:buChar char="§"/>
              <a:defRPr/>
            </a:pPr>
            <a:r>
              <a:rPr lang="en-US" dirty="0"/>
              <a:t>CONS: Analyst now is providing interpretation on PC’s that can be hard to explain.  No guarantee that the PC’s will correlate better than the original predictors.  Like all multivariate techniques, sample size needs to scale well with respect to the number of variables PCA is applied to </a:t>
            </a:r>
          </a:p>
          <a:p>
            <a:pPr marL="731838" lvl="1" indent="-457200" eaLnBrk="1" fontAlgn="auto" hangingPunct="1">
              <a:spcBef>
                <a:spcPts val="0"/>
              </a:spcBef>
              <a:spcAft>
                <a:spcPts val="0"/>
              </a:spcAft>
              <a:buClrTx/>
              <a:buFont typeface="Wingdings" charset="2"/>
              <a:buChar char="§"/>
              <a:defRPr/>
            </a:pPr>
            <a:endParaRPr lang="en-US" dirty="0"/>
          </a:p>
          <a:p>
            <a:pPr marL="731838" lvl="1" indent="-457200" eaLnBrk="1" fontAlgn="auto" hangingPunct="1">
              <a:spcBef>
                <a:spcPts val="0"/>
              </a:spcBef>
              <a:spcAft>
                <a:spcPts val="0"/>
              </a:spcAft>
              <a:buClrTx/>
              <a:buFont typeface="Wingdings" charset="2"/>
              <a:buChar char="§"/>
              <a:defRPr/>
            </a:pPr>
            <a:endParaRPr lang="en-US" dirty="0"/>
          </a:p>
          <a:p>
            <a:pPr marL="731838" lvl="1" indent="-457200" eaLnBrk="1" fontAlgn="auto" hangingPunct="1">
              <a:spcBef>
                <a:spcPts val="0"/>
              </a:spcBef>
              <a:spcAft>
                <a:spcPts val="0"/>
              </a:spcAft>
              <a:buClrTx/>
              <a:buFont typeface="Wingdings" charset="2"/>
              <a:buChar char="§"/>
              <a:defRPr/>
            </a:pPr>
            <a:endParaRPr lang="en-US" dirty="0"/>
          </a:p>
          <a:p>
            <a:pPr marL="0" indent="0" eaLnBrk="1" fontAlgn="auto" hangingPunct="1">
              <a:spcBef>
                <a:spcPts val="0"/>
              </a:spcBef>
              <a:spcAft>
                <a:spcPts val="0"/>
              </a:spcAft>
              <a:buClrTx/>
              <a:buFontTx/>
              <a:buNone/>
              <a:defRPr/>
            </a:pPr>
            <a:endParaRPr lang="en-US" dirty="0"/>
          </a:p>
          <a:p>
            <a:pPr marL="457200" indent="-457200" eaLnBrk="1" fontAlgn="auto" hangingPunct="1">
              <a:spcBef>
                <a:spcPts val="0"/>
              </a:spcBef>
              <a:spcAft>
                <a:spcPts val="0"/>
              </a:spcAft>
              <a:buClrTx/>
              <a:buFont typeface="+mj-lt"/>
              <a:buAutoNum type="arabicPeriod"/>
              <a:defRPr/>
            </a:pPr>
            <a:endParaRPr lang="en-US" dirty="0"/>
          </a:p>
          <a:p>
            <a:pPr marL="0" indent="0" eaLnBrk="1" fontAlgn="auto" hangingPunct="1">
              <a:spcBef>
                <a:spcPts val="0"/>
              </a:spcBef>
              <a:spcAft>
                <a:spcPts val="0"/>
              </a:spcAft>
              <a:buClrTx/>
              <a:buFontTx/>
              <a:buNone/>
              <a:defRPr/>
            </a:pPr>
            <a:endParaRPr lang="en-US" dirty="0"/>
          </a:p>
          <a:p>
            <a:pPr marL="0" indent="0" eaLnBrk="1" fontAlgn="auto" hangingPunct="1">
              <a:spcBef>
                <a:spcPts val="0"/>
              </a:spcBef>
              <a:spcAft>
                <a:spcPts val="0"/>
              </a:spcAft>
              <a:buClrTx/>
              <a:buFontTx/>
              <a:buNone/>
              <a:defRPr/>
            </a:pPr>
            <a:endParaRPr lang="en-US" dirty="0"/>
          </a:p>
          <a:p>
            <a:pPr marL="0" indent="0" eaLnBrk="1" fontAlgn="auto" hangingPunct="1">
              <a:spcBef>
                <a:spcPts val="0"/>
              </a:spcBef>
              <a:spcAft>
                <a:spcPts val="0"/>
              </a:spcAft>
              <a:buClrTx/>
              <a:buFontTx/>
              <a:buNone/>
              <a:defRPr/>
            </a:pPr>
            <a:endParaRPr lang="en-US" dirty="0"/>
          </a:p>
          <a:p>
            <a:pPr marL="0" indent="0" eaLnBrk="1" fontAlgn="auto" hangingPunct="1">
              <a:spcBef>
                <a:spcPts val="0"/>
              </a:spcBef>
              <a:spcAft>
                <a:spcPts val="0"/>
              </a:spcAft>
              <a:buClrTx/>
              <a:buFontTx/>
              <a:buNone/>
              <a:defRPr/>
            </a:pPr>
            <a:endParaRPr lang="en-US" dirty="0"/>
          </a:p>
        </p:txBody>
      </p:sp>
      <p:sp>
        <p:nvSpPr>
          <p:cNvPr id="3" name="Title 2">
            <a:extLst>
              <a:ext uri="{FF2B5EF4-FFF2-40B4-BE49-F238E27FC236}">
                <a16:creationId xmlns:a16="http://schemas.microsoft.com/office/drawing/2014/main" id="{CC7ECDBB-099C-4D16-BBB7-B948F6CA0B9E}"/>
              </a:ext>
            </a:extLst>
          </p:cNvPr>
          <p:cNvSpPr>
            <a:spLocks noGrp="1"/>
          </p:cNvSpPr>
          <p:nvPr>
            <p:ph type="title"/>
          </p:nvPr>
        </p:nvSpPr>
        <p:spPr/>
        <p:txBody>
          <a:bodyPr/>
          <a:lstStyle/>
          <a:p>
            <a:pPr>
              <a:defRPr/>
            </a:pPr>
            <a:r>
              <a:rPr lang="en-US" dirty="0"/>
              <a:t>PCA</a:t>
            </a:r>
            <a:br>
              <a:rPr lang="en-US" dirty="0"/>
            </a:br>
            <a:r>
              <a:rPr lang="en-US" dirty="0"/>
              <a:t>Practical Use Summary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A2BCA7-E5DC-4C87-AE02-577BC199519B}"/>
              </a:ext>
            </a:extLst>
          </p:cNvPr>
          <p:cNvSpPr>
            <a:spLocks noGrp="1"/>
          </p:cNvSpPr>
          <p:nvPr>
            <p:ph idx="1"/>
          </p:nvPr>
        </p:nvSpPr>
        <p:spPr/>
        <p:txBody>
          <a:bodyPr>
            <a:normAutofit fontScale="92500" lnSpcReduction="10000"/>
          </a:bodyPr>
          <a:lstStyle/>
          <a:p>
            <a:pPr>
              <a:buFont typeface="Wingdings 2" charset="2"/>
              <a:buChar char=""/>
              <a:defRPr/>
            </a:pPr>
            <a:r>
              <a:rPr lang="en-US" dirty="0"/>
              <a:t>Setting</a:t>
            </a:r>
            <a:r>
              <a:rPr lang="is-IS" dirty="0"/>
              <a:t>…suppose we are in a classification setting (predicting a categorical response) and there is a decent set of continuous predictors to work with.</a:t>
            </a:r>
          </a:p>
          <a:p>
            <a:pPr>
              <a:buFont typeface="Wingdings 2" charset="2"/>
              <a:buChar char=""/>
              <a:defRPr/>
            </a:pPr>
            <a:endParaRPr lang="is-IS" dirty="0"/>
          </a:p>
          <a:p>
            <a:pPr marL="501650" indent="-457200">
              <a:buFont typeface="+mj-lt"/>
              <a:buAutoNum type="arabicPeriod"/>
              <a:defRPr/>
            </a:pPr>
            <a:r>
              <a:rPr lang="en-US" dirty="0"/>
              <a:t>Conduct PCA on the continuous set.</a:t>
            </a:r>
          </a:p>
          <a:p>
            <a:pPr marL="501650" indent="-457200">
              <a:buFont typeface="+mj-lt"/>
              <a:buAutoNum type="arabicPeriod"/>
              <a:defRPr/>
            </a:pPr>
            <a:r>
              <a:rPr lang="en-US" dirty="0"/>
              <a:t>Plot the first few PC’s (or a number based on the scree plot) but color code the points by the response variable you hope to classify</a:t>
            </a:r>
          </a:p>
          <a:p>
            <a:pPr marL="501650" indent="-457200">
              <a:buFont typeface="+mj-lt"/>
              <a:buAutoNum type="arabicPeriod"/>
              <a:defRPr/>
            </a:pPr>
            <a:r>
              <a:rPr lang="en-US" dirty="0"/>
              <a:t>If the colors separate out, then the predictive model you build later (LDA, logistic, random forest) typically will perform well and vice versa</a:t>
            </a:r>
          </a:p>
          <a:p>
            <a:pPr marL="501650" indent="-457200">
              <a:buFont typeface="+mj-lt"/>
              <a:buAutoNum type="arabicPeriod"/>
              <a:defRPr/>
            </a:pPr>
            <a:endParaRPr lang="en-US" dirty="0"/>
          </a:p>
          <a:p>
            <a:pPr marL="501650" indent="-457200">
              <a:buFont typeface="+mj-lt"/>
              <a:buAutoNum type="arabicPeriod"/>
              <a:defRPr/>
            </a:pPr>
            <a:r>
              <a:rPr lang="en-US" dirty="0"/>
              <a:t>The PC’s could very well be used as predictors too.  Again, the same pros and cons discussed previously still apply.</a:t>
            </a:r>
          </a:p>
        </p:txBody>
      </p:sp>
      <p:sp>
        <p:nvSpPr>
          <p:cNvPr id="3" name="Title 2">
            <a:extLst>
              <a:ext uri="{FF2B5EF4-FFF2-40B4-BE49-F238E27FC236}">
                <a16:creationId xmlns:a16="http://schemas.microsoft.com/office/drawing/2014/main" id="{B3250A63-D32D-4946-8B74-A423F1FDC08E}"/>
              </a:ext>
            </a:extLst>
          </p:cNvPr>
          <p:cNvSpPr>
            <a:spLocks noGrp="1"/>
          </p:cNvSpPr>
          <p:nvPr>
            <p:ph type="title"/>
          </p:nvPr>
        </p:nvSpPr>
        <p:spPr/>
        <p:txBody>
          <a:bodyPr>
            <a:normAutofit/>
          </a:bodyPr>
          <a:lstStyle/>
          <a:p>
            <a:pPr>
              <a:defRPr/>
            </a:pPr>
            <a:r>
              <a:rPr lang="en-US" dirty="0"/>
              <a:t>PCA</a:t>
            </a:r>
            <a:br>
              <a:rPr lang="en-US" dirty="0"/>
            </a:br>
            <a:r>
              <a:rPr lang="en-US" dirty="0"/>
              <a:t>Use in Predictive Modeling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5C5005-9688-47F0-8244-4F005682A9C9}"/>
              </a:ext>
            </a:extLst>
          </p:cNvPr>
          <p:cNvSpPr>
            <a:spLocks noGrp="1"/>
          </p:cNvSpPr>
          <p:nvPr>
            <p:ph idx="1"/>
          </p:nvPr>
        </p:nvSpPr>
        <p:spPr>
          <a:xfrm>
            <a:off x="381000" y="1719263"/>
            <a:ext cx="8458200" cy="4910137"/>
          </a:xfrm>
        </p:spPr>
        <p:txBody>
          <a:bodyPr>
            <a:normAutofit/>
          </a:bodyPr>
          <a:lstStyle/>
          <a:p>
            <a:pPr marL="274320" eaLnBrk="1" fontAlgn="auto" hangingPunct="1">
              <a:spcAft>
                <a:spcPts val="0"/>
              </a:spcAft>
              <a:defRPr/>
            </a:pPr>
            <a:r>
              <a:rPr lang="en-US" dirty="0"/>
              <a:t>I mentioned that LDA is the first technique that we have discussed that can treat a categorical variable as the response variable</a:t>
            </a:r>
          </a:p>
          <a:p>
            <a:pPr marL="548640" lvl="1" indent="-182880" eaLnBrk="1" fontAlgn="auto" hangingPunct="1">
              <a:spcAft>
                <a:spcPts val="0"/>
              </a:spcAft>
              <a:defRPr/>
            </a:pPr>
            <a:r>
              <a:rPr lang="en-US" dirty="0"/>
              <a:t>Sometimes LDA can’t run well (or at all) if the sample size is small relative to the number of variables (The so called “small n , large p” situation)</a:t>
            </a:r>
          </a:p>
          <a:p>
            <a:pPr marL="274320" eaLnBrk="1" fontAlgn="auto" hangingPunct="1">
              <a:spcAft>
                <a:spcPts val="0"/>
              </a:spcAft>
              <a:defRPr/>
            </a:pPr>
            <a:endParaRPr lang="en-US" dirty="0"/>
          </a:p>
          <a:p>
            <a:pPr marL="274320" eaLnBrk="1" fontAlgn="auto" hangingPunct="1">
              <a:spcAft>
                <a:spcPts val="0"/>
              </a:spcAft>
              <a:defRPr/>
            </a:pPr>
            <a:r>
              <a:rPr lang="en-US" dirty="0"/>
              <a:t>One solution is that we can run PCA first to reduce the number of variable down so that our “n” is much bigger than our “p”</a:t>
            </a:r>
          </a:p>
          <a:p>
            <a:pPr marL="274320" eaLnBrk="1" fontAlgn="auto" hangingPunct="1">
              <a:spcAft>
                <a:spcPts val="0"/>
              </a:spcAft>
              <a:defRPr/>
            </a:pPr>
            <a:endParaRPr lang="en-US" dirty="0"/>
          </a:p>
          <a:p>
            <a:pPr marL="274320" eaLnBrk="1" fontAlgn="auto" hangingPunct="1">
              <a:spcAft>
                <a:spcPts val="0"/>
              </a:spcAft>
              <a:defRPr/>
            </a:pPr>
            <a:r>
              <a:rPr lang="en-US" dirty="0"/>
              <a:t>Again just like PCA regression, we can decide to use the first “x” number of principle components and use them to classify/predict a categorical response</a:t>
            </a:r>
          </a:p>
          <a:p>
            <a:pPr marL="274320" eaLnBrk="1" fontAlgn="auto" hangingPunct="1">
              <a:spcAft>
                <a:spcPts val="0"/>
              </a:spcAft>
              <a:defRPr/>
            </a:pPr>
            <a:endParaRPr lang="en-US" dirty="0"/>
          </a:p>
          <a:p>
            <a:pPr marL="548640" lvl="1" indent="-182880" eaLnBrk="1" fontAlgn="auto" hangingPunct="1">
              <a:spcAft>
                <a:spcPts val="0"/>
              </a:spcAft>
              <a:defRPr/>
            </a:pPr>
            <a:r>
              <a:rPr lang="en-US" dirty="0"/>
              <a:t>This solution can work really well in some cases and not so well in others, if the sample size is not an issue, then running LDA on the original variables is preferred as the, as the PC’s are being transformed with no classification rules in mind.</a:t>
            </a:r>
          </a:p>
        </p:txBody>
      </p:sp>
      <p:sp>
        <p:nvSpPr>
          <p:cNvPr id="3" name="Title 2">
            <a:extLst>
              <a:ext uri="{FF2B5EF4-FFF2-40B4-BE49-F238E27FC236}">
                <a16:creationId xmlns:a16="http://schemas.microsoft.com/office/drawing/2014/main" id="{BA8600A1-DA50-470A-868A-7344A26421D6}"/>
              </a:ext>
            </a:extLst>
          </p:cNvPr>
          <p:cNvSpPr>
            <a:spLocks noGrp="1"/>
          </p:cNvSpPr>
          <p:nvPr>
            <p:ph type="title"/>
          </p:nvPr>
        </p:nvSpPr>
        <p:spPr/>
        <p:txBody>
          <a:bodyPr/>
          <a:lstStyle/>
          <a:p>
            <a:pPr eaLnBrk="1" fontAlgn="auto" hangingPunct="1">
              <a:spcAft>
                <a:spcPts val="0"/>
              </a:spcAft>
              <a:defRPr/>
            </a:pPr>
            <a:r>
              <a:rPr lang="en-US" dirty="0"/>
              <a:t>PCA</a:t>
            </a:r>
            <a:br>
              <a:rPr lang="en-US" dirty="0"/>
            </a:br>
            <a:r>
              <a:rPr lang="en-US" dirty="0"/>
              <a:t>Use with LDA Specifically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582BF0-E6A2-475C-B2E5-BD08621F5A04}"/>
              </a:ext>
            </a:extLst>
          </p:cNvPr>
          <p:cNvSpPr>
            <a:spLocks noGrp="1"/>
          </p:cNvSpPr>
          <p:nvPr>
            <p:ph idx="1"/>
          </p:nvPr>
        </p:nvSpPr>
        <p:spPr/>
        <p:txBody>
          <a:bodyPr>
            <a:normAutofit fontScale="85000" lnSpcReduction="20000"/>
          </a:bodyPr>
          <a:lstStyle/>
          <a:p>
            <a:pPr marL="274320" eaLnBrk="1" fontAlgn="auto" hangingPunct="1">
              <a:spcAft>
                <a:spcPts val="0"/>
              </a:spcAft>
              <a:defRPr/>
            </a:pPr>
            <a:r>
              <a:rPr lang="en-US" u="sng" dirty="0"/>
              <a:t>Centering (covariance matrix) and Standardized (correlation matrix) variables</a:t>
            </a:r>
            <a:r>
              <a:rPr lang="en-US" dirty="0"/>
              <a:t>: Done automatically in </a:t>
            </a:r>
            <a:r>
              <a:rPr lang="en-US" dirty="0" err="1"/>
              <a:t>proc</a:t>
            </a:r>
            <a:r>
              <a:rPr lang="en-US" dirty="0"/>
              <a:t> </a:t>
            </a:r>
            <a:r>
              <a:rPr lang="en-US" dirty="0" err="1"/>
              <a:t>princomp</a:t>
            </a:r>
            <a:r>
              <a:rPr lang="en-US" dirty="0"/>
              <a:t> but other software may require you to do so.</a:t>
            </a:r>
          </a:p>
          <a:p>
            <a:pPr marL="274320" eaLnBrk="1" fontAlgn="auto" hangingPunct="1">
              <a:spcAft>
                <a:spcPts val="0"/>
              </a:spcAft>
              <a:defRPr/>
            </a:pPr>
            <a:r>
              <a:rPr lang="en-US" u="sng" dirty="0"/>
              <a:t>Missing data</a:t>
            </a:r>
            <a:r>
              <a:rPr lang="en-US" dirty="0"/>
              <a:t>: Observations not included in analysis.</a:t>
            </a:r>
          </a:p>
          <a:p>
            <a:pPr marL="274320" eaLnBrk="1" fontAlgn="auto" hangingPunct="1">
              <a:spcAft>
                <a:spcPts val="0"/>
              </a:spcAft>
              <a:defRPr/>
            </a:pPr>
            <a:r>
              <a:rPr lang="en-US" u="sng" dirty="0"/>
              <a:t>Outliers</a:t>
            </a:r>
            <a:r>
              <a:rPr lang="en-US" dirty="0"/>
              <a:t>: Can influences results.</a:t>
            </a:r>
          </a:p>
          <a:p>
            <a:pPr marL="274320" eaLnBrk="1" fontAlgn="auto" hangingPunct="1">
              <a:spcAft>
                <a:spcPts val="0"/>
              </a:spcAft>
              <a:defRPr/>
            </a:pPr>
            <a:r>
              <a:rPr lang="en-US" u="sng" dirty="0"/>
              <a:t>Data reduction</a:t>
            </a:r>
            <a:r>
              <a:rPr lang="en-US" dirty="0"/>
              <a:t>: Still need all original variables.</a:t>
            </a:r>
          </a:p>
          <a:p>
            <a:pPr marL="274320" eaLnBrk="1" fontAlgn="auto" hangingPunct="1">
              <a:spcAft>
                <a:spcPts val="0"/>
              </a:spcAft>
              <a:defRPr/>
            </a:pPr>
            <a:r>
              <a:rPr lang="en-US" u="sng" dirty="0"/>
              <a:t>PCA Regression</a:t>
            </a:r>
            <a:r>
              <a:rPr lang="en-US" dirty="0"/>
              <a:t>: PCs with low variability can still be associated with outcome of interest. PCs can have non-linear associations with outcome and interactions with each other.</a:t>
            </a:r>
          </a:p>
          <a:p>
            <a:pPr marL="274320" eaLnBrk="1" fontAlgn="auto" hangingPunct="1">
              <a:spcAft>
                <a:spcPts val="0"/>
              </a:spcAft>
              <a:defRPr/>
            </a:pPr>
            <a:r>
              <a:rPr lang="en-US" u="sng" dirty="0"/>
              <a:t>Categorical variables</a:t>
            </a:r>
            <a:r>
              <a:rPr lang="en-US" dirty="0"/>
              <a:t>: Can try creating binary variable (0 and 1s).</a:t>
            </a:r>
          </a:p>
          <a:p>
            <a:pPr marL="274320" eaLnBrk="1" fontAlgn="auto" hangingPunct="1">
              <a:spcAft>
                <a:spcPts val="0"/>
              </a:spcAft>
              <a:defRPr/>
            </a:pPr>
            <a:r>
              <a:rPr lang="en-US" u="sng" dirty="0"/>
              <a:t>Sample Size</a:t>
            </a:r>
            <a:r>
              <a:rPr lang="en-US" dirty="0"/>
              <a:t>: Rule of thumb is to have 10 observations / variable. So 10variables = 100 observations for those 10 variables</a:t>
            </a:r>
          </a:p>
          <a:p>
            <a:pPr marL="274320" eaLnBrk="1" fontAlgn="auto" hangingPunct="1">
              <a:spcAft>
                <a:spcPts val="0"/>
              </a:spcAft>
              <a:defRPr/>
            </a:pPr>
            <a:r>
              <a:rPr lang="en-US" u="sng" dirty="0"/>
              <a:t>Normal distribution</a:t>
            </a:r>
            <a:r>
              <a:rPr lang="en-US" dirty="0"/>
              <a:t>: Transforming original data to more closely adhere to the normal distribution may improve results.</a:t>
            </a:r>
          </a:p>
          <a:p>
            <a:pPr marL="274320" eaLnBrk="1" fontAlgn="auto" hangingPunct="1">
              <a:spcAft>
                <a:spcPts val="0"/>
              </a:spcAft>
              <a:defRPr/>
            </a:pPr>
            <a:r>
              <a:rPr lang="en-US" dirty="0"/>
              <a:t>PCA most useful when you have correlated data and large number of variables.</a:t>
            </a:r>
          </a:p>
          <a:p>
            <a:pPr marL="274320" eaLnBrk="1" fontAlgn="auto" hangingPunct="1">
              <a:spcAft>
                <a:spcPts val="0"/>
              </a:spcAft>
              <a:defRPr/>
            </a:pPr>
            <a:endParaRPr lang="en-US" dirty="0"/>
          </a:p>
          <a:p>
            <a:pPr marL="274320" eaLnBrk="1" fontAlgn="auto" hangingPunct="1">
              <a:spcAft>
                <a:spcPts val="0"/>
              </a:spcAft>
              <a:defRPr/>
            </a:pPr>
            <a:endParaRPr lang="en-US" dirty="0"/>
          </a:p>
        </p:txBody>
      </p:sp>
      <p:sp>
        <p:nvSpPr>
          <p:cNvPr id="3" name="Title 2">
            <a:extLst>
              <a:ext uri="{FF2B5EF4-FFF2-40B4-BE49-F238E27FC236}">
                <a16:creationId xmlns:a16="http://schemas.microsoft.com/office/drawing/2014/main" id="{482754F4-B467-4C34-AA7C-321A65B0C2EB}"/>
              </a:ext>
            </a:extLst>
          </p:cNvPr>
          <p:cNvSpPr>
            <a:spLocks noGrp="1"/>
          </p:cNvSpPr>
          <p:nvPr>
            <p:ph type="title"/>
          </p:nvPr>
        </p:nvSpPr>
        <p:spPr/>
        <p:txBody>
          <a:bodyPr/>
          <a:lstStyle/>
          <a:p>
            <a:pPr eaLnBrk="1" fontAlgn="auto" hangingPunct="1">
              <a:spcAft>
                <a:spcPts val="0"/>
              </a:spcAft>
              <a:defRPr/>
            </a:pPr>
            <a:r>
              <a:rPr lang="en-US" dirty="0"/>
              <a:t>PCA</a:t>
            </a:r>
            <a:br>
              <a:rPr lang="en-US" dirty="0"/>
            </a:br>
            <a:r>
              <a:rPr lang="en-US" dirty="0"/>
              <a:t>Practical Considerations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B67D1C-95A9-3E4E-9314-778A6CB2F8E1}"/>
              </a:ext>
            </a:extLst>
          </p:cNvPr>
          <p:cNvSpPr>
            <a:spLocks noGrp="1"/>
          </p:cNvSpPr>
          <p:nvPr>
            <p:ph type="title"/>
          </p:nvPr>
        </p:nvSpPr>
        <p:spPr/>
        <p:txBody>
          <a:bodyPr/>
          <a:lstStyle/>
          <a:p>
            <a:pPr eaLnBrk="1" fontAlgn="auto" hangingPunct="1">
              <a:spcAft>
                <a:spcPts val="0"/>
              </a:spcAft>
              <a:defRPr/>
            </a:pPr>
            <a:r>
              <a:rPr lang="en-US" dirty="0"/>
              <a:t>EDA</a:t>
            </a:r>
            <a:br>
              <a:rPr lang="en-US" dirty="0"/>
            </a:br>
            <a:r>
              <a:rPr lang="en-US" dirty="0"/>
              <a:t>General analysis Overview</a:t>
            </a:r>
          </a:p>
        </p:txBody>
      </p:sp>
      <p:sp>
        <p:nvSpPr>
          <p:cNvPr id="2" name="Content Placeholder 1">
            <a:extLst>
              <a:ext uri="{FF2B5EF4-FFF2-40B4-BE49-F238E27FC236}">
                <a16:creationId xmlns:a16="http://schemas.microsoft.com/office/drawing/2014/main" id="{58BB3DB5-C603-0249-826B-9CB311CCDA89}"/>
              </a:ext>
            </a:extLst>
          </p:cNvPr>
          <p:cNvSpPr>
            <a:spLocks noGrp="1"/>
          </p:cNvSpPr>
          <p:nvPr>
            <p:ph idx="1"/>
          </p:nvPr>
        </p:nvSpPr>
        <p:spPr/>
        <p:txBody>
          <a:bodyPr>
            <a:normAutofit fontScale="92500" lnSpcReduction="10000"/>
          </a:bodyPr>
          <a:lstStyle/>
          <a:p>
            <a:pPr marL="45720" indent="0" eaLnBrk="1" fontAlgn="auto" hangingPunct="1">
              <a:spcAft>
                <a:spcPts val="0"/>
              </a:spcAft>
              <a:buNone/>
              <a:defRPr/>
            </a:pPr>
            <a:r>
              <a:rPr lang="en-US" dirty="0"/>
              <a:t>EDA</a:t>
            </a:r>
          </a:p>
          <a:p>
            <a:pPr marL="274320" eaLnBrk="1" fontAlgn="auto" hangingPunct="1">
              <a:spcAft>
                <a:spcPts val="0"/>
              </a:spcAft>
              <a:buFont typeface="Wingdings 2" pitchFamily="18" charset="2"/>
              <a:buChar char=""/>
              <a:defRPr/>
            </a:pPr>
            <a:r>
              <a:rPr lang="en-US" dirty="0"/>
              <a:t>Summary tables of the response versus categories through contingency tables (PROC FREQ).  Multicollinearity is also a concern here.</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Summarize continuous variables by response status (PROC MEANS)</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If multiple continuous variables exist, pairwise scatter plots but color coded or labeled by response status are helpful</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Get a feel of what variables might have an impact on the likelihood of the response occurring. It also gives an idea of the sample size breakdown.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3E5744-AE34-CC48-8F7C-67E008A67327}"/>
              </a:ext>
            </a:extLst>
          </p:cNvPr>
          <p:cNvSpPr>
            <a:spLocks noGrp="1"/>
          </p:cNvSpPr>
          <p:nvPr>
            <p:ph type="title"/>
          </p:nvPr>
        </p:nvSpPr>
        <p:spPr/>
        <p:txBody>
          <a:bodyPr/>
          <a:lstStyle/>
          <a:p>
            <a:pPr>
              <a:defRPr/>
            </a:pPr>
            <a:r>
              <a:rPr lang="en-US" dirty="0"/>
              <a:t>Logistic Regression </a:t>
            </a:r>
            <a:br>
              <a:rPr lang="en-US" dirty="0"/>
            </a:br>
            <a:r>
              <a:rPr lang="en-US" dirty="0"/>
              <a:t>General Analysis Overview</a:t>
            </a:r>
          </a:p>
        </p:txBody>
      </p:sp>
      <p:sp>
        <p:nvSpPr>
          <p:cNvPr id="2" name="Content Placeholder 1">
            <a:extLst>
              <a:ext uri="{FF2B5EF4-FFF2-40B4-BE49-F238E27FC236}">
                <a16:creationId xmlns:a16="http://schemas.microsoft.com/office/drawing/2014/main" id="{F7C1A212-0164-DF48-B8BE-DF425153A089}"/>
              </a:ext>
            </a:extLst>
          </p:cNvPr>
          <p:cNvSpPr>
            <a:spLocks noGrp="1"/>
          </p:cNvSpPr>
          <p:nvPr>
            <p:ph idx="1"/>
          </p:nvPr>
        </p:nvSpPr>
        <p:spPr/>
        <p:txBody>
          <a:bodyPr/>
          <a:lstStyle/>
          <a:p>
            <a:pPr marL="274320" eaLnBrk="1" fontAlgn="auto" hangingPunct="1">
              <a:spcAft>
                <a:spcPts val="0"/>
              </a:spcAft>
              <a:buFont typeface="Wingdings 2" pitchFamily="18" charset="2"/>
              <a:buChar char=""/>
              <a:defRPr/>
            </a:pPr>
            <a:r>
              <a:rPr lang="en-US" dirty="0"/>
              <a:t>Logistic regression is multiple regression for a dichotomous outcome</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Typically two purposes.  </a:t>
            </a:r>
          </a:p>
          <a:p>
            <a:pPr marL="548640" lvl="1" indent="-182880" eaLnBrk="1" fontAlgn="auto" hangingPunct="1">
              <a:spcAft>
                <a:spcPts val="0"/>
              </a:spcAft>
              <a:defRPr/>
            </a:pPr>
            <a:r>
              <a:rPr lang="en-US" dirty="0"/>
              <a:t>Understanding how certain explanatory variables may influence the likelihood of an event occurring</a:t>
            </a:r>
          </a:p>
          <a:p>
            <a:pPr marL="548640" lvl="1" indent="-182880" eaLnBrk="1" fontAlgn="auto" hangingPunct="1">
              <a:spcAft>
                <a:spcPts val="0"/>
              </a:spcAft>
              <a:defRPr/>
            </a:pPr>
            <a:endParaRPr lang="en-US" dirty="0"/>
          </a:p>
          <a:p>
            <a:pPr marL="548640" lvl="1" indent="-182880" eaLnBrk="1" fontAlgn="auto" hangingPunct="1">
              <a:spcAft>
                <a:spcPts val="0"/>
              </a:spcAft>
              <a:defRPr/>
            </a:pPr>
            <a:r>
              <a:rPr lang="en-US" dirty="0"/>
              <a:t>Can certain explanatory variables be used to predict if an event will occur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26FF4-AC7F-C843-88C6-17278DF7DDDD}"/>
              </a:ext>
            </a:extLst>
          </p:cNvPr>
          <p:cNvSpPr>
            <a:spLocks noGrp="1"/>
          </p:cNvSpPr>
          <p:nvPr>
            <p:ph type="title"/>
          </p:nvPr>
        </p:nvSpPr>
        <p:spPr/>
        <p:txBody>
          <a:bodyPr/>
          <a:lstStyle/>
          <a:p>
            <a:pPr>
              <a:defRPr/>
            </a:pPr>
            <a:r>
              <a:rPr lang="en-US" dirty="0"/>
              <a:t>Logistic Regression </a:t>
            </a:r>
            <a:br>
              <a:rPr lang="en-US" dirty="0"/>
            </a:br>
            <a:r>
              <a:rPr lang="en-US" dirty="0"/>
              <a:t>General Analysis Overview</a:t>
            </a:r>
          </a:p>
        </p:txBody>
      </p:sp>
      <p:sp>
        <p:nvSpPr>
          <p:cNvPr id="2" name="Content Placeholder 1">
            <a:extLst>
              <a:ext uri="{FF2B5EF4-FFF2-40B4-BE49-F238E27FC236}">
                <a16:creationId xmlns:a16="http://schemas.microsoft.com/office/drawing/2014/main" id="{1EE27953-20AF-0A4A-B62B-F33E7C355775}"/>
              </a:ext>
            </a:extLst>
          </p:cNvPr>
          <p:cNvSpPr>
            <a:spLocks noGrp="1"/>
          </p:cNvSpPr>
          <p:nvPr>
            <p:ph idx="1"/>
          </p:nvPr>
        </p:nvSpPr>
        <p:spPr/>
        <p:txBody>
          <a:bodyPr>
            <a:normAutofit lnSpcReduction="10000"/>
          </a:bodyPr>
          <a:lstStyle/>
          <a:p>
            <a:pPr marL="45720" indent="0" eaLnBrk="1" fontAlgn="auto" hangingPunct="1">
              <a:spcAft>
                <a:spcPts val="0"/>
              </a:spcAft>
              <a:buNone/>
              <a:defRPr/>
            </a:pPr>
            <a:r>
              <a:rPr lang="en-US" sz="2400" dirty="0"/>
              <a:t>Model Fitting</a:t>
            </a:r>
          </a:p>
          <a:p>
            <a:pPr marL="274320" eaLnBrk="1" fontAlgn="auto" hangingPunct="1">
              <a:spcAft>
                <a:spcPts val="0"/>
              </a:spcAft>
              <a:buFont typeface="Wingdings 2" pitchFamily="18" charset="2"/>
              <a:buChar char=""/>
              <a:defRPr/>
            </a:pPr>
            <a:r>
              <a:rPr lang="en-US" sz="2400" dirty="0"/>
              <a:t>Same approaches as in MLR</a:t>
            </a:r>
          </a:p>
          <a:p>
            <a:pPr marL="548958" lvl="1" eaLnBrk="1" fontAlgn="auto" hangingPunct="1">
              <a:spcAft>
                <a:spcPts val="0"/>
              </a:spcAft>
              <a:buFont typeface="Wingdings 2" pitchFamily="18" charset="2"/>
              <a:buChar char=""/>
              <a:defRPr/>
            </a:pPr>
            <a:r>
              <a:rPr lang="en-US" sz="2200" dirty="0"/>
              <a:t>Feature selection</a:t>
            </a:r>
          </a:p>
          <a:p>
            <a:pPr marL="548958" lvl="1" eaLnBrk="1" fontAlgn="auto" hangingPunct="1">
              <a:spcAft>
                <a:spcPts val="0"/>
              </a:spcAft>
              <a:buFont typeface="Wingdings 2" pitchFamily="18" charset="2"/>
              <a:buChar char=""/>
              <a:defRPr/>
            </a:pPr>
            <a:r>
              <a:rPr lang="en-US" sz="2200" dirty="0"/>
              <a:t>Common sense/manual iteration</a:t>
            </a:r>
          </a:p>
          <a:p>
            <a:pPr marL="548958" lvl="1" eaLnBrk="1" fontAlgn="auto" hangingPunct="1">
              <a:spcAft>
                <a:spcPts val="0"/>
              </a:spcAft>
              <a:buFont typeface="Wingdings 2" pitchFamily="18" charset="2"/>
              <a:buChar char=""/>
              <a:defRPr/>
            </a:pPr>
            <a:r>
              <a:rPr lang="en-US" sz="2200" dirty="0"/>
              <a:t>Consider adding complexity through interactions, transformations, etc.</a:t>
            </a:r>
          </a:p>
          <a:p>
            <a:pPr marL="365760" lvl="1" indent="0" eaLnBrk="1" fontAlgn="auto" hangingPunct="1">
              <a:spcAft>
                <a:spcPts val="0"/>
              </a:spcAft>
              <a:buNone/>
              <a:defRPr/>
            </a:pPr>
            <a:endParaRPr lang="en-US" dirty="0"/>
          </a:p>
          <a:p>
            <a:pPr marL="365760" lvl="1" indent="0" eaLnBrk="1" fontAlgn="auto" hangingPunct="1">
              <a:spcAft>
                <a:spcPts val="0"/>
              </a:spcAft>
              <a:buNone/>
              <a:defRPr/>
            </a:pPr>
            <a:r>
              <a:rPr lang="en-US" sz="2000" dirty="0"/>
              <a:t>You can also fit individual logistic regressions one explanatory variable at a time as a data screening process to reduce the number of variables down.</a:t>
            </a:r>
          </a:p>
          <a:p>
            <a:pPr marL="548640" lvl="1" indent="-182880" eaLnBrk="1" fontAlgn="auto" hangingPunct="1">
              <a:spcAft>
                <a:spcPts val="0"/>
              </a:spcAft>
              <a:defRPr/>
            </a:pPr>
            <a:endParaRPr lang="en-US" sz="2000" dirty="0"/>
          </a:p>
          <a:p>
            <a:pPr marL="365760" lvl="1" indent="0" eaLnBrk="1" fontAlgn="auto" hangingPunct="1">
              <a:spcAft>
                <a:spcPts val="0"/>
              </a:spcAft>
              <a:buNone/>
              <a:defRPr/>
            </a:pPr>
            <a:r>
              <a:rPr lang="en-US" sz="2000" dirty="0"/>
              <a:t>It may make sense to include interactions up front if that is a key question of interest</a:t>
            </a:r>
          </a:p>
          <a:p>
            <a:pPr marL="548640" lvl="1" indent="-182880" eaLnBrk="1" fontAlgn="auto" hangingPunct="1">
              <a:spcAft>
                <a:spcPts val="0"/>
              </a:spcAft>
              <a:defRPr/>
            </a:pPr>
            <a:endParaRPr lang="en-US" dirty="0"/>
          </a:p>
          <a:p>
            <a:pPr marL="548640" lvl="1" indent="-182880" eaLnBrk="1" fontAlgn="auto" hangingPunct="1">
              <a:spcAft>
                <a:spcPts val="0"/>
              </a:spcAft>
              <a:defRPr/>
            </a:pPr>
            <a:endParaRPr lang="en-US" dirty="0"/>
          </a:p>
          <a:p>
            <a:pPr marL="365760" lvl="1" indent="0" eaLnBrk="1" fontAlgn="auto" hangingPunct="1">
              <a:spcAft>
                <a:spcPts val="0"/>
              </a:spcAft>
              <a:buFont typeface="Wingdings" pitchFamily="2" charset="2"/>
              <a:buNone/>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94E99-05FB-E945-8C64-AF837462934D}"/>
              </a:ext>
            </a:extLst>
          </p:cNvPr>
          <p:cNvSpPr>
            <a:spLocks noGrp="1"/>
          </p:cNvSpPr>
          <p:nvPr>
            <p:ph type="title"/>
          </p:nvPr>
        </p:nvSpPr>
        <p:spPr/>
        <p:txBody>
          <a:bodyPr/>
          <a:lstStyle/>
          <a:p>
            <a:pPr>
              <a:defRPr/>
            </a:pPr>
            <a:r>
              <a:rPr lang="en-US" dirty="0"/>
              <a:t>Logistic Regression </a:t>
            </a:r>
            <a:br>
              <a:rPr lang="en-US" dirty="0"/>
            </a:br>
            <a:r>
              <a:rPr lang="en-US" dirty="0"/>
              <a:t>General Analysis Overview</a:t>
            </a:r>
          </a:p>
        </p:txBody>
      </p:sp>
      <p:sp>
        <p:nvSpPr>
          <p:cNvPr id="2" name="Content Placeholder 1">
            <a:extLst>
              <a:ext uri="{FF2B5EF4-FFF2-40B4-BE49-F238E27FC236}">
                <a16:creationId xmlns:a16="http://schemas.microsoft.com/office/drawing/2014/main" id="{910324F6-387A-AD4C-96CA-E19E55AB7627}"/>
              </a:ext>
            </a:extLst>
          </p:cNvPr>
          <p:cNvSpPr>
            <a:spLocks noGrp="1"/>
          </p:cNvSpPr>
          <p:nvPr>
            <p:ph idx="1"/>
          </p:nvPr>
        </p:nvSpPr>
        <p:spPr/>
        <p:txBody>
          <a:bodyPr>
            <a:normAutofit fontScale="62500" lnSpcReduction="20000"/>
          </a:bodyPr>
          <a:lstStyle/>
          <a:p>
            <a:pPr marL="274320" eaLnBrk="1" fontAlgn="auto" hangingPunct="1">
              <a:spcAft>
                <a:spcPts val="0"/>
              </a:spcAft>
              <a:buFont typeface="Wingdings 2" pitchFamily="18" charset="2"/>
              <a:buChar char=""/>
              <a:defRPr/>
            </a:pPr>
            <a:r>
              <a:rPr lang="en-US" dirty="0"/>
              <a:t>Assess Goodness of Fit / Tests of Lack of Fit / Assessing if we have a good model</a:t>
            </a:r>
          </a:p>
          <a:p>
            <a:pPr marL="548640" lvl="1" indent="-182880" eaLnBrk="1" fontAlgn="auto" hangingPunct="1">
              <a:spcAft>
                <a:spcPts val="0"/>
              </a:spcAft>
              <a:defRPr/>
            </a:pPr>
            <a:r>
              <a:rPr lang="en-US" dirty="0"/>
              <a:t>There are multiple ways to do this depending on what your explanatory variables are</a:t>
            </a:r>
          </a:p>
          <a:p>
            <a:pPr marL="548640" lvl="1" indent="-182880" eaLnBrk="1" fontAlgn="auto" hangingPunct="1">
              <a:spcAft>
                <a:spcPts val="0"/>
              </a:spcAft>
              <a:defRPr/>
            </a:pPr>
            <a:endParaRPr lang="en-US" dirty="0"/>
          </a:p>
          <a:p>
            <a:pPr marL="548640" lvl="1" indent="-182880" eaLnBrk="1" fontAlgn="auto" hangingPunct="1">
              <a:spcAft>
                <a:spcPts val="0"/>
              </a:spcAft>
              <a:defRPr/>
            </a:pPr>
            <a:r>
              <a:rPr lang="en-US" dirty="0"/>
              <a:t>If you have only categorical predictors</a:t>
            </a:r>
          </a:p>
          <a:p>
            <a:pPr marL="822960" lvl="2" indent="-182880" eaLnBrk="1" fontAlgn="auto" hangingPunct="1">
              <a:spcAft>
                <a:spcPts val="0"/>
              </a:spcAft>
              <a:buClr>
                <a:schemeClr val="accent3"/>
              </a:buClr>
              <a:defRPr/>
            </a:pPr>
            <a:r>
              <a:rPr lang="en-US" dirty="0"/>
              <a:t>Deviance and Pearson Goodness of Fit tests</a:t>
            </a:r>
          </a:p>
          <a:p>
            <a:pPr marL="822960" lvl="2" indent="-182880" eaLnBrk="1" fontAlgn="auto" hangingPunct="1">
              <a:spcAft>
                <a:spcPts val="0"/>
              </a:spcAft>
              <a:buClr>
                <a:schemeClr val="accent3"/>
              </a:buClr>
              <a:defRPr/>
            </a:pPr>
            <a:r>
              <a:rPr lang="en-US" dirty="0"/>
              <a:t>Comparing model to a more complex one (Forward selection)</a:t>
            </a:r>
          </a:p>
          <a:p>
            <a:pPr marL="822960" lvl="2" indent="-182880" eaLnBrk="1" fontAlgn="auto" hangingPunct="1">
              <a:spcAft>
                <a:spcPts val="0"/>
              </a:spcAft>
              <a:buClr>
                <a:schemeClr val="accent3"/>
              </a:buClr>
              <a:defRPr/>
            </a:pPr>
            <a:r>
              <a:rPr lang="en-US" dirty="0"/>
              <a:t>LASSO</a:t>
            </a:r>
          </a:p>
          <a:p>
            <a:pPr marL="822960" lvl="2" indent="-182880" eaLnBrk="1" fontAlgn="auto" hangingPunct="1">
              <a:spcAft>
                <a:spcPts val="0"/>
              </a:spcAft>
              <a:buClr>
                <a:schemeClr val="accent3"/>
              </a:buClr>
              <a:defRPr/>
            </a:pPr>
            <a:r>
              <a:rPr lang="en-US" dirty="0"/>
              <a:t>Hosmer-</a:t>
            </a:r>
            <a:r>
              <a:rPr lang="en-US" dirty="0" err="1"/>
              <a:t>Lemeshow</a:t>
            </a:r>
            <a:r>
              <a:rPr lang="en-US" dirty="0"/>
              <a:t> test</a:t>
            </a:r>
          </a:p>
          <a:p>
            <a:pPr marL="822960" lvl="2" indent="-182880" eaLnBrk="1" fontAlgn="auto" hangingPunct="1">
              <a:spcAft>
                <a:spcPts val="0"/>
              </a:spcAft>
              <a:buClr>
                <a:schemeClr val="accent3"/>
              </a:buClr>
              <a:defRPr/>
            </a:pPr>
            <a:endParaRPr lang="en-US" dirty="0"/>
          </a:p>
          <a:p>
            <a:pPr marL="548640" lvl="1" indent="-182880" eaLnBrk="1" fontAlgn="auto" hangingPunct="1">
              <a:spcAft>
                <a:spcPts val="0"/>
              </a:spcAft>
              <a:defRPr/>
            </a:pPr>
            <a:endParaRPr lang="en-US" dirty="0"/>
          </a:p>
          <a:p>
            <a:pPr marL="548640" lvl="1" indent="-182880" eaLnBrk="1" fontAlgn="auto" hangingPunct="1">
              <a:spcAft>
                <a:spcPts val="0"/>
              </a:spcAft>
              <a:defRPr/>
            </a:pPr>
            <a:r>
              <a:rPr lang="en-US" dirty="0"/>
              <a:t>If you have at least one or more continuous predictors</a:t>
            </a:r>
          </a:p>
          <a:p>
            <a:pPr marL="822960" lvl="2" indent="-182880" eaLnBrk="1" fontAlgn="auto" hangingPunct="1">
              <a:spcAft>
                <a:spcPts val="0"/>
              </a:spcAft>
              <a:buClr>
                <a:schemeClr val="accent3"/>
              </a:buClr>
              <a:defRPr/>
            </a:pPr>
            <a:r>
              <a:rPr lang="en-US" dirty="0"/>
              <a:t>Comparing model to a more complex one (Forward selection)</a:t>
            </a:r>
          </a:p>
          <a:p>
            <a:pPr marL="822960" lvl="2" indent="-182880" eaLnBrk="1" fontAlgn="auto" hangingPunct="1">
              <a:spcAft>
                <a:spcPts val="0"/>
              </a:spcAft>
              <a:buClr>
                <a:schemeClr val="accent3"/>
              </a:buClr>
              <a:defRPr/>
            </a:pPr>
            <a:r>
              <a:rPr lang="en-US" dirty="0"/>
              <a:t>LASSO</a:t>
            </a:r>
          </a:p>
          <a:p>
            <a:pPr marL="822960" lvl="2" indent="-182880" eaLnBrk="1" fontAlgn="auto" hangingPunct="1">
              <a:spcAft>
                <a:spcPts val="0"/>
              </a:spcAft>
              <a:buClr>
                <a:schemeClr val="accent3"/>
              </a:buClr>
              <a:defRPr/>
            </a:pPr>
            <a:r>
              <a:rPr lang="en-US" dirty="0"/>
              <a:t>Hosmer-</a:t>
            </a:r>
            <a:r>
              <a:rPr lang="en-US" dirty="0" err="1"/>
              <a:t>Lemeshow</a:t>
            </a:r>
            <a:r>
              <a:rPr lang="en-US" dirty="0"/>
              <a:t> test</a:t>
            </a:r>
          </a:p>
          <a:p>
            <a:pPr marL="822960" lvl="2" indent="-182880" eaLnBrk="1" fontAlgn="auto" hangingPunct="1">
              <a:spcAft>
                <a:spcPts val="0"/>
              </a:spcAft>
              <a:buClr>
                <a:schemeClr val="accent3"/>
              </a:buClr>
              <a:defRPr/>
            </a:pPr>
            <a:endParaRPr lang="en-US" dirty="0"/>
          </a:p>
          <a:p>
            <a:pPr marL="274320" eaLnBrk="1" fontAlgn="auto" hangingPunct="1">
              <a:spcAft>
                <a:spcPts val="0"/>
              </a:spcAft>
              <a:buFont typeface="Wingdings 2" pitchFamily="18" charset="2"/>
              <a:buChar char=""/>
              <a:defRPr/>
            </a:pPr>
            <a:r>
              <a:rPr lang="en-US" dirty="0"/>
              <a:t>NOTE:  Goodness of Fit and Hosmer-</a:t>
            </a:r>
            <a:r>
              <a:rPr lang="en-US" dirty="0" err="1"/>
              <a:t>Lemeshow</a:t>
            </a:r>
            <a:r>
              <a:rPr lang="en-US" dirty="0"/>
              <a:t> tests are from the days of moderate to small sample sizes. An alternative way to make sure your model fits well is through prediction accuracies of test sets or cross validation. </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Regardless of predictors: Residual diagnostics</a:t>
            </a:r>
          </a:p>
          <a:p>
            <a:pPr marL="548640" lvl="1" indent="-182880" eaLnBrk="1" fontAlgn="auto" hangingPunct="1">
              <a:spcAft>
                <a:spcPts val="0"/>
              </a:spcAft>
              <a:defRPr/>
            </a:pPr>
            <a:r>
              <a:rPr lang="en-US" dirty="0"/>
              <a:t>Key focus is identifying potential leverage points and investigation</a:t>
            </a:r>
          </a:p>
          <a:p>
            <a:pPr marL="548640" lvl="1" indent="-182880" eaLnBrk="1" fontAlgn="auto" hangingPunct="1">
              <a:spcAft>
                <a:spcPts val="0"/>
              </a:spcAft>
              <a:defRPr/>
            </a:pPr>
            <a:r>
              <a:rPr lang="en-US" dirty="0"/>
              <a:t>Residuals WILL have patterns that you’re not accustomed to seeing compared to regular regression (Further discussion)</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70E44-1774-1846-8C3D-B493A9AB9141}"/>
              </a:ext>
            </a:extLst>
          </p:cNvPr>
          <p:cNvSpPr>
            <a:spLocks noGrp="1"/>
          </p:cNvSpPr>
          <p:nvPr>
            <p:ph type="title"/>
          </p:nvPr>
        </p:nvSpPr>
        <p:spPr/>
        <p:txBody>
          <a:bodyPr/>
          <a:lstStyle/>
          <a:p>
            <a:pPr>
              <a:defRPr/>
            </a:pPr>
            <a:r>
              <a:rPr lang="en-US" dirty="0"/>
              <a:t>Logistic Regression </a:t>
            </a:r>
            <a:br>
              <a:rPr lang="en-US" dirty="0"/>
            </a:br>
            <a:r>
              <a:rPr lang="en-US" dirty="0"/>
              <a:t>General Analysis Overview</a:t>
            </a:r>
          </a:p>
        </p:txBody>
      </p:sp>
      <p:sp>
        <p:nvSpPr>
          <p:cNvPr id="2" name="Content Placeholder 1">
            <a:extLst>
              <a:ext uri="{FF2B5EF4-FFF2-40B4-BE49-F238E27FC236}">
                <a16:creationId xmlns:a16="http://schemas.microsoft.com/office/drawing/2014/main" id="{1486D2D6-4546-7149-A9CC-E8A8D9C0809F}"/>
              </a:ext>
            </a:extLst>
          </p:cNvPr>
          <p:cNvSpPr>
            <a:spLocks noGrp="1"/>
          </p:cNvSpPr>
          <p:nvPr>
            <p:ph idx="1"/>
          </p:nvPr>
        </p:nvSpPr>
        <p:spPr>
          <a:xfrm>
            <a:off x="304800" y="1676400"/>
            <a:ext cx="8534400" cy="5062538"/>
          </a:xfrm>
        </p:spPr>
        <p:txBody>
          <a:bodyPr>
            <a:normAutofit/>
          </a:bodyPr>
          <a:lstStyle/>
          <a:p>
            <a:pPr marL="388620" indent="-342900" eaLnBrk="1" fontAlgn="auto" hangingPunct="1">
              <a:spcAft>
                <a:spcPts val="0"/>
              </a:spcAft>
              <a:defRPr/>
            </a:pPr>
            <a:r>
              <a:rPr lang="en-US" dirty="0"/>
              <a:t>Once finished with the iteratively fitting models and you are comfortable.</a:t>
            </a:r>
          </a:p>
          <a:p>
            <a:pPr marL="388620" indent="-342900" eaLnBrk="1" fontAlgn="auto" hangingPunct="1">
              <a:spcAft>
                <a:spcPts val="0"/>
              </a:spcAft>
              <a:defRPr/>
            </a:pPr>
            <a:endParaRPr lang="en-US" dirty="0"/>
          </a:p>
          <a:p>
            <a:pPr marL="274320" eaLnBrk="1" fontAlgn="auto" hangingPunct="1">
              <a:spcAft>
                <a:spcPts val="0"/>
              </a:spcAft>
              <a:buFont typeface="Wingdings 2" pitchFamily="18" charset="2"/>
              <a:buChar char=""/>
              <a:defRPr/>
            </a:pPr>
            <a:r>
              <a:rPr lang="en-US" dirty="0"/>
              <a:t>Provide estimates of the coefficients in the most interpretable way (live session discussion) highlighting the statistically significant ones and their interpretation if understanding the explanatories is important.</a:t>
            </a:r>
          </a:p>
          <a:p>
            <a:pPr marL="274320" eaLnBrk="1" fontAlgn="auto" hangingPunct="1">
              <a:spcAft>
                <a:spcPts val="0"/>
              </a:spcAft>
              <a:buFont typeface="Wingdings 2" pitchFamily="18" charset="2"/>
              <a:buChar char=""/>
              <a:defRPr/>
            </a:pPr>
            <a:endParaRPr lang="en-US" dirty="0"/>
          </a:p>
          <a:p>
            <a:pPr marL="274320" eaLnBrk="1" fontAlgn="auto" hangingPunct="1">
              <a:spcAft>
                <a:spcPts val="0"/>
              </a:spcAft>
              <a:buFont typeface="Wingdings 2" pitchFamily="18" charset="2"/>
              <a:buChar char=""/>
              <a:defRPr/>
            </a:pPr>
            <a:r>
              <a:rPr lang="en-US" dirty="0"/>
              <a:t>Provide prediction performance through ROC curves and confusion matrices if prediction is important.</a:t>
            </a:r>
          </a:p>
          <a:p>
            <a:pPr marL="274320" eaLnBrk="1" fontAlgn="auto" hangingPunct="1">
              <a:spcAft>
                <a:spcPts val="0"/>
              </a:spcAft>
              <a:buFont typeface="Wingdings 2" pitchFamily="18" charset="2"/>
              <a:buChar char=""/>
              <a:defRPr/>
            </a:pPr>
            <a:endParaRPr lang="en-US" dirty="0"/>
          </a:p>
          <a:p>
            <a:pPr marL="45720" indent="0" eaLnBrk="1" fontAlgn="auto" hangingPunct="1">
              <a:spcAft>
                <a:spcPts val="0"/>
              </a:spcAft>
              <a:buFont typeface="Wingdings 2" pitchFamily="18" charset="2"/>
              <a:buNone/>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3204B2-FAB3-4AAA-9809-9EDCDEB0D661}"/>
              </a:ext>
            </a:extLst>
          </p:cNvPr>
          <p:cNvSpPr>
            <a:spLocks noGrp="1"/>
          </p:cNvSpPr>
          <p:nvPr>
            <p:ph idx="1"/>
          </p:nvPr>
        </p:nvSpPr>
        <p:spPr/>
        <p:txBody>
          <a:bodyPr/>
          <a:lstStyle/>
          <a:p>
            <a:pPr marL="274320" eaLnBrk="1" fontAlgn="auto" hangingPunct="1">
              <a:spcAft>
                <a:spcPts val="0"/>
              </a:spcAft>
              <a:defRPr/>
            </a:pPr>
            <a:r>
              <a:rPr lang="en-US" dirty="0">
                <a:solidFill>
                  <a:schemeClr val="tx1"/>
                </a:solidFill>
              </a:rPr>
              <a:t>SAME  Setup as MANOVA but with a different question</a:t>
            </a:r>
          </a:p>
          <a:p>
            <a:pPr marL="45720" indent="0" eaLnBrk="1" fontAlgn="auto" hangingPunct="1">
              <a:spcAft>
                <a:spcPts val="0"/>
              </a:spcAft>
              <a:buFont typeface="Wingdings 2" panose="05020102010507070707" pitchFamily="18" charset="2"/>
              <a:buNone/>
              <a:defRPr/>
            </a:pPr>
            <a:endParaRPr lang="en-US" dirty="0">
              <a:solidFill>
                <a:schemeClr val="tx1"/>
              </a:solidFill>
            </a:endParaRPr>
          </a:p>
          <a:p>
            <a:pPr marL="274320" eaLnBrk="1" fontAlgn="auto" hangingPunct="1">
              <a:spcAft>
                <a:spcPts val="0"/>
              </a:spcAft>
              <a:defRPr/>
            </a:pPr>
            <a:r>
              <a:rPr lang="en-US" dirty="0">
                <a:solidFill>
                  <a:schemeClr val="tx1"/>
                </a:solidFill>
              </a:rPr>
              <a:t>Two Goals</a:t>
            </a:r>
          </a:p>
          <a:p>
            <a:pPr marL="365760" lvl="1" indent="0" eaLnBrk="1" fontAlgn="auto" hangingPunct="1">
              <a:spcAft>
                <a:spcPts val="0"/>
              </a:spcAft>
              <a:buFont typeface="Wingdings" panose="05000000000000000000" pitchFamily="2" charset="2"/>
              <a:buNone/>
              <a:defRPr/>
            </a:pPr>
            <a:r>
              <a:rPr lang="en-US" b="1" dirty="0">
                <a:solidFill>
                  <a:schemeClr val="tx1"/>
                </a:solidFill>
              </a:rPr>
              <a:t>Prediction/Classification</a:t>
            </a:r>
          </a:p>
          <a:p>
            <a:pPr marL="548640" lvl="1" indent="-182880" eaLnBrk="1" fontAlgn="auto" hangingPunct="1">
              <a:spcAft>
                <a:spcPts val="0"/>
              </a:spcAft>
              <a:defRPr/>
            </a:pPr>
            <a:r>
              <a:rPr lang="en-US" dirty="0">
                <a:solidFill>
                  <a:schemeClr val="tx1"/>
                </a:solidFill>
              </a:rPr>
              <a:t>Given a new observation (Activity and Antigen variable) can I predict if that individual is a Carrier or </a:t>
            </a:r>
            <a:r>
              <a:rPr lang="en-US" dirty="0" err="1">
                <a:solidFill>
                  <a:schemeClr val="tx1"/>
                </a:solidFill>
              </a:rPr>
              <a:t>Noncarrier</a:t>
            </a:r>
            <a:endParaRPr lang="en-US" dirty="0">
              <a:solidFill>
                <a:schemeClr val="tx1"/>
              </a:solidFill>
            </a:endParaRPr>
          </a:p>
          <a:p>
            <a:pPr marL="548640" lvl="1" indent="-182880" eaLnBrk="1" fontAlgn="auto" hangingPunct="1">
              <a:spcAft>
                <a:spcPts val="0"/>
              </a:spcAft>
              <a:defRPr/>
            </a:pPr>
            <a:r>
              <a:rPr lang="en-US" dirty="0">
                <a:solidFill>
                  <a:schemeClr val="tx1"/>
                </a:solidFill>
              </a:rPr>
              <a:t>Response variable is now the Factor levels</a:t>
            </a:r>
          </a:p>
          <a:p>
            <a:pPr marL="365760" lvl="1" indent="0" eaLnBrk="1" fontAlgn="auto" hangingPunct="1">
              <a:spcAft>
                <a:spcPts val="0"/>
              </a:spcAft>
              <a:buFont typeface="Wingdings" panose="05000000000000000000" pitchFamily="2" charset="2"/>
              <a:buNone/>
              <a:defRPr/>
            </a:pPr>
            <a:endParaRPr lang="en-US" dirty="0">
              <a:solidFill>
                <a:schemeClr val="tx1"/>
              </a:solidFill>
            </a:endParaRPr>
          </a:p>
          <a:p>
            <a:pPr marL="365760" lvl="1" indent="0" eaLnBrk="1" fontAlgn="auto" hangingPunct="1">
              <a:spcAft>
                <a:spcPts val="0"/>
              </a:spcAft>
              <a:buFont typeface="Wingdings" panose="05000000000000000000" pitchFamily="2" charset="2"/>
              <a:buNone/>
              <a:defRPr/>
            </a:pPr>
            <a:r>
              <a:rPr lang="en-US" b="1" dirty="0">
                <a:solidFill>
                  <a:schemeClr val="tx1"/>
                </a:solidFill>
              </a:rPr>
              <a:t>Understanding ( This was not a focus in the videos)</a:t>
            </a:r>
          </a:p>
          <a:p>
            <a:pPr marL="548640" lvl="1" indent="-182880" eaLnBrk="1" fontAlgn="auto" hangingPunct="1">
              <a:spcAft>
                <a:spcPts val="0"/>
              </a:spcAft>
              <a:defRPr/>
            </a:pPr>
            <a:r>
              <a:rPr lang="en-US" dirty="0">
                <a:solidFill>
                  <a:schemeClr val="tx1"/>
                </a:solidFill>
              </a:rPr>
              <a:t>Is there a more simpler way to understand what variables contribute to the differences between Carrier or </a:t>
            </a:r>
            <a:r>
              <a:rPr lang="en-US" dirty="0" err="1">
                <a:solidFill>
                  <a:schemeClr val="tx1"/>
                </a:solidFill>
              </a:rPr>
              <a:t>Noncarrier</a:t>
            </a:r>
            <a:endParaRPr lang="en-US" dirty="0">
              <a:solidFill>
                <a:schemeClr val="tx1"/>
              </a:solidFill>
            </a:endParaRPr>
          </a:p>
          <a:p>
            <a:pPr marL="548640" lvl="1" indent="-182880" eaLnBrk="1" fontAlgn="auto" hangingPunct="1">
              <a:spcAft>
                <a:spcPts val="0"/>
              </a:spcAft>
              <a:defRPr/>
            </a:pPr>
            <a:r>
              <a:rPr lang="en-US" dirty="0" err="1">
                <a:solidFill>
                  <a:schemeClr val="tx1"/>
                </a:solidFill>
              </a:rPr>
              <a:t>Candis</a:t>
            </a:r>
            <a:r>
              <a:rPr lang="en-US" dirty="0">
                <a:solidFill>
                  <a:schemeClr val="tx1"/>
                </a:solidFill>
              </a:rPr>
              <a:t> as well as </a:t>
            </a:r>
            <a:r>
              <a:rPr lang="en-US" dirty="0" err="1">
                <a:solidFill>
                  <a:schemeClr val="tx1"/>
                </a:solidFill>
              </a:rPr>
              <a:t>lda</a:t>
            </a:r>
            <a:r>
              <a:rPr lang="en-US" dirty="0">
                <a:solidFill>
                  <a:schemeClr val="tx1"/>
                </a:solidFill>
              </a:rPr>
              <a:t> can get you information to help answer this question</a:t>
            </a:r>
          </a:p>
        </p:txBody>
      </p:sp>
      <p:sp>
        <p:nvSpPr>
          <p:cNvPr id="3" name="Title 2">
            <a:extLst>
              <a:ext uri="{FF2B5EF4-FFF2-40B4-BE49-F238E27FC236}">
                <a16:creationId xmlns:a16="http://schemas.microsoft.com/office/drawing/2014/main" id="{51F693A7-13A1-48A6-AB10-445471404806}"/>
              </a:ext>
            </a:extLst>
          </p:cNvPr>
          <p:cNvSpPr>
            <a:spLocks noGrp="1"/>
          </p:cNvSpPr>
          <p:nvPr>
            <p:ph type="title"/>
          </p:nvPr>
        </p:nvSpPr>
        <p:spPr/>
        <p:txBody>
          <a:bodyPr/>
          <a:lstStyle/>
          <a:p>
            <a:pPr>
              <a:defRPr/>
            </a:pPr>
            <a:r>
              <a:rPr lang="en-US" dirty="0"/>
              <a:t>LDA</a:t>
            </a:r>
            <a:br>
              <a:rPr lang="en-US" dirty="0"/>
            </a:br>
            <a:r>
              <a:rPr lang="en-US" dirty="0"/>
              <a:t>General Overview</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55FE49-FE03-4520-83A7-46EC4386D666}"/>
              </a:ext>
            </a:extLst>
          </p:cNvPr>
          <p:cNvSpPr>
            <a:spLocks noGrp="1"/>
          </p:cNvSpPr>
          <p:nvPr>
            <p:ph idx="1"/>
          </p:nvPr>
        </p:nvSpPr>
        <p:spPr>
          <a:xfrm>
            <a:off x="381000" y="1719263"/>
            <a:ext cx="8407400" cy="4910137"/>
          </a:xfrm>
        </p:spPr>
        <p:txBody>
          <a:bodyPr/>
          <a:lstStyle/>
          <a:p>
            <a:pPr marL="274320" eaLnBrk="1" fontAlgn="auto" hangingPunct="1">
              <a:spcAft>
                <a:spcPts val="0"/>
              </a:spcAft>
              <a:defRPr/>
            </a:pPr>
            <a:r>
              <a:rPr lang="en-US" dirty="0">
                <a:solidFill>
                  <a:schemeClr val="tx1"/>
                </a:solidFill>
              </a:rPr>
              <a:t>Given multiple variables can we come up with a new variable that if we examine it, we can quickly tell which group it belongs to</a:t>
            </a:r>
          </a:p>
          <a:p>
            <a:pPr marL="274320" eaLnBrk="1" fontAlgn="auto" hangingPunct="1">
              <a:spcAft>
                <a:spcPts val="0"/>
              </a:spcAft>
              <a:defRPr/>
            </a:pPr>
            <a:endParaRPr lang="en-US" dirty="0">
              <a:solidFill>
                <a:schemeClr val="tx1"/>
              </a:solidFill>
            </a:endParaRPr>
          </a:p>
          <a:p>
            <a:pPr marL="274320" eaLnBrk="1" fontAlgn="auto" hangingPunct="1">
              <a:spcAft>
                <a:spcPts val="0"/>
              </a:spcAft>
              <a:defRPr/>
            </a:pPr>
            <a:r>
              <a:rPr lang="en-US" dirty="0">
                <a:solidFill>
                  <a:schemeClr val="tx1"/>
                </a:solidFill>
              </a:rPr>
              <a:t>The idea is to come up with a new variable (discriminant score z1) such that it can do just that</a:t>
            </a:r>
          </a:p>
          <a:p>
            <a:pPr marL="274320" eaLnBrk="1" fontAlgn="auto" hangingPunct="1">
              <a:spcAft>
                <a:spcPts val="0"/>
              </a:spcAft>
              <a:defRPr/>
            </a:pPr>
            <a:endParaRPr lang="en-US" dirty="0">
              <a:solidFill>
                <a:schemeClr val="tx1"/>
              </a:solidFill>
            </a:endParaRPr>
          </a:p>
          <a:p>
            <a:pPr marL="274320" eaLnBrk="1" fontAlgn="auto" hangingPunct="1">
              <a:spcAft>
                <a:spcPts val="0"/>
              </a:spcAft>
              <a:defRPr/>
            </a:pPr>
            <a:r>
              <a:rPr lang="en-US" dirty="0">
                <a:solidFill>
                  <a:schemeClr val="tx1"/>
                </a:solidFill>
              </a:rPr>
              <a:t>Given multiple variables X1, X2, X3, X4</a:t>
            </a:r>
          </a:p>
          <a:p>
            <a:pPr marL="274320" eaLnBrk="1" fontAlgn="auto" hangingPunct="1">
              <a:spcAft>
                <a:spcPts val="0"/>
              </a:spcAft>
              <a:defRPr/>
            </a:pPr>
            <a:endParaRPr lang="en-US" dirty="0">
              <a:solidFill>
                <a:schemeClr val="tx1"/>
              </a:solidFill>
            </a:endParaRPr>
          </a:p>
          <a:p>
            <a:pPr marL="274320" eaLnBrk="1" fontAlgn="auto" hangingPunct="1">
              <a:spcAft>
                <a:spcPts val="0"/>
              </a:spcAft>
              <a:defRPr/>
            </a:pPr>
            <a:r>
              <a:rPr lang="en-US" dirty="0">
                <a:solidFill>
                  <a:schemeClr val="tx1"/>
                </a:solidFill>
              </a:rPr>
              <a:t>Create new discriminant score</a:t>
            </a:r>
          </a:p>
          <a:p>
            <a:pPr marL="548640" lvl="1" indent="-182880" eaLnBrk="1" fontAlgn="auto" hangingPunct="1">
              <a:spcAft>
                <a:spcPts val="0"/>
              </a:spcAft>
              <a:defRPr/>
            </a:pPr>
            <a:r>
              <a:rPr lang="en-US" dirty="0">
                <a:solidFill>
                  <a:schemeClr val="tx1"/>
                </a:solidFill>
              </a:rPr>
              <a:t>Z1=.2*X1 - .1*X2 + 1.2*X3 - .3*X4 </a:t>
            </a:r>
          </a:p>
          <a:p>
            <a:pPr marL="365760" lvl="1" indent="0" eaLnBrk="1" fontAlgn="auto" hangingPunct="1">
              <a:spcAft>
                <a:spcPts val="0"/>
              </a:spcAft>
              <a:buFont typeface="Wingdings" panose="05000000000000000000" pitchFamily="2" charset="2"/>
              <a:buNone/>
              <a:defRPr/>
            </a:pPr>
            <a:endParaRPr lang="en-US" dirty="0">
              <a:solidFill>
                <a:schemeClr val="tx1"/>
              </a:solidFill>
            </a:endParaRPr>
          </a:p>
          <a:p>
            <a:pPr marL="365760" lvl="1" indent="0" eaLnBrk="1" fontAlgn="auto" hangingPunct="1">
              <a:spcAft>
                <a:spcPts val="0"/>
              </a:spcAft>
              <a:buFont typeface="Wingdings" panose="05000000000000000000" pitchFamily="2" charset="2"/>
              <a:buNone/>
              <a:defRPr/>
            </a:pPr>
            <a:r>
              <a:rPr lang="en-US" dirty="0">
                <a:solidFill>
                  <a:schemeClr val="tx1"/>
                </a:solidFill>
              </a:rPr>
              <a:t>Note there can be more than one discriminant score.  </a:t>
            </a:r>
          </a:p>
          <a:p>
            <a:pPr marL="365760" lvl="1" indent="0" eaLnBrk="1" fontAlgn="auto" hangingPunct="1">
              <a:spcAft>
                <a:spcPts val="0"/>
              </a:spcAft>
              <a:buFont typeface="Wingdings" panose="05000000000000000000" pitchFamily="2" charset="2"/>
              <a:buNone/>
              <a:defRPr/>
            </a:pPr>
            <a:r>
              <a:rPr lang="en-US" dirty="0">
                <a:solidFill>
                  <a:schemeClr val="tx1"/>
                </a:solidFill>
              </a:rPr>
              <a:t>Total=Min(levels-1,#ofVariables)        Ex(2levels, 2 variables) total=1</a:t>
            </a:r>
          </a:p>
        </p:txBody>
      </p:sp>
      <p:sp>
        <p:nvSpPr>
          <p:cNvPr id="3" name="Title 2">
            <a:extLst>
              <a:ext uri="{FF2B5EF4-FFF2-40B4-BE49-F238E27FC236}">
                <a16:creationId xmlns:a16="http://schemas.microsoft.com/office/drawing/2014/main" id="{7B46AC9D-90C2-4D7E-BA96-768809902A0F}"/>
              </a:ext>
            </a:extLst>
          </p:cNvPr>
          <p:cNvSpPr>
            <a:spLocks noGrp="1"/>
          </p:cNvSpPr>
          <p:nvPr>
            <p:ph type="title"/>
          </p:nvPr>
        </p:nvSpPr>
        <p:spPr/>
        <p:txBody>
          <a:bodyPr/>
          <a:lstStyle/>
          <a:p>
            <a:pPr>
              <a:defRPr/>
            </a:pPr>
            <a:r>
              <a:rPr lang="en-US" dirty="0"/>
              <a:t>LDA </a:t>
            </a:r>
            <a:br>
              <a:rPr lang="en-US" dirty="0"/>
            </a:br>
            <a:r>
              <a:rPr lang="en-US" dirty="0"/>
              <a:t>General Overview</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A6B782-3D70-43D1-844A-91A51ACCB14C}"/>
              </a:ext>
            </a:extLst>
          </p:cNvPr>
          <p:cNvSpPr>
            <a:spLocks noGrp="1"/>
          </p:cNvSpPr>
          <p:nvPr>
            <p:ph idx="1"/>
          </p:nvPr>
        </p:nvSpPr>
        <p:spPr/>
        <p:txBody>
          <a:bodyPr/>
          <a:lstStyle/>
          <a:p>
            <a:pPr marL="274320" eaLnBrk="1" fontAlgn="auto" hangingPunct="1">
              <a:spcAft>
                <a:spcPts val="0"/>
              </a:spcAft>
              <a:defRPr/>
            </a:pPr>
            <a:r>
              <a:rPr lang="en-US" dirty="0">
                <a:solidFill>
                  <a:schemeClr val="tx1"/>
                </a:solidFill>
              </a:rPr>
              <a:t>Assumptions are the same as MANOVA</a:t>
            </a:r>
          </a:p>
          <a:p>
            <a:pPr marL="548640" lvl="1" indent="-182880" eaLnBrk="1" fontAlgn="auto" hangingPunct="1">
              <a:spcAft>
                <a:spcPts val="0"/>
              </a:spcAft>
              <a:defRPr/>
            </a:pPr>
            <a:r>
              <a:rPr lang="en-US" dirty="0">
                <a:solidFill>
                  <a:schemeClr val="tx1"/>
                </a:solidFill>
              </a:rPr>
              <a:t>We need to do our due diligence in assessing normality and equal covariance matrices as well as outliers just like MANOVA</a:t>
            </a:r>
          </a:p>
          <a:p>
            <a:pPr marL="548640" lvl="1" indent="-182880" eaLnBrk="1" fontAlgn="auto" hangingPunct="1">
              <a:spcAft>
                <a:spcPts val="0"/>
              </a:spcAft>
              <a:defRPr/>
            </a:pPr>
            <a:endParaRPr lang="en-US" dirty="0">
              <a:solidFill>
                <a:schemeClr val="tx1"/>
              </a:solidFill>
            </a:endParaRPr>
          </a:p>
          <a:p>
            <a:pPr marL="548640" lvl="1" indent="-182880" eaLnBrk="1" fontAlgn="auto" hangingPunct="1">
              <a:spcAft>
                <a:spcPts val="0"/>
              </a:spcAft>
              <a:defRPr/>
            </a:pPr>
            <a:r>
              <a:rPr lang="en-US" dirty="0" err="1">
                <a:solidFill>
                  <a:schemeClr val="tx1"/>
                </a:solidFill>
              </a:rPr>
              <a:t>Proc</a:t>
            </a:r>
            <a:r>
              <a:rPr lang="en-US" dirty="0">
                <a:solidFill>
                  <a:schemeClr val="tx1"/>
                </a:solidFill>
              </a:rPr>
              <a:t> </a:t>
            </a:r>
            <a:r>
              <a:rPr lang="en-US" dirty="0" err="1">
                <a:solidFill>
                  <a:schemeClr val="tx1"/>
                </a:solidFill>
              </a:rPr>
              <a:t>Discrim</a:t>
            </a:r>
            <a:r>
              <a:rPr lang="en-US" dirty="0">
                <a:solidFill>
                  <a:schemeClr val="tx1"/>
                </a:solidFill>
              </a:rPr>
              <a:t> actually provides a statistical test for equal covariance matrices!!!</a:t>
            </a:r>
          </a:p>
          <a:p>
            <a:pPr marL="548640" lvl="1" indent="-182880" eaLnBrk="1" fontAlgn="auto" hangingPunct="1">
              <a:spcAft>
                <a:spcPts val="0"/>
              </a:spcAft>
              <a:defRPr/>
            </a:pPr>
            <a:endParaRPr lang="en-US" dirty="0">
              <a:solidFill>
                <a:schemeClr val="tx1"/>
              </a:solidFill>
            </a:endParaRPr>
          </a:p>
          <a:p>
            <a:pPr marL="365760" lvl="1" indent="0" eaLnBrk="1" fontAlgn="auto" hangingPunct="1">
              <a:spcAft>
                <a:spcPts val="0"/>
              </a:spcAft>
              <a:buFont typeface="Wingdings" panose="05000000000000000000" pitchFamily="2" charset="2"/>
              <a:buNone/>
              <a:defRPr/>
            </a:pPr>
            <a:r>
              <a:rPr lang="en-US" dirty="0">
                <a:solidFill>
                  <a:schemeClr val="tx1"/>
                </a:solidFill>
              </a:rPr>
              <a:t>Assumptions are important here.  If equal covariance is not valid, we need to go to Quadratic DA.  </a:t>
            </a:r>
          </a:p>
          <a:p>
            <a:pPr marL="365760" lvl="1" indent="0" eaLnBrk="1" fontAlgn="auto" hangingPunct="1">
              <a:spcAft>
                <a:spcPts val="0"/>
              </a:spcAft>
              <a:buFont typeface="Wingdings" panose="05000000000000000000" pitchFamily="2" charset="2"/>
              <a:buNone/>
              <a:defRPr/>
            </a:pPr>
            <a:endParaRPr lang="en-US" dirty="0">
              <a:solidFill>
                <a:schemeClr val="tx1"/>
              </a:solidFill>
            </a:endParaRPr>
          </a:p>
          <a:p>
            <a:pPr marL="365760" lvl="1" indent="0" eaLnBrk="1" fontAlgn="auto" hangingPunct="1">
              <a:spcAft>
                <a:spcPts val="0"/>
              </a:spcAft>
              <a:buFont typeface="Wingdings" panose="05000000000000000000" pitchFamily="2" charset="2"/>
              <a:buNone/>
              <a:defRPr/>
            </a:pPr>
            <a:r>
              <a:rPr lang="en-US" dirty="0">
                <a:solidFill>
                  <a:schemeClr val="tx1"/>
                </a:solidFill>
              </a:rPr>
              <a:t>If many variables are non normal (skewed)  we have other alternatives like logistic regression.  </a:t>
            </a:r>
          </a:p>
          <a:p>
            <a:pPr marL="365760" lvl="1" indent="0" eaLnBrk="1" fontAlgn="auto" hangingPunct="1">
              <a:spcAft>
                <a:spcPts val="0"/>
              </a:spcAft>
              <a:buFont typeface="Wingdings" panose="05000000000000000000" pitchFamily="2" charset="2"/>
              <a:buNone/>
              <a:defRPr/>
            </a:pPr>
            <a:endParaRPr lang="en-US" dirty="0">
              <a:solidFill>
                <a:schemeClr val="tx1"/>
              </a:solidFill>
            </a:endParaRPr>
          </a:p>
        </p:txBody>
      </p:sp>
      <p:sp>
        <p:nvSpPr>
          <p:cNvPr id="3" name="Title 2">
            <a:extLst>
              <a:ext uri="{FF2B5EF4-FFF2-40B4-BE49-F238E27FC236}">
                <a16:creationId xmlns:a16="http://schemas.microsoft.com/office/drawing/2014/main" id="{E6A9F610-AD85-4589-BCBB-C6565BDC183F}"/>
              </a:ext>
            </a:extLst>
          </p:cNvPr>
          <p:cNvSpPr>
            <a:spLocks noGrp="1"/>
          </p:cNvSpPr>
          <p:nvPr>
            <p:ph type="title"/>
          </p:nvPr>
        </p:nvSpPr>
        <p:spPr/>
        <p:txBody>
          <a:bodyPr/>
          <a:lstStyle/>
          <a:p>
            <a:pPr eaLnBrk="1" fontAlgn="auto" hangingPunct="1">
              <a:spcAft>
                <a:spcPts val="0"/>
              </a:spcAft>
              <a:defRPr/>
            </a:pPr>
            <a:r>
              <a:rPr lang="en-US" dirty="0"/>
              <a:t>LDA</a:t>
            </a:r>
            <a:br>
              <a:rPr lang="en-US" dirty="0"/>
            </a:br>
            <a:r>
              <a:rPr lang="en-US" dirty="0"/>
              <a:t>General Process Overview</a:t>
            </a:r>
          </a:p>
        </p:txBody>
      </p:sp>
    </p:spTree>
  </p:cSld>
  <p:clrMapOvr>
    <a:masterClrMapping/>
  </p:clrMapOvr>
  <p:transition spd="slow"/>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TotalTime>
  <Words>1681</Words>
  <Application>Microsoft Office PowerPoint</Application>
  <PresentationFormat>On-screen Show (4:3)</PresentationFormat>
  <Paragraphs>180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Wingdings</vt:lpstr>
      <vt:lpstr>Wingdings 2</vt:lpstr>
      <vt:lpstr>Retrospect</vt:lpstr>
      <vt:lpstr>Key Lecture Slides</vt:lpstr>
      <vt:lpstr>EDA General analysis Overview</vt:lpstr>
      <vt:lpstr>Logistic Regression  General Analysis Overview</vt:lpstr>
      <vt:lpstr>Logistic Regression  General Analysis Overview</vt:lpstr>
      <vt:lpstr>Logistic Regression  General Analysis Overview</vt:lpstr>
      <vt:lpstr>Logistic Regression  General Analysis Overview</vt:lpstr>
      <vt:lpstr>LDA General Overview</vt:lpstr>
      <vt:lpstr>LDA  General Overview</vt:lpstr>
      <vt:lpstr>LDA General Process Overview</vt:lpstr>
      <vt:lpstr>LDA General Process Overview</vt:lpstr>
      <vt:lpstr>LDA/MANOVA Assumption Checking</vt:lpstr>
      <vt:lpstr>PCA General Analysis Overview </vt:lpstr>
      <vt:lpstr>PCA:  Attributes of Principal Components </vt:lpstr>
      <vt:lpstr>PCA Practical Workflow</vt:lpstr>
      <vt:lpstr>PCA Practical Workflow</vt:lpstr>
      <vt:lpstr>PCA Practical Use Summary</vt:lpstr>
      <vt:lpstr>PCA Use in Predictive Modeling</vt:lpstr>
      <vt:lpstr>PCA Use with LDA Specifically</vt:lpstr>
      <vt:lpstr>PCA Practical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stolberg</dc:creator>
  <cp:lastModifiedBy>maureen stolberg</cp:lastModifiedBy>
  <cp:revision>3</cp:revision>
  <dcterms:created xsi:type="dcterms:W3CDTF">2019-08-02T02:13:36Z</dcterms:created>
  <dcterms:modified xsi:type="dcterms:W3CDTF">2019-08-02T02:38:49Z</dcterms:modified>
</cp:coreProperties>
</file>