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15" r:id="rId2"/>
    <p:sldId id="693" r:id="rId3"/>
    <p:sldId id="516" r:id="rId4"/>
    <p:sldId id="694" r:id="rId5"/>
    <p:sldId id="518" r:id="rId6"/>
    <p:sldId id="519" r:id="rId7"/>
    <p:sldId id="520" r:id="rId8"/>
    <p:sldId id="521" r:id="rId9"/>
    <p:sldId id="523" r:id="rId10"/>
    <p:sldId id="524" r:id="rId11"/>
    <p:sldId id="525" r:id="rId12"/>
    <p:sldId id="526" r:id="rId13"/>
    <p:sldId id="692" r:id="rId14"/>
    <p:sldId id="369" r:id="rId15"/>
    <p:sldId id="436" r:id="rId16"/>
    <p:sldId id="437" r:id="rId17"/>
    <p:sldId id="438" r:id="rId18"/>
    <p:sldId id="439" r:id="rId19"/>
    <p:sldId id="440" r:id="rId20"/>
    <p:sldId id="442" r:id="rId21"/>
    <p:sldId id="370" r:id="rId22"/>
    <p:sldId id="281" r:id="rId23"/>
    <p:sldId id="691" r:id="rId24"/>
    <p:sldId id="331" r:id="rId25"/>
    <p:sldId id="282" r:id="rId26"/>
    <p:sldId id="284" r:id="rId27"/>
    <p:sldId id="371" r:id="rId28"/>
    <p:sldId id="678" r:id="rId29"/>
    <p:sldId id="372" r:id="rId30"/>
    <p:sldId id="676" r:id="rId31"/>
    <p:sldId id="373" r:id="rId32"/>
    <p:sldId id="677" r:id="rId33"/>
    <p:sldId id="558" r:id="rId34"/>
    <p:sldId id="690" r:id="rId35"/>
    <p:sldId id="386" r:id="rId36"/>
    <p:sldId id="387" r:id="rId37"/>
    <p:sldId id="388" r:id="rId38"/>
    <p:sldId id="612" r:id="rId39"/>
    <p:sldId id="697" r:id="rId40"/>
    <p:sldId id="389" r:id="rId41"/>
    <p:sldId id="391" r:id="rId42"/>
    <p:sldId id="393" r:id="rId43"/>
    <p:sldId id="395" r:id="rId44"/>
    <p:sldId id="443" r:id="rId45"/>
    <p:sldId id="444" r:id="rId46"/>
    <p:sldId id="445" r:id="rId47"/>
    <p:sldId id="446" r:id="rId48"/>
    <p:sldId id="447" r:id="rId49"/>
    <p:sldId id="448" r:id="rId5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2A8487"/>
    <a:srgbClr val="1C5A61"/>
    <a:srgbClr val="0C6D9C"/>
    <a:srgbClr val="FF00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4752" autoAdjust="0"/>
  </p:normalViewPr>
  <p:slideViewPr>
    <p:cSldViewPr>
      <p:cViewPr varScale="1">
        <p:scale>
          <a:sx n="88" d="100"/>
          <a:sy n="88" d="100"/>
        </p:scale>
        <p:origin x="1161" y="5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30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28.xml"/><Relationship Id="rId17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38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33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FA40-D6AB-F472-74A6-18DD8942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8ED242B-AE15-5CFC-45B1-DA8342C86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0488C00-22D9-FF30-3866-48FFC4CEB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8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47700"/>
          </a:xfrm>
        </p:spPr>
        <p:txBody>
          <a:bodyPr/>
          <a:lstStyle/>
          <a:p>
            <a:pPr algn="ctr"/>
            <a:r>
              <a:rPr lang="ko-KR" altLang="en-US" dirty="0"/>
              <a:t>군집화</a:t>
            </a:r>
            <a:r>
              <a:rPr lang="en-US" altLang="ko-KR" dirty="0"/>
              <a:t>(clustering)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530314"/>
            <a:ext cx="82296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3200" b="0" dirty="0"/>
              <a:t>5</a:t>
            </a:r>
            <a:r>
              <a:rPr lang="ko" altLang="en-US" sz="3200" b="0" dirty="0"/>
              <a:t>장 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프로토타입 기반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65212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프로토타입 기반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프로토타입 기반 클러스터링은 </a:t>
            </a:r>
            <a:r>
              <a:rPr lang="ko-KR" altLang="en-US" sz="1600" b="1" dirty="0"/>
              <a:t>각 클러스터를 하나의 대표적인 중심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프로토타입</a:t>
            </a:r>
            <a:r>
              <a:rPr lang="en-US" altLang="ko-KR" sz="1600" b="1" dirty="0"/>
              <a:t>, Prototype)</a:t>
            </a:r>
            <a:r>
              <a:rPr lang="ko-KR" altLang="en-US" sz="1600" b="1" dirty="0"/>
              <a:t>으로 나타내고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데이터 포인트들을 가장 가까운 중심에 할당하는 방식</a:t>
            </a:r>
            <a:r>
              <a:rPr lang="ko-KR" altLang="en-US" sz="1600" dirty="0"/>
              <a:t>의 클러스터링 기법이다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클러스터는 객체들의 집합으로</a:t>
            </a:r>
            <a:r>
              <a:rPr lang="en-US" altLang="ko-KR" sz="1600" dirty="0"/>
              <a:t>, </a:t>
            </a:r>
            <a:r>
              <a:rPr lang="ko-KR" altLang="en-US" sz="1600" dirty="0"/>
              <a:t>클러스터 내의 객체는 해당 클러스터의 프로토타입 또는 </a:t>
            </a:r>
            <a:r>
              <a:rPr lang="en-US" altLang="ko-KR" sz="1600" dirty="0"/>
              <a:t>'</a:t>
            </a:r>
            <a:r>
              <a:rPr lang="ko-KR" altLang="en-US" sz="1600" dirty="0"/>
              <a:t>중심</a:t>
            </a:r>
            <a:r>
              <a:rPr lang="en-US" altLang="ko-KR" sz="1600" dirty="0"/>
              <a:t>'</a:t>
            </a:r>
            <a:r>
              <a:rPr lang="ko-KR" altLang="en-US" sz="1600" dirty="0"/>
              <a:t>과 더 가까운</a:t>
            </a:r>
            <a:r>
              <a:rPr lang="en-US" altLang="ko-KR" sz="1600" dirty="0"/>
              <a:t>(</a:t>
            </a:r>
            <a:r>
              <a:rPr lang="ko-KR" altLang="en-US" sz="1600" dirty="0"/>
              <a:t>더 유사한</a:t>
            </a:r>
            <a:r>
              <a:rPr lang="en-US" altLang="ko-KR" sz="1600" dirty="0"/>
              <a:t>)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다른 클러스터의 중심보다는 먼 객체이다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b="1" dirty="0"/>
              <a:t>클러스터의 중심은 종종 중심점</a:t>
            </a:r>
            <a:r>
              <a:rPr lang="en-US" altLang="ko-KR" sz="1600" b="1" dirty="0"/>
              <a:t>(centroid), </a:t>
            </a:r>
            <a:r>
              <a:rPr lang="ko-KR" altLang="en-US" sz="1600" dirty="0"/>
              <a:t>즉 클러스터 내 모든 점들의 평균이거나</a:t>
            </a:r>
            <a:r>
              <a:rPr lang="en-US" altLang="ko-KR" sz="1600" dirty="0"/>
              <a:t>, </a:t>
            </a:r>
            <a:r>
              <a:rPr lang="ko-KR" altLang="en-US" sz="1600" b="1" dirty="0" err="1"/>
              <a:t>메도이드</a:t>
            </a:r>
            <a:r>
              <a:rPr lang="en-US" altLang="ko-KR" sz="1600" b="1" dirty="0"/>
              <a:t>(medoid)</a:t>
            </a:r>
            <a:r>
              <a:rPr lang="en-US" altLang="ko-KR" sz="1600" dirty="0"/>
              <a:t>, </a:t>
            </a:r>
            <a:r>
              <a:rPr lang="ko-KR" altLang="en-US" sz="1600" dirty="0"/>
              <a:t>즉 클러스터의 가장 </a:t>
            </a:r>
            <a:r>
              <a:rPr lang="en-US" altLang="ko-KR" sz="1600" dirty="0"/>
              <a:t>'</a:t>
            </a:r>
            <a:r>
              <a:rPr lang="ko-KR" altLang="en-US" sz="1600" dirty="0"/>
              <a:t>대표적인</a:t>
            </a:r>
            <a:r>
              <a:rPr lang="en-US" altLang="ko-KR" sz="1600" dirty="0"/>
              <a:t>' </a:t>
            </a:r>
            <a:r>
              <a:rPr lang="ko-KR" altLang="en-US" sz="1600" dirty="0"/>
              <a:t>점일 수 있다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558ECF-658C-C1BE-8624-895C6CE6DCCA}"/>
              </a:ext>
            </a:extLst>
          </p:cNvPr>
          <p:cNvGrpSpPr/>
          <p:nvPr/>
        </p:nvGrpSpPr>
        <p:grpSpPr>
          <a:xfrm>
            <a:off x="1666176" y="5029200"/>
            <a:ext cx="6411024" cy="1323311"/>
            <a:chOff x="1752600" y="5257800"/>
            <a:chExt cx="6411024" cy="1323311"/>
          </a:xfrm>
        </p:grpSpPr>
        <p:sp>
          <p:nvSpPr>
            <p:cNvPr id="13316" name="Oval 4"/>
            <p:cNvSpPr>
              <a:spLocks noChangeAspect="1" noChangeArrowheads="1"/>
            </p:cNvSpPr>
            <p:nvPr/>
          </p:nvSpPr>
          <p:spPr bwMode="auto">
            <a:xfrm>
              <a:off x="1752600" y="5263356"/>
              <a:ext cx="1010394" cy="101039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7" name="Oval 5"/>
            <p:cNvSpPr>
              <a:spLocks noChangeAspect="1" noChangeArrowheads="1"/>
            </p:cNvSpPr>
            <p:nvPr/>
          </p:nvSpPr>
          <p:spPr bwMode="auto">
            <a:xfrm>
              <a:off x="3156744" y="5306219"/>
              <a:ext cx="1010394" cy="101039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8" name="Oval 6"/>
            <p:cNvSpPr>
              <a:spLocks noChangeAspect="1" noChangeArrowheads="1"/>
            </p:cNvSpPr>
            <p:nvPr/>
          </p:nvSpPr>
          <p:spPr bwMode="auto">
            <a:xfrm>
              <a:off x="5932488" y="5257800"/>
              <a:ext cx="859536" cy="810420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19" name="Oval 7"/>
            <p:cNvSpPr>
              <a:spLocks noChangeAspect="1" noChangeArrowheads="1"/>
            </p:cNvSpPr>
            <p:nvPr/>
          </p:nvSpPr>
          <p:spPr bwMode="auto">
            <a:xfrm>
              <a:off x="7304088" y="5257800"/>
              <a:ext cx="859536" cy="81042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918811" y="6214398"/>
              <a:ext cx="3200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 dirty="0"/>
                <a:t>4개의 센터 기반 클러스터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인접 기반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연속</a:t>
            </a:r>
            <a:r>
              <a:rPr lang="ko-KR" altLang="en-US" sz="2000" dirty="0"/>
              <a:t>적인</a:t>
            </a:r>
            <a:r>
              <a:rPr lang="ko" altLang="en-US" sz="2000" dirty="0"/>
              <a:t> 클러스터(가장 가까운 이웃 또는 전이적)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r>
              <a:rPr lang="ko-KR" altLang="en-US" sz="1600" dirty="0"/>
              <a:t>연속적인 클러스터</a:t>
            </a:r>
            <a:r>
              <a:rPr lang="en-US" altLang="ko-KR" sz="1600" dirty="0"/>
              <a:t>(Continuous Clustering)</a:t>
            </a:r>
            <a:r>
              <a:rPr lang="ko-KR" altLang="en-US" sz="1600" dirty="0"/>
              <a:t>는 </a:t>
            </a:r>
            <a:r>
              <a:rPr lang="ko-KR" altLang="en-US" sz="1600" b="1" dirty="0">
                <a:solidFill>
                  <a:srgbClr val="0070C0"/>
                </a:solidFill>
              </a:rPr>
              <a:t>하나의 데이터 포인트가 여러 클러스터에 걸쳐 속할 수 있는 군집화 방식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각 데이터가 단 하나의 클러스터에만 속하는 것이 아니라 </a:t>
            </a:r>
            <a:r>
              <a:rPr lang="ko-KR" altLang="en-US" sz="1600" b="1" dirty="0"/>
              <a:t>여러 클러스터에 대한 소속 확률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소속도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가질 수 있음</a:t>
            </a:r>
            <a:r>
              <a:rPr lang="ko-KR" altLang="en-US" sz="1600" dirty="0"/>
              <a:t>이 특징이다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데이터 포인트가 여러 클러스터에 속할 확률을 가짐</a:t>
            </a: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확률값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(소속도,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Membership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사용하여 데이터가 여러 클러스터에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속할 수 있음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Fuzzy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C-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(FCM),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혼합 모델(GMM), 토픽 모델링(LDA)</a:t>
            </a:r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spcBef>
                <a:spcPct val="20000"/>
              </a:spcBef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밀도 기반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1800" dirty="0"/>
              <a:t>밀도 기반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밀도 기반 클러스터링</a:t>
            </a:r>
            <a:r>
              <a:rPr lang="en-US" altLang="ko-KR" sz="1600" dirty="0"/>
              <a:t>(Density-Based Clustering)</a:t>
            </a:r>
            <a:r>
              <a:rPr lang="ko-KR" altLang="en-US" sz="1600" dirty="0"/>
              <a:t>은 데이터가 밀집된 지역을 군집으로 정의하는 방식이다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지역에 데이터 포인트가 일정 개수 이상 밀집해 있으면 클러스터로 간주하며</a:t>
            </a:r>
            <a:r>
              <a:rPr lang="en-US" altLang="ko-KR" sz="1600" dirty="0"/>
              <a:t>, </a:t>
            </a:r>
            <a:r>
              <a:rPr lang="ko-KR" altLang="en-US" sz="1600" dirty="0"/>
              <a:t>밀도가 낮은 지역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적은 곳</a:t>
            </a:r>
            <a:r>
              <a:rPr lang="en-US" altLang="ko-KR" sz="1600" dirty="0"/>
              <a:t>)</a:t>
            </a:r>
            <a:r>
              <a:rPr lang="ko-KR" altLang="en-US" sz="1600" dirty="0"/>
              <a:t>은 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로 간주한다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" altLang="en-US" sz="1600" dirty="0"/>
              <a:t>클러스터가 불규칙하거나 얽혀 있을 때, 노이즈와 이상치가 있을 때 사용</a:t>
            </a:r>
            <a:r>
              <a:rPr lang="ko-KR" altLang="en-US" sz="1600" dirty="0"/>
              <a:t>된</a:t>
            </a:r>
            <a:r>
              <a:rPr lang="ko" altLang="en-US" sz="1600" dirty="0"/>
              <a:t>다.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41148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6개의 밀도 기반 클러스터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1B58-A78E-1B32-FAEB-9DA026F1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61D931-E80F-C38F-9B4C-153547083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47700"/>
          </a:xfrm>
        </p:spPr>
        <p:txBody>
          <a:bodyPr/>
          <a:lstStyle/>
          <a:p>
            <a:pPr algn="ctr"/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154D9D-2EBE-3301-C3A7-6F902813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2778"/>
            <a:ext cx="8229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4308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2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평균 군집화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(K-means clustering)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데이터를 입력받아 소수의 그룹으로 묶는 알고리즘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레이블이 없는 데이터를 입력 받아 각 데이터에 레이블을 할당해서 군집화를 수행하는데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학습 과정은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초기 중심점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centroid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클러스터 할당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개의 중심점과 각각의 개별 데이터 간의 거리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(distance)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를 측정한 후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가장 가까운 중심점을 기준으로 데이터를 할당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(assign)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이 과정을 통해 클러스터가 구성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클러스터링은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데이터를 하나 혹은 둘 이상의 덩어리로 묶는 과정이며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클러스터는 덩어리 자체를 의미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새로운 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클러스터마다 새로운 중심점을 계산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범위 확인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(convergence)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선택된 중심점에 더 이상의 변화가 없다면 진행을 멈춤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만약 계속 변화가 있다면 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~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과정을 반복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DF2D5E0E-B8CA-6157-0940-AE795307F0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64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1317"/>
            <a:ext cx="8278316" cy="47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125EB-60AD-F596-7DD9-CBB77D17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43000"/>
            <a:ext cx="4335358" cy="3352800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E57746FE-0ED6-ACF3-D347-FEED41D765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E2455B3F-CE6E-BB53-4DA2-A5A684C0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3" name="Object 1024">
                        <a:extLst>
                          <a:ext uri="{FF2B5EF4-FFF2-40B4-BE49-F238E27FC236}">
                            <a16:creationId xmlns:a16="http://schemas.microsoft.com/office/drawing/2014/main" id="{E2455B3F-CE6E-BB53-4DA2-A5A684C0F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3048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5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F39D095-AFE3-4D28-9363-3D7BE14B0F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205743"/>
            <a:ext cx="8393530" cy="519505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(1)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군집의 개수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(K)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설정하기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	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몇 개의 군집으로 군집화 할지는 사람이 정해야 함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군집 개수를 설정하는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방법론으로는 아래와 같은 방법들이 존재한다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(a) Rule of Thumb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     가장 간단한 방법으로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데이터의 수가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n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라고 하면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필요한 클러스터의 개수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는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</a:p>
          <a:p>
            <a:pPr marL="0" indent="0" algn="l" fontAlgn="base">
              <a:buNone/>
            </a:pPr>
            <a:endParaRPr lang="en-US" altLang="ko-KR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endParaRPr lang="en-US" altLang="ko-KR" sz="6400" b="1" dirty="0">
              <a:solidFill>
                <a:srgbClr val="000000"/>
              </a:solidFill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70C0"/>
                </a:solidFill>
                <a:highlight>
                  <a:srgbClr val="FFFFFF"/>
                </a:highlight>
                <a:latin typeface="inherit"/>
              </a:rPr>
              <a:t>        </a:t>
            </a:r>
            <a:r>
              <a:rPr lang="en-US" altLang="ko-KR" sz="64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  (b) Elbow Method</a:t>
            </a:r>
            <a:endParaRPr lang="ko-KR" altLang="en-US" sz="64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클러스터의 수를 순차적으로 늘려가면서 결과를 모니터링 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하나의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클러스터를 추가했을 때 이전보다 좋은 결과를 나타내지 않는다면 이전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클러스터의 수로 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k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설정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(c)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정보 기준 접근법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(Information Criterion Approach)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클러스터링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모델에 대해 가능도를 계산하는 것이 가능할 때 사용하는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    </a:t>
            </a: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k-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평균 클러스터링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모델의 경우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가우시안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혼합 모델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(Gaussian Mixture </a:t>
            </a: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Model)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에 가깝기 때문에 </a:t>
            </a:r>
            <a:r>
              <a:rPr lang="ko-KR" altLang="en-US" sz="6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가우시안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혼합 모델에 대한 가능도를 만들어 정보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기준 값을 설정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lvl="1"/>
            <a:endParaRPr lang="en-US" altLang="ko-KR" sz="64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7BCD8-DADA-9E2E-BF9E-A1F3ACC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1286054" cy="576069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F0BB2ECE-8E64-0CE0-878B-CC006DAF876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9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5" cy="2314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(1)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각 </a:t>
            </a:r>
            <a:r>
              <a:rPr lang="ko-KR" alt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군집별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초기 중심점 설정</a:t>
            </a:r>
            <a:endParaRPr lang="ko-KR" alt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K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의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초기 중심점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(Center of Cluster)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을 랜덤하게 설정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중심점은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무게중심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(Centroid)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의미하며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 집합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으로부터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임의의 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개의 </a:t>
            </a: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데이터를 선택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k=3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 설정되었으니 데이터 중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개의 점을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하게 설정한다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marL="0" indent="0" algn="l" fontAlgn="base">
              <a:lnSpc>
                <a:spcPct val="150000"/>
              </a:lnSpc>
              <a:buNone/>
            </a:pP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B78F27-0B34-2EC7-00A0-7D3EBBA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3859094"/>
            <a:ext cx="4270842" cy="253984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9DBA483-A5DC-5BF8-0668-717FD638B1F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9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335924" cy="2819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9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9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(2) 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각 데이터를 군집에 할당</a:t>
            </a:r>
            <a:endParaRPr lang="ko-KR" altLang="en-US" sz="29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            </a:t>
            </a:r>
            <a:r>
              <a:rPr lang="ko-KR" altLang="en-US" sz="29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초기 클러스터의 중심점</a:t>
            </a:r>
            <a:r>
              <a:rPr lang="ko-KR" altLang="en-US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이 </a:t>
            </a:r>
            <a:r>
              <a:rPr lang="en-US" altLang="ko-KR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하게 선택되었다면 </a:t>
            </a:r>
            <a:r>
              <a:rPr lang="ko-KR" altLang="en-US" sz="2900" dirty="0">
                <a:solidFill>
                  <a:srgbClr val="0070C0"/>
                </a:solidFill>
              </a:rPr>
              <a:t>각 데이터 포인트를 가장 </a:t>
            </a:r>
            <a:endParaRPr lang="en-US" altLang="ko-KR" sz="2900" dirty="0">
              <a:solidFill>
                <a:srgbClr val="0070C0"/>
              </a:solidFill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dirty="0">
                <a:solidFill>
                  <a:srgbClr val="0070C0"/>
                </a:solidFill>
              </a:rPr>
              <a:t>         </a:t>
            </a:r>
            <a:r>
              <a:rPr lang="ko-KR" altLang="en-US" sz="2900" dirty="0">
                <a:solidFill>
                  <a:srgbClr val="0070C0"/>
                </a:solidFill>
              </a:rPr>
              <a:t>가까운 중심</a:t>
            </a:r>
            <a:r>
              <a:rPr lang="en-US" altLang="ko-KR" sz="2900" dirty="0">
                <a:solidFill>
                  <a:srgbClr val="0070C0"/>
                </a:solidFill>
              </a:rPr>
              <a:t>(centroid)</a:t>
            </a:r>
            <a:r>
              <a:rPr lang="ko-KR" altLang="en-US" sz="2900" dirty="0">
                <a:solidFill>
                  <a:srgbClr val="0070C0"/>
                </a:solidFill>
              </a:rPr>
              <a:t>에 할당하여 </a:t>
            </a:r>
            <a:r>
              <a:rPr lang="en-US" altLang="ko-KR" sz="2900" dirty="0">
                <a:solidFill>
                  <a:srgbClr val="0070C0"/>
                </a:solidFill>
              </a:rPr>
              <a:t>K</a:t>
            </a:r>
            <a:r>
              <a:rPr lang="ko-KR" altLang="en-US" sz="2900" dirty="0">
                <a:solidFill>
                  <a:srgbClr val="0070C0"/>
                </a:solidFill>
              </a:rPr>
              <a:t>개의 군집을 형성한다</a:t>
            </a:r>
            <a:r>
              <a:rPr lang="en-US" altLang="ko-KR" sz="2900" dirty="0"/>
              <a:t>.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거리 측정 방법도 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L1-norm, </a:t>
            </a: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L2-norm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등이 있지만 일반적으로는 </a:t>
            </a:r>
            <a:r>
              <a:rPr lang="ko-KR" altLang="en-US" sz="2900" b="1" i="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유클리디안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직선거리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)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계산하는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endParaRPr lang="en-US" altLang="ko-KR" sz="29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L2-norm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을 사용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en-US" altLang="ko-KR" sz="29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4AEB1-DD3B-9E43-CB5F-E225D4D4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2" y="4114800"/>
            <a:ext cx="3982006" cy="2497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5673C-CDE0-2F42-0A89-87CFEF5D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86" y="3947463"/>
            <a:ext cx="4530842" cy="260803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840439CB-722F-9A6F-B2AF-DEC41C41486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112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5958"/>
            <a:ext cx="8280400" cy="5559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3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중심점 재설정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갱신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클러스터로 나누었으니 각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클러스터의 중심점을 재계산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계산은 각 군집에 속한 데이터 포인트들의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(centroid, </a:t>
            </a:r>
            <a:r>
              <a:rPr lang="ko-KR" altLang="en-US" sz="1600" b="1" dirty="0"/>
              <a:t>중심 좌표</a:t>
            </a:r>
            <a:r>
              <a:rPr lang="en-US" altLang="ko-KR" sz="1600" b="1" dirty="0"/>
              <a:t>)</a:t>
            </a:r>
            <a:r>
              <a:rPr lang="ko-KR" altLang="en-US" sz="1600" dirty="0"/>
              <a:t> 을 구하여 새로운 중심을 업데이트한다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계산 예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클러스터들의 무게중심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이 각 클러스터 색깔과 같은 하트 표시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(♥)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로 갱신을 하게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56048C-A5CD-5093-589B-A2597CA4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089472"/>
            <a:ext cx="2895600" cy="1594357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1412940-7004-6C9D-951F-E0B699F1ABB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3D8B2-5D72-6955-DE87-4BDEEB49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82888"/>
            <a:ext cx="3972330" cy="814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4E9348-26DA-7A68-113B-DBB39A61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15" y="3568604"/>
            <a:ext cx="3476236" cy="10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54017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Clustering(</a:t>
            </a:r>
            <a:r>
              <a:rPr lang="ko-KR" altLang="en-US" sz="1800" dirty="0"/>
              <a:t>군집화</a:t>
            </a:r>
            <a:r>
              <a:rPr lang="en-US" altLang="ko-KR" sz="1800" dirty="0"/>
              <a:t>)</a:t>
            </a:r>
            <a:r>
              <a:rPr lang="ko-KR" altLang="en-US" sz="1800" dirty="0"/>
              <a:t>은 데이터 분석 및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사용되는 기법으로</a:t>
            </a:r>
            <a:r>
              <a:rPr lang="en-US" altLang="ko-KR" sz="1800" dirty="0"/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비슷한 특성을 가진 데이터들을 그룹으로 묶는 방법이다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군집화는</a:t>
            </a:r>
            <a:r>
              <a:rPr lang="ko-KR" altLang="en-US" sz="1800" dirty="0"/>
              <a:t> 주로 </a:t>
            </a:r>
            <a:r>
              <a:rPr lang="ko-KR" altLang="en-US" sz="1800" b="1" dirty="0"/>
              <a:t>비지도 학습</a:t>
            </a:r>
            <a:r>
              <a:rPr lang="en-US" altLang="ko-KR" sz="1800" dirty="0"/>
              <a:t>(unsupervised learning) </a:t>
            </a:r>
            <a:r>
              <a:rPr lang="ko-KR" altLang="en-US" sz="1800" dirty="0"/>
              <a:t>방식에서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데이터에 대한 사전 라벨이 없는 상태에서 패턴이나 구조를 파악하는 데 도움이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주요 개념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군집</a:t>
            </a:r>
            <a:r>
              <a:rPr lang="en-US" altLang="ko-KR" sz="1600" b="1" dirty="0"/>
              <a:t>(cluster)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군집화된</a:t>
            </a:r>
            <a:r>
              <a:rPr lang="ko-KR" altLang="en-US" sz="1600" dirty="0"/>
              <a:t> 데이터의 그룹</a:t>
            </a:r>
            <a:r>
              <a:rPr lang="en-US" altLang="ko-KR" sz="1600" dirty="0"/>
              <a:t>. </a:t>
            </a:r>
            <a:r>
              <a:rPr lang="ko-KR" altLang="en-US" sz="1600" dirty="0"/>
              <a:t>각 군집은 </a:t>
            </a:r>
            <a:r>
              <a:rPr lang="ko-KR" altLang="en-US" sz="1600" b="1" dirty="0">
                <a:solidFill>
                  <a:srgbClr val="0070C0"/>
                </a:solidFill>
              </a:rPr>
              <a:t>내부적으로 비슷한 특성을 가진 데이터 포인트들로 이루어진다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거리 측정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 포인트 간의 거리를 기반으로 이루어진다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가 많이 사용되지만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거리 측정 방식도 가능하다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비지도 학습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데이터에 대한 라벨 없이 진행되며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알고리즘은 데이터의 패턴을 스스로 학습하여 비슷한 특성을 가진 데이터를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98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508745" cy="185385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4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6400" b="1" dirty="0"/>
              <a:t>수렴 여부 확인</a:t>
            </a:r>
            <a:endParaRPr lang="ko-KR" altLang="en-US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ko-KR" altLang="en-US" sz="6400" dirty="0"/>
              <a:t>        새로운 중심이 이전 중심과 거의 변화가 없으면 알고리즘을 종료하고</a:t>
            </a:r>
            <a:r>
              <a:rPr lang="en-US" altLang="ko-KR" sz="6400" dirty="0"/>
              <a:t>, </a:t>
            </a:r>
            <a:r>
              <a:rPr lang="ko-KR" altLang="en-US" sz="6400" dirty="0"/>
              <a:t>그렇지 않으면 </a:t>
            </a:r>
            <a:endParaRPr lang="en-US" altLang="ko-KR" sz="6400" dirty="0"/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dirty="0"/>
              <a:t>        2</a:t>
            </a:r>
            <a:r>
              <a:rPr lang="ko-KR" altLang="en-US" sz="6400" dirty="0"/>
              <a:t>번 단계로 돌아간다</a:t>
            </a:r>
            <a:r>
              <a:rPr lang="en-US" altLang="ko-KR" sz="6400" dirty="0"/>
              <a:t>.</a:t>
            </a:r>
            <a:r>
              <a:rPr lang="en-US" altLang="ko-KR" sz="4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2B84D-22E3-DF47-3CAF-6ACEF9B9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5011809" cy="2867522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68BB719A-D98E-2F25-638E-4C273E28BC5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64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075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반복 횟수에 따른 데이터 분류 과정을 보여 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362200"/>
            <a:ext cx="7558190" cy="403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D89C8034-286E-18A3-3679-88A62A57B42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062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WCSS (Within-Cluster Sum of Squares)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  <a:endParaRPr lang="ko-KR" altLang="en-US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올바른 클러스터 개수를 알아내는 이상적인 방법은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WCSS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를 계산하는 것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WCSS</a:t>
            </a:r>
            <a:r>
              <a:rPr lang="ko-KR" altLang="en-US" sz="1600" dirty="0"/>
              <a:t>는 군집화</a:t>
            </a:r>
            <a:r>
              <a:rPr lang="en-US" altLang="ko-KR" sz="1600" dirty="0"/>
              <a:t>(Clustering) </a:t>
            </a:r>
            <a:r>
              <a:rPr lang="ko-KR" altLang="en-US" sz="1600" dirty="0"/>
              <a:t>알고리즘에서 </a:t>
            </a:r>
            <a:r>
              <a:rPr lang="ko-KR" altLang="en-US" sz="1600" b="1" dirty="0">
                <a:solidFill>
                  <a:srgbClr val="0070C0"/>
                </a:solidFill>
              </a:rPr>
              <a:t>클러스터 내의 데이터 포인트 간의 분산을 측정</a:t>
            </a:r>
            <a:r>
              <a:rPr lang="ko-KR" altLang="en-US" sz="1600" dirty="0"/>
              <a:t>하는 데 사용되는 값이다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0070C0"/>
                </a:solidFill>
              </a:rPr>
              <a:t>이는 각 클러스터의 중심</a:t>
            </a:r>
            <a:r>
              <a:rPr lang="en-US" altLang="ko-KR" sz="1600" b="1" dirty="0">
                <a:solidFill>
                  <a:srgbClr val="0070C0"/>
                </a:solidFill>
              </a:rPr>
              <a:t>(centroid)</a:t>
            </a:r>
            <a:r>
              <a:rPr lang="ko-KR" altLang="en-US" sz="1600" b="1" dirty="0">
                <a:solidFill>
                  <a:srgbClr val="0070C0"/>
                </a:solidFill>
              </a:rPr>
              <a:t>과 클러스터 내 모든 데이터 포인트 간의 거리 제곱의 합으로 계산된다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  <a:endParaRPr lang="ko-KR" altLang="en-US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12E7CD27-CD28-EB9D-8C1F-75993744995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470BD-622C-63C9-B2EC-475278F7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30" y="3124200"/>
            <a:ext cx="3200400" cy="934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53B165-070D-3078-4FC9-A0BFDF95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30" y="4108819"/>
            <a:ext cx="7315200" cy="19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11B4-23D9-F4B5-50AD-92EB8403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AEA1B8-3BC6-1BB8-AF03-A46E4C10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K-means </a:t>
            </a:r>
            <a:r>
              <a:rPr lang="ko-KR" altLang="en-US" sz="2000" b="1" dirty="0"/>
              <a:t>목적 함수</a:t>
            </a:r>
            <a:endParaRPr lang="en-US" altLang="ko-KR" sz="20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K-means</a:t>
            </a:r>
            <a:r>
              <a:rPr lang="ko-KR" altLang="en-US" sz="1800" dirty="0"/>
              <a:t>의 목적 함수는 </a:t>
            </a:r>
            <a:r>
              <a:rPr lang="ko-KR" altLang="en-US" sz="1800" b="1" dirty="0"/>
              <a:t>클러스터 내부의 데이터 분산</a:t>
            </a:r>
            <a:r>
              <a:rPr lang="en-US" altLang="ko-KR" sz="1800" b="1" dirty="0"/>
              <a:t>(Within-Cluster Sum of Squares, WCSS)</a:t>
            </a:r>
            <a:r>
              <a:rPr lang="ko-KR" altLang="en-US" sz="1800" b="1" dirty="0"/>
              <a:t>을 최소화</a:t>
            </a:r>
            <a:r>
              <a:rPr lang="ko-KR" altLang="en-US" sz="1800" dirty="0"/>
              <a:t>하는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각 클러스터 내부의 데이터 포인트가 해당 클러스터의 중심</a:t>
            </a:r>
            <a:r>
              <a:rPr lang="en-US" altLang="ko-KR" sz="1800" dirty="0"/>
              <a:t>(centroid)</a:t>
            </a:r>
            <a:r>
              <a:rPr lang="ko-KR" altLang="en-US" sz="1800" dirty="0"/>
              <a:t>과 최대한 가깝게 모이도록 하는 것이 목적이다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WCSS</a:t>
            </a:r>
            <a:r>
              <a:rPr lang="ko-KR" altLang="en-US" sz="2000" b="1" dirty="0"/>
              <a:t>의 의미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en-US" altLang="ko-KR" sz="1800" dirty="0">
                <a:solidFill>
                  <a:srgbClr val="FF0000"/>
                </a:solidFill>
              </a:rPr>
              <a:t>WCSS</a:t>
            </a:r>
            <a:r>
              <a:rPr lang="ko-KR" altLang="en-US" sz="1800" dirty="0">
                <a:solidFill>
                  <a:srgbClr val="FF0000"/>
                </a:solidFill>
              </a:rPr>
              <a:t>는 각 클러스터 내부의 데이터 간의 응집도를 나타낸다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b="1" dirty="0">
                <a:solidFill>
                  <a:srgbClr val="0070C0"/>
                </a:solidFill>
              </a:rPr>
              <a:t>값이 작을수록 데이터가 클러스터 중심에 더 가깝게 모여 있다는 것을 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           </a:t>
            </a:r>
            <a:r>
              <a:rPr lang="ko-KR" altLang="en-US" sz="1800" b="1" dirty="0">
                <a:solidFill>
                  <a:srgbClr val="0070C0"/>
                </a:solidFill>
              </a:rPr>
              <a:t>의미하며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이는 더 응집된 클러스터를 나타낸다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dirty="0"/>
              <a:t>군집화 모델의 품질을 평가하는 지표로 사용된다</a:t>
            </a:r>
            <a:endParaRPr lang="en-US" altLang="ko-KR" sz="1800" b="1" dirty="0"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38F7F961-32B8-5F72-0309-14DFA776BAB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7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6DF8-55B0-3966-2B26-1C41C78A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8F37A0-4245-7C04-3B12-B29C1AB0D8D0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 클러스터 개수와 </a:t>
            </a:r>
            <a:r>
              <a:rPr lang="en-US" altLang="ko-KR" sz="2000" b="1" dirty="0"/>
              <a:t>WCSS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0FE0D-93C5-646A-0E46-D3BC7708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161646"/>
            <a:ext cx="6530638" cy="4434571"/>
          </a:xfrm>
          <a:prstGeom prst="rect">
            <a:avLst/>
          </a:prstGeom>
        </p:spPr>
      </p:pic>
      <p:sp>
        <p:nvSpPr>
          <p:cNvPr id="6" name="Rectangle 1026">
            <a:extLst>
              <a:ext uri="{FF2B5EF4-FFF2-40B4-BE49-F238E27FC236}">
                <a16:creationId xmlns:a16="http://schemas.microsoft.com/office/drawing/2014/main" id="{8A20E98C-A0A8-D0B5-389D-49539EF5E16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83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93531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 </a:t>
            </a:r>
            <a:r>
              <a:rPr lang="ko-KR" altLang="en-US" sz="1800" dirty="0"/>
              <a:t>     </a:t>
            </a:r>
            <a:r>
              <a:rPr lang="en-US" altLang="ko-KR" sz="1800" dirty="0"/>
              <a:t>1. </a:t>
            </a:r>
            <a:r>
              <a:rPr lang="ko-KR" altLang="en-US" sz="1800" dirty="0" err="1"/>
              <a:t>엘보우</a:t>
            </a:r>
            <a:r>
              <a:rPr lang="en-US" altLang="ko-KR" sz="1800" dirty="0"/>
              <a:t>(Elbow) </a:t>
            </a:r>
            <a:r>
              <a:rPr lang="ko-KR" altLang="en-US" sz="1800" dirty="0"/>
              <a:t>방법</a:t>
            </a:r>
            <a:endParaRPr lang="en-US" altLang="ko-KR" sz="18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군집 개수 </a:t>
            </a:r>
            <a:r>
              <a:rPr lang="en-US" altLang="ko-KR" sz="1600" dirty="0"/>
              <a:t>K</a:t>
            </a:r>
            <a:r>
              <a:rPr lang="ko-KR" altLang="en-US" sz="1600" dirty="0"/>
              <a:t>를 결정하는 데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가 증가할수록 </a:t>
            </a:r>
            <a:r>
              <a:rPr lang="en-US" altLang="ko-KR" sz="1600" dirty="0"/>
              <a:t>WCSS</a:t>
            </a:r>
            <a:r>
              <a:rPr lang="ko-KR" altLang="en-US" sz="1600" dirty="0"/>
              <a:t>는 감소하지만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지점 이후 감소율이 완만해지는 경향이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감소율이 급격히 줄어드는 지점이 바로 최적의 </a:t>
            </a:r>
            <a:r>
              <a:rPr lang="en-US" altLang="ko-KR" sz="1600" b="1" dirty="0">
                <a:solidFill>
                  <a:srgbClr val="0070C0"/>
                </a:solidFill>
              </a:rPr>
              <a:t>K (</a:t>
            </a:r>
            <a:r>
              <a:rPr lang="ko-KR" altLang="en-US" sz="1600" b="1" dirty="0">
                <a:solidFill>
                  <a:srgbClr val="0070C0"/>
                </a:solidFill>
              </a:rPr>
              <a:t>클러스터 개수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</a:rPr>
              <a:t>이다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시각화한 그래프를 </a:t>
            </a:r>
            <a:r>
              <a:rPr lang="ko-KR" altLang="en-US" sz="1600" b="1" dirty="0" err="1"/>
              <a:t>엘보우</a:t>
            </a:r>
            <a:r>
              <a:rPr lang="ko-KR" altLang="en-US" sz="1600" b="1" dirty="0"/>
              <a:t> 그래프</a:t>
            </a:r>
            <a:r>
              <a:rPr lang="ko-KR" altLang="en-US" sz="1600" dirty="0"/>
              <a:t>라고 합니다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(</a:t>
            </a:r>
            <a:r>
              <a:rPr lang="ko-KR" altLang="en-US" sz="1600" dirty="0"/>
              <a:t>그래프에서 </a:t>
            </a:r>
            <a:r>
              <a:rPr lang="en-US" altLang="ko-KR" sz="1600" dirty="0"/>
              <a:t>"</a:t>
            </a:r>
            <a:r>
              <a:rPr lang="ko-KR" altLang="en-US" sz="1600" dirty="0"/>
              <a:t>팔꿈치</a:t>
            </a:r>
            <a:r>
              <a:rPr lang="en-US" altLang="ko-KR" sz="1600" dirty="0"/>
              <a:t>(Elbow)"</a:t>
            </a:r>
            <a:r>
              <a:rPr lang="ko-KR" altLang="en-US" sz="1600" dirty="0"/>
              <a:t>처럼 꺾이는 지점</a:t>
            </a:r>
            <a:r>
              <a:rPr lang="en-US" altLang="ko-KR" sz="1600" dirty="0"/>
              <a:t>)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571EEF69-C748-0D30-EA65-5056532649A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6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ko-KR" altLang="en-US" sz="20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453" y="2133600"/>
            <a:ext cx="6373093" cy="38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FC74B728-D809-89BC-7D1F-DEBD85CB320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8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평균 군집화 알고리즘은 다음 상황에서는 데이터 분류가 원하는 결과와 다르게 발생할 수 있으므로 사용하지 않는 것이 좋음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평균은 </a:t>
            </a:r>
            <a:r>
              <a:rPr lang="ko-KR" altLang="en-US" sz="1600" b="1" dirty="0"/>
              <a:t>원형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구형</a:t>
            </a:r>
            <a:r>
              <a:rPr lang="en-US" altLang="ko-KR" sz="1600" b="1" dirty="0"/>
              <a:t>, Spherical) </a:t>
            </a:r>
            <a:r>
              <a:rPr lang="ko-KR" altLang="en-US" sz="1600" b="1" dirty="0"/>
              <a:t>구조의 클러스터</a:t>
            </a:r>
            <a:r>
              <a:rPr lang="ko-KR" altLang="en-US" sz="1600" dirty="0"/>
              <a:t>를 가정한다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 비선형 구조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반달 모양 등</a:t>
            </a:r>
            <a:r>
              <a:rPr lang="en-US" altLang="ko-KR" sz="1600" dirty="0"/>
              <a:t>)</a:t>
            </a:r>
            <a:r>
              <a:rPr lang="ko-KR" altLang="en-US" sz="1600" dirty="0"/>
              <a:t>의 데이터에서는 제대로 군집화를 수행하지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못한다</a:t>
            </a:r>
            <a:r>
              <a:rPr lang="en-US" altLang="ko-KR" sz="1600" dirty="0"/>
              <a:t>.(</a:t>
            </a:r>
            <a:r>
              <a:rPr lang="ko-KR" altLang="en-US" sz="1600" dirty="0"/>
              <a:t>밀도 기반 클러스터링</a:t>
            </a:r>
            <a:r>
              <a:rPr lang="en-US" altLang="ko-KR" sz="1600" dirty="0"/>
              <a:t>(DBSCAN), </a:t>
            </a:r>
            <a:r>
              <a:rPr lang="ko-KR" altLang="en-US" sz="1600" dirty="0"/>
              <a:t>계층적 클러스터링을 사용하는 것이 더  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적절할 수 있음</a:t>
            </a:r>
            <a:r>
              <a:rPr lang="en-US" altLang="ko-KR" sz="1600" dirty="0"/>
              <a:t>)</a:t>
            </a:r>
            <a:endParaRPr lang="en-US" altLang="ko-KR" sz="16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667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b="1" dirty="0"/>
              <a:t>비선형 데이터</a:t>
            </a:r>
            <a:endParaRPr lang="ko-KR" altLang="en-US" sz="18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0"/>
            <a:ext cx="5724645" cy="183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10BD0658-A114-A408-79CA-420627F00C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63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ko" altLang="en-US" sz="2800" dirty="0"/>
              <a:t>K-means의 한계: 구형이 아닌 모양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(2개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 크기가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K-</a:t>
            </a:r>
            <a:r>
              <a:rPr lang="ko-KR" altLang="en-US" sz="1600" dirty="0"/>
              <a:t>평균</a:t>
            </a:r>
            <a:r>
              <a:rPr lang="en-US" altLang="ko-KR" sz="1600" dirty="0"/>
              <a:t>(K-Means) </a:t>
            </a:r>
            <a:r>
              <a:rPr lang="ko-KR" altLang="en-US" sz="1600" dirty="0"/>
              <a:t>알고리즘은 </a:t>
            </a:r>
            <a:r>
              <a:rPr lang="ko-KR" altLang="en-US" sz="1600" b="1" dirty="0"/>
              <a:t>군집 크기가 다를 때 제대로 작동하지 않을 수 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 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각 클러스터를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구분하고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중심점을 각 클러스터의 평균값으로 업데이트하기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방식은 모든 클러스터가 비슷한 크기와 모양을 가지고 있을 때 효과적이지만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군집 크기가 크게 다를 경우에는 문제가 발생할 수 있다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3942249"/>
            <a:ext cx="6019800" cy="27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F190FB1-CB46-DAB0-4D2A-C486CE8CAEF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9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객체 집합이 주어지면 객체들을 그룹으로 배치</a:t>
            </a:r>
            <a:r>
              <a:rPr lang="ko-KR" altLang="en-US" sz="2000" dirty="0"/>
              <a:t>한</a:t>
            </a:r>
            <a:r>
              <a:rPr lang="ko" altLang="en-US" sz="2000" dirty="0"/>
              <a:t>다. 이때 그룹 내의 객체는 서로 유사하거나 관련이 있고 다른 그룹의 객체와는 다르거나 관련이 없다.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7800" y="2743200"/>
            <a:ext cx="6553200" cy="3276600"/>
            <a:chOff x="1295400" y="2667000"/>
            <a:chExt cx="7010400" cy="3581400"/>
          </a:xfrm>
        </p:grpSpPr>
        <p:grpSp>
          <p:nvGrpSpPr>
            <p:cNvPr id="3076" name="Group 6"/>
            <p:cNvGrpSpPr>
              <a:grpSpLocks/>
            </p:cNvGrpSpPr>
            <p:nvPr/>
          </p:nvGrpSpPr>
          <p:grpSpPr bwMode="auto">
            <a:xfrm>
              <a:off x="3276600" y="3570288"/>
              <a:ext cx="3048000" cy="2678112"/>
              <a:chOff x="2160" y="2544"/>
              <a:chExt cx="1920" cy="1687"/>
            </a:xfrm>
          </p:grpSpPr>
          <p:sp>
            <p:nvSpPr>
              <p:cNvPr id="3087" name="Line 7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Line 8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9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  <a:gd name="T6" fmla="*/ 0 w 510"/>
                  <a:gd name="T7" fmla="*/ 0 h 535"/>
                  <a:gd name="T8" fmla="*/ 510 w 510"/>
                  <a:gd name="T9" fmla="*/ 535 h 5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AutoShape 10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1" name="AutoShape 11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2" name="AutoShape 12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3" name="AutoShape 13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4" name="AutoShape 1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5" name="AutoShape 15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6" name="AutoShape 1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7" name="AutoShape 1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8" name="AutoShape 18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9" name="AutoShape 1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0" name="AutoShape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1" name="AutoShape 21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2" name="AutoShape 22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3" name="AutoShape 2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4" name="AutoShape 24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5" name="AutoShape 25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6" name="AutoShap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7" name="AutoShape 27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8" name="AutoShape 28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9" name="AutoShape 29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0" name="AutoShape 30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1" name="AutoShape 31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2" name="AutoShape 32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5257800" y="2667000"/>
              <a:ext cx="3048000" cy="2514600"/>
              <a:chOff x="3312" y="1584"/>
              <a:chExt cx="1920" cy="1584"/>
            </a:xfrm>
          </p:grpSpPr>
          <p:sp>
            <p:nvSpPr>
              <p:cNvPr id="3085" name="Line 34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AutoShape 3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248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>
                    <a:latin typeface="Tahoma" pitchFamily="34" charset="0"/>
                  </a:rPr>
                  <a:t>클러스터 간 거리가 최대화됩니다.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895600" y="3657600"/>
              <a:ext cx="3276600" cy="2286000"/>
              <a:chOff x="1824" y="2208"/>
              <a:chExt cx="2064" cy="1440"/>
            </a:xfrm>
          </p:grpSpPr>
          <p:sp>
            <p:nvSpPr>
              <p:cNvPr id="3082" name="Oval 37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3" name="Oval 3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4" name="Oval 39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95400" y="2971800"/>
              <a:ext cx="2286000" cy="1676400"/>
              <a:chOff x="816" y="1776"/>
              <a:chExt cx="1440" cy="1056"/>
            </a:xfrm>
          </p:grpSpPr>
          <p:sp>
            <p:nvSpPr>
              <p:cNvPr id="3080" name="Line 41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" name="AutoShape 42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 dirty="0">
                    <a:latin typeface="Tahoma" pitchFamily="34" charset="0"/>
                  </a:rPr>
                  <a:t>클러스터 내부 거리가 최소화됩니다.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크기가 다름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군집마다 밀집도</a:t>
            </a: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(density)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와 거리가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K-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(K-Means)</a:t>
            </a:r>
            <a:r>
              <a:rPr lang="ko-KR" altLang="en-US" sz="1600" b="1" dirty="0"/>
              <a:t>은 군집마다 밀집도</a:t>
            </a:r>
            <a:r>
              <a:rPr lang="en-US" altLang="ko-KR" sz="1600" b="1" dirty="0"/>
              <a:t>(density)</a:t>
            </a:r>
            <a:r>
              <a:rPr lang="ko-KR" altLang="en-US" sz="1600" b="1" dirty="0"/>
              <a:t>와 거리가 다를 때 잘 작동하지 않는다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</a:t>
            </a:r>
            <a:r>
              <a:rPr lang="ko-KR" altLang="en-US" sz="1600" dirty="0" err="1"/>
              <a:t>유클리디안</a:t>
            </a:r>
            <a:r>
              <a:rPr lang="ko-KR" altLang="en-US" sz="1600" dirty="0"/>
              <a:t>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를 사용하여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군집을 할당하는 방식이기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밀집도가 다른 군집에서 중심점의 왜곡</a:t>
            </a:r>
            <a:r>
              <a:rPr lang="en-US" altLang="ko-KR" sz="1600" dirty="0"/>
              <a:t>: </a:t>
            </a:r>
            <a:r>
              <a:rPr lang="ko-KR" altLang="en-US" sz="1600" b="1" dirty="0"/>
              <a:t>밀집도가 낮은 군집</a:t>
            </a:r>
            <a:r>
              <a:rPr lang="ko-KR" altLang="en-US" sz="1600" dirty="0"/>
              <a:t>에서는 데이터 포인트들이 </a:t>
            </a:r>
            <a:r>
              <a:rPr lang="ko-KR" altLang="en-US" sz="1600" b="1" dirty="0"/>
              <a:t>더 넓게 분포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중심점이 </a:t>
            </a:r>
            <a:r>
              <a:rPr lang="ko-KR" altLang="en-US" sz="1600" b="1" dirty="0"/>
              <a:t>데이터의 중앙이 아닌 부분으로 이동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거리 차이가 큰 군집</a:t>
            </a:r>
            <a:r>
              <a:rPr lang="en-US" altLang="ko-KR" sz="1600" dirty="0"/>
              <a:t>: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b="1" dirty="0"/>
              <a:t>두 개의 군집</a:t>
            </a:r>
            <a:r>
              <a:rPr lang="ko-KR" altLang="en-US" sz="1600" dirty="0"/>
              <a:t>이 있지만 </a:t>
            </a:r>
            <a:r>
              <a:rPr lang="ko-KR" altLang="en-US" sz="1600" b="1" dirty="0"/>
              <a:t>하나는 매우 좁고 긴 형태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다른 하나는 넓고 원형 형태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K-</a:t>
            </a:r>
            <a:r>
              <a:rPr lang="ko-KR" altLang="en-US" sz="1600" dirty="0"/>
              <a:t>평균은 이 두 군집을 잘 분리하지 못할 수 있다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4732108"/>
            <a:ext cx="4726187" cy="204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C2E3C9C-185F-8628-CC1F-337C934661E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20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밀도 차이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두 가지 다른 K-means 클러스터링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최적이 아닌 클러스터링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최적의 클러스터링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sz="2800" dirty="0"/>
              <a:t>밀도 기반 클러스터링</a:t>
            </a:r>
            <a:r>
              <a:rPr lang="en-US" altLang="ko" sz="2800" dirty="0"/>
              <a:t>(DBSCAN)</a:t>
            </a:r>
            <a:endParaRPr lang="k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밀도 기반 클러스터링</a:t>
            </a:r>
            <a:r>
              <a:rPr lang="en-US" altLang="ko-KR" sz="1800" dirty="0"/>
              <a:t>(DBSCAN, Density-Based Spatial Clustering of Applications with Noise)</a:t>
            </a:r>
            <a:r>
              <a:rPr lang="ko-KR" altLang="en-US" sz="1800" dirty="0"/>
              <a:t>은 데이터가 </a:t>
            </a:r>
            <a:r>
              <a:rPr lang="ko-KR" altLang="en-US" sz="1800" b="1" dirty="0"/>
              <a:t>밀집된 지역</a:t>
            </a:r>
            <a:r>
              <a:rPr lang="ko-KR" altLang="en-US" sz="1800" dirty="0"/>
              <a:t>을 기준으로 클러스터를 형성하는 군집화 알고리즘이다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DBSCAN</a:t>
            </a:r>
            <a:r>
              <a:rPr lang="ko-KR" altLang="en-US" sz="1800" dirty="0"/>
              <a:t>은 </a:t>
            </a:r>
            <a:r>
              <a:rPr lang="en-US" altLang="ko-KR" sz="1800" dirty="0"/>
              <a:t>K-</a:t>
            </a:r>
            <a:r>
              <a:rPr lang="ko-KR" altLang="en-US" sz="1800" dirty="0"/>
              <a:t>평균</a:t>
            </a:r>
            <a:r>
              <a:rPr lang="en-US" altLang="ko-KR" sz="1800" dirty="0"/>
              <a:t>(K-Means)</a:t>
            </a:r>
            <a:r>
              <a:rPr lang="ko-KR" altLang="en-US" sz="1800" dirty="0"/>
              <a:t>과 같은 </a:t>
            </a:r>
            <a:r>
              <a:rPr lang="ko-KR" altLang="en-US" sz="1800" b="1" dirty="0"/>
              <a:t>중심 기반 군집화</a:t>
            </a:r>
            <a:r>
              <a:rPr lang="ko-KR" altLang="en-US" sz="1800" dirty="0"/>
              <a:t> 알고리즘과는 달리</a:t>
            </a:r>
            <a:r>
              <a:rPr lang="en-US" altLang="ko-KR" sz="1800" dirty="0"/>
              <a:t>, </a:t>
            </a:r>
            <a:r>
              <a:rPr lang="ko-KR" altLang="en-US" sz="1800" b="1" dirty="0"/>
              <a:t>클러스터의 형태가 원형이나 구형일 필요 없이</a:t>
            </a:r>
            <a:r>
              <a:rPr lang="ko-KR" altLang="en-US" sz="1800" dirty="0"/>
              <a:t> </a:t>
            </a:r>
            <a:r>
              <a:rPr lang="ko-KR" altLang="en-US" sz="1800" b="1" dirty="0"/>
              <a:t>다양한 형태</a:t>
            </a:r>
            <a:r>
              <a:rPr lang="ko-KR" altLang="en-US" sz="1800" dirty="0"/>
              <a:t>의 군집을 잘 찾아낼 수 있다는 장점이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이상치</a:t>
            </a:r>
            <a:r>
              <a:rPr lang="en-US" altLang="ko-KR" sz="1800" dirty="0"/>
              <a:t>(outlier)</a:t>
            </a:r>
            <a:r>
              <a:rPr lang="ko-KR" altLang="en-US" sz="1800" dirty="0"/>
              <a:t>나 </a:t>
            </a:r>
            <a:r>
              <a:rPr lang="ko-KR" altLang="en-US" sz="1800" b="1" dirty="0"/>
              <a:t>잡음</a:t>
            </a:r>
            <a:r>
              <a:rPr lang="en-US" altLang="ko-KR" sz="1800" b="1" dirty="0"/>
              <a:t>(noise)</a:t>
            </a:r>
            <a:r>
              <a:rPr lang="ko-KR" altLang="en-US" sz="1800" dirty="0"/>
              <a:t> 데이터를 자동으로 처리할 수 있다는 특징이 있다</a:t>
            </a:r>
            <a:r>
              <a:rPr lang="en-US" altLang="ko-KR" sz="1800" dirty="0"/>
              <a:t>.</a:t>
            </a:r>
            <a:endParaRPr lang="ko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57547"/>
            <a:ext cx="3581400" cy="264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(Density-Based Spatial Clustering of Applications with Noise, DBSCAN)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일정 밀도 이상을 가진 데이터를 기준으로 군집을 형성하는 방법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2863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밀집도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14711"/>
            <a:ext cx="4622670" cy="3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799527-27E7-EBEA-89B9-6008957614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(noise)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영향을 받지 않으며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군집화에 비해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연산량은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많지만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군집화가 잘 처리하지 못하는 오목하거나 볼록한 부분을 처리하는 데 유용함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48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데이터 표현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6934200" cy="267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36E52B7-FC2F-2249-17BD-46C5368542B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7311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노이즈와 이상치 차이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주어진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무관하거나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무작위성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데이터로 전처리 과정에서 제거해야 할 부분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이상치는 관측된 데이터 범위에서 많이 벗어난 아주 작은 값이나 아주 큰 값을 의미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88815"/>
            <a:ext cx="4857802" cy="334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370101-3532-16AF-7F10-06E584C29CE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582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800" dirty="0"/>
              <a:t>밀도 = 지정된 반경 내의 점</a:t>
            </a:r>
            <a:r>
              <a:rPr lang="ko-KR" altLang="en-US" sz="1800" dirty="0"/>
              <a:t>의</a:t>
            </a:r>
            <a:r>
              <a:rPr lang="ko" altLang="en-US" sz="1800" dirty="0"/>
              <a:t>수</a:t>
            </a:r>
            <a:r>
              <a:rPr lang="en-US" altLang="ko" sz="1800" dirty="0"/>
              <a:t>(</a:t>
            </a:r>
            <a:r>
              <a:rPr lang="en-US" altLang="en-US" sz="1800" dirty="0"/>
              <a:t>number of points)</a:t>
            </a:r>
            <a:r>
              <a:rPr lang="ko" altLang="en-US" sz="1800" dirty="0"/>
              <a:t> </a:t>
            </a:r>
            <a:r>
              <a:rPr lang="en-US" altLang="ko" sz="1800" dirty="0"/>
              <a:t>–</a:t>
            </a:r>
            <a:r>
              <a:rPr lang="ko" altLang="en-US" sz="1800" dirty="0"/>
              <a:t> </a:t>
            </a:r>
            <a:r>
              <a:rPr lang="en-US" altLang="ko" sz="1800" dirty="0"/>
              <a:t>e</a:t>
            </a:r>
            <a:r>
              <a:rPr lang="ko" altLang="en-US" sz="1800" dirty="0"/>
              <a:t>ps</a:t>
            </a:r>
            <a:endParaRPr lang="en-US" altLang="ko" sz="18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800" dirty="0"/>
              <a:t>주요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Arial Unicode MS"/>
              </a:rPr>
              <a:t> </a:t>
            </a:r>
            <a:r>
              <a:rPr lang="en-US" altLang="ko" sz="1600" b="1" dirty="0">
                <a:latin typeface="Arial Unicode MS"/>
              </a:rPr>
              <a:t>E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epsilon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반경(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radius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의미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데이터 포인트 간의 최대 거리를 설정하는 값으로,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이내의 포인트들은 서로 이웃 관계라고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Eps(ε, Epsilon)</a:t>
            </a:r>
            <a:r>
              <a:rPr lang="ko-KR" altLang="en-US" sz="1400" dirty="0"/>
              <a:t> 값은 </a:t>
            </a:r>
            <a:r>
              <a:rPr lang="ko-KR" altLang="en-US" sz="1400" b="1" dirty="0"/>
              <a:t>사용자가 설정해야 하는 </a:t>
            </a:r>
            <a:r>
              <a:rPr lang="ko-KR" altLang="en-US" sz="1400" b="1" dirty="0" err="1"/>
              <a:t>하이퍼파라미터</a:t>
            </a:r>
            <a:r>
              <a:rPr lang="ko-KR" altLang="en-US" sz="1400" dirty="0" err="1"/>
              <a:t>이다</a:t>
            </a:r>
            <a:r>
              <a:rPr lang="en-US" altLang="ko-KR" sz="1400" dirty="0"/>
              <a:t>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두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있다면, 이들은 같은 클러스터에 속한다고 판단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b="1" dirty="0" err="1"/>
              <a:t>MinPts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최소 포인트 수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클러스터를 형성하기 위한 최소 포인트 개수를 의미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어떤 데이터 포인트 주변에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이상의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존재하면, 해당 포인트는 핵심 포인트(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)로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EA16-C69C-A923-3AF7-A5D4A773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70B3007-D742-2B08-98DA-1E4EA328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18BD2C-EFB5-6592-F681-708E1799B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600" dirty="0"/>
              <a:t>밀도 = 지정된 반경 내의 점</a:t>
            </a:r>
            <a:r>
              <a:rPr lang="ko-KR" altLang="en-US" sz="1600" dirty="0"/>
              <a:t>의</a:t>
            </a:r>
            <a:r>
              <a:rPr lang="ko" altLang="en-US" sz="1600" dirty="0"/>
              <a:t>수</a:t>
            </a:r>
            <a:r>
              <a:rPr lang="en-US" altLang="ko" sz="1600" dirty="0"/>
              <a:t>(</a:t>
            </a:r>
            <a:r>
              <a:rPr lang="en-US" altLang="en-US" sz="1600" dirty="0"/>
              <a:t>number of points)</a:t>
            </a:r>
            <a:r>
              <a:rPr lang="ko" altLang="en-US" sz="1600" dirty="0"/>
              <a:t> </a:t>
            </a:r>
            <a:r>
              <a:rPr lang="en-US" altLang="ko" sz="1600" dirty="0"/>
              <a:t>–</a:t>
            </a:r>
            <a:r>
              <a:rPr lang="ko" altLang="en-US" sz="1600" dirty="0"/>
              <a:t> </a:t>
            </a:r>
            <a:r>
              <a:rPr lang="en-US" altLang="ko" sz="1600" dirty="0"/>
              <a:t>e</a:t>
            </a:r>
            <a:r>
              <a:rPr lang="ko" altLang="en-US" sz="1600" dirty="0"/>
              <a:t>ps</a:t>
            </a:r>
            <a:endParaRPr lang="en-US" altLang="ko" sz="16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dirty="0"/>
              <a:t>주요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b="1" dirty="0"/>
              <a:t>핵심 포인트</a:t>
            </a:r>
            <a:r>
              <a:rPr lang="en-US" altLang="ko-KR" sz="1600" b="1" dirty="0"/>
              <a:t>(Core Point)</a:t>
            </a:r>
            <a:r>
              <a:rPr lang="ko-KR" altLang="en-US" sz="1600" dirty="0"/>
              <a:t>는 밀도 기반 클러스터링</a:t>
            </a:r>
            <a:r>
              <a:rPr lang="en-US" altLang="ko-KR" sz="1600" dirty="0"/>
              <a:t>(DBSCAN)</a:t>
            </a:r>
            <a:r>
              <a:rPr lang="ko-KR" altLang="en-US" sz="1600" dirty="0"/>
              <a:t>에서 매우 중요한 개념으로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군집을 형성하는 중심이 되는 데이터 포인트이다</a:t>
            </a:r>
            <a:r>
              <a:rPr lang="en-US" altLang="ko-KR" sz="1600" b="1" dirty="0"/>
              <a:t>.</a:t>
            </a:r>
            <a:r>
              <a:rPr lang="en-US" altLang="ko-KR" sz="1600" dirty="0"/>
              <a:t>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포인트는 주변에 충분히 밀집된 다른 데이터 포인트들이 있을 때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구체적으로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핵심 포인트는 주변 </a:t>
            </a:r>
            <a:r>
              <a:rPr lang="en-US" altLang="ko-KR" sz="1600" dirty="0"/>
              <a:t>Eps </a:t>
            </a:r>
            <a:r>
              <a:rPr lang="ko-KR" altLang="en-US" sz="1600" dirty="0"/>
              <a:t>거리 내에 최소한 </a:t>
            </a:r>
            <a:r>
              <a:rPr lang="en-US" altLang="ko-KR" sz="1600" dirty="0" err="1"/>
              <a:t>MinPts</a:t>
            </a:r>
            <a:r>
              <a:rPr lang="en-US" altLang="ko-KR" sz="1600" dirty="0"/>
              <a:t> </a:t>
            </a:r>
            <a:r>
              <a:rPr lang="ko-KR" altLang="en-US" sz="1600" dirty="0"/>
              <a:t>개 이상의 다른 데이터 포인트가 존재하는 포인트이다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/>
              <a:t>핵심 포인트가 중요한 이유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핵심 포인트는 군집을 확장할 수 있는 출발점이 되며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이 군집을 형성하는 과정에서 중심적인 역할을 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포인트가 있으면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은 그 주변의 데이터를 연쇄적으로 연결해 군집을 확장하게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990600"/>
            <a:ext cx="8732837" cy="57150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군집화 알고리즘 예시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K-</a:t>
            </a:r>
            <a:r>
              <a:rPr lang="ko-KR" altLang="ko-KR" sz="1800" b="1" dirty="0" err="1">
                <a:latin typeface="Arial" panose="020B0604020202020204" pitchFamily="34" charset="0"/>
              </a:rPr>
              <a:t>means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클러스터링</a:t>
            </a:r>
            <a:r>
              <a:rPr lang="ko-KR" altLang="ko-KR" sz="1800" dirty="0">
                <a:latin typeface="Arial" panose="020B0604020202020204" pitchFamily="34" charset="0"/>
              </a:rPr>
              <a:t>: 주어진 </a:t>
            </a:r>
            <a:r>
              <a:rPr lang="ko-KR" altLang="ko-KR" sz="1800" dirty="0" err="1">
                <a:latin typeface="Arial" panose="020B0604020202020204" pitchFamily="34" charset="0"/>
              </a:rPr>
              <a:t>데이터셋을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K개의</a:t>
            </a:r>
            <a:r>
              <a:rPr lang="ko-KR" altLang="ko-KR" sz="1800" dirty="0">
                <a:latin typeface="Arial" panose="020B0604020202020204" pitchFamily="34" charset="0"/>
              </a:rPr>
              <a:t> 군집으로 나누는 방법. </a:t>
            </a:r>
            <a:r>
              <a:rPr lang="ko-KR" altLang="ko-KR" sz="1800" dirty="0" err="1">
                <a:latin typeface="Arial" panose="020B0604020202020204" pitchFamily="34" charset="0"/>
              </a:rPr>
              <a:t>K는</a:t>
            </a:r>
            <a:r>
              <a:rPr lang="ko-KR" altLang="ko-KR" sz="1800" dirty="0">
                <a:latin typeface="Arial" panose="020B0604020202020204" pitchFamily="34" charset="0"/>
              </a:rPr>
              <a:t> 사용자가 지정하며, 각 군집의 중심점을 찾고, 그 중심점과 가장 가까운 데이터 포인트들을 해당 군집에 할당</a:t>
            </a:r>
            <a:r>
              <a:rPr lang="ko-KR" altLang="en-US" sz="1800" dirty="0">
                <a:latin typeface="Arial" panose="020B0604020202020204" pitchFamily="34" charset="0"/>
              </a:rPr>
              <a:t>한</a:t>
            </a:r>
            <a:r>
              <a:rPr lang="ko-KR" altLang="ko-KR" sz="1800" dirty="0">
                <a:latin typeface="Arial" panose="020B0604020202020204" pitchFamily="34" charset="0"/>
              </a:rPr>
              <a:t>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DBSCAN</a:t>
            </a:r>
            <a:r>
              <a:rPr lang="ko-KR" altLang="ko-KR" sz="1800" dirty="0">
                <a:latin typeface="Arial" panose="020B0604020202020204" pitchFamily="34" charset="0"/>
              </a:rPr>
              <a:t>: 밀도 기반 클러스터링 알고리즘으로, 데이터의 밀도가 높은 부분을 군집으로 구분합니다. 노이즈가 많은 데이터나 비선형적인 분포를 처리하는 데 강점이 있다.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계층적 클러스터링(</a:t>
            </a:r>
            <a:r>
              <a:rPr lang="ko-KR" altLang="ko-KR" sz="1800" b="1" dirty="0" err="1">
                <a:latin typeface="Arial" panose="020B0604020202020204" pitchFamily="34" charset="0"/>
              </a:rPr>
              <a:t>Hierarchical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clustering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데이터 포인트들 간의 유사도를 기반으로 트리 형태로 군집을 형성</a:t>
            </a:r>
            <a:r>
              <a:rPr lang="ko-KR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다</a:t>
            </a:r>
            <a:r>
              <a:rPr lang="ko-KR" altLang="ko-KR" sz="1800" dirty="0">
                <a:latin typeface="Arial" panose="020B0604020202020204" pitchFamily="34" charset="0"/>
              </a:rPr>
              <a:t>. </a:t>
            </a:r>
            <a:r>
              <a:rPr lang="ko-KR" altLang="ko-KR" sz="1800" b="1" dirty="0" err="1">
                <a:latin typeface="Arial" panose="020B0604020202020204" pitchFamily="34" charset="0"/>
              </a:rPr>
              <a:t>병합적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agglomerative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과 </a:t>
            </a:r>
            <a:r>
              <a:rPr lang="ko-KR" altLang="ko-KR" sz="1800" b="1" dirty="0" err="1">
                <a:latin typeface="Arial" panose="020B0604020202020204" pitchFamily="34" charset="0"/>
              </a:rPr>
              <a:t>분할적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divisive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>
                <a:latin typeface="Arial" panose="020B0604020202020204" pitchFamily="34" charset="0"/>
              </a:rPr>
              <a:t>두 가지 방법이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0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5368405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절차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9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내 점 개수 확인 및 중심점 결정</a:t>
            </a: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그림과 같이 원 안에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 있다고 할 때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에서 거리 엡실론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(epsilon)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내에 점이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m(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 있으면 하나의 군집으로 인식한다고 하자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2600" dirty="0" err="1"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 내에 점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 m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개를 가지고 있는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중심점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(core point)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이라면 파란색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중심으로 반경 엡실론 내에 점이 세 개 이상 있으면 하나의 군집으로 판단할 수 있음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다음 그림은 점이 네 개가 있기 때문에 하나의 군집이 되고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은 중심점이 됨</a:t>
            </a:r>
            <a:endParaRPr lang="en-US" altLang="ko-KR" sz="2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20AFF4-114A-6865-6C35-B9F37ED3DDD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5E552-D46C-076C-C02A-5AD3678E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99" y="2362200"/>
            <a:ext cx="34444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747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군집 확장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단계에서 새로운 군집을 생성했는데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주어진 데이터를 사용하여 두 번째 군집을 생성해 보자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데이터의 밀도 기반으로 군집을 생성하기 때문에 밀도가 높은 지역에서 중심점을 만족하는 데이터가 있다면 그 지역을 포함하여 새로운 군집을 생성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P1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옆에 있던 빨간색 점을 중심점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로 설정하면 </a:t>
            </a:r>
            <a:r>
              <a:rPr lang="en-US" altLang="ko-KR" sz="1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을 만족하기 때문에 새로운 군집을 생성할 수 있음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3FAC6A-ED52-A4D9-BA05-27F67B389AD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42C47-2D7B-CD24-21B2-12EA342C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353" y="4648200"/>
            <a:ext cx="5943600" cy="21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20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1"/>
            <a:ext cx="8278316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분석은 밀도 기반이기 때문에 주위의 점들을 대상으로 중심점을 설정하고 새로운 군집을 생성하는 것이 가능함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이제 군집 두 개를 하나의 군집으로 확대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3CC0C-4C4E-EA3E-8596-B742F67ED58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2A2C7E-E755-79BC-2D7F-773AF65F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3325324"/>
            <a:ext cx="5638800" cy="33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8925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1~2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 반복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데이터가 밀집된 밀도가 높은 지역에서 더 이상 중심점을 정의할 수 없을 때까지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1~2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단계를 반복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정의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어떤 군집에도 포함되지 않은 데이터를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노이즈로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정의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7CF540F-0FA0-B9B5-639F-8E31F537170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31589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278316" cy="413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05000"/>
            <a:ext cx="3917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1) step1 : 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--&gt;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이웃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 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중심이 가장 가까운 이웃점인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65854-A41F-7131-5BE7-5A46F5B1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572277"/>
            <a:ext cx="2765136" cy="265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9122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2) step2 :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EB9A9-5F5B-6958-3B42-8AB8637B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05" y="3551465"/>
            <a:ext cx="2865188" cy="2354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7BF68F-6F1F-7573-9855-5B0E4BD888F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6956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5785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3) step3 :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군집이 생성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!! (1, 2, 3, 4, 5, 7)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4953000" y="19884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4) step4 :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59C0A-E0F9-DCA5-F70B-9D0493C0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9" y="3187244"/>
            <a:ext cx="2736927" cy="3033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0F130-02F5-513C-49AB-526BE9A5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5" y="2852930"/>
            <a:ext cx="2995564" cy="3422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DAA368-ECEF-98FB-18F6-72A8005EC9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E6FBD8A-53F2-C5C5-FEB9-D92E3E145DC3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3006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5) step5 :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중심이 속한 군집에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6, 8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점이 포함됨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37138" y="1981200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6) step6: 7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26043-AF51-3FB0-A6AD-4167F58A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1" y="3207022"/>
            <a:ext cx="2957058" cy="3117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F8DA26-F214-66EB-D08D-AB45D28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7" y="2874208"/>
            <a:ext cx="2957058" cy="3449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65F847-6DB6-770A-6CA6-9387F555C21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75ADAA6-7ED7-F227-8F00-0DE609A162BD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20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22474" y="1918662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7) step7: 6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 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841718"/>
            <a:ext cx="38020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8) step8: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</a:p>
          <a:p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9) step9: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 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 --&gt;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번은 이상치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 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BEAB8-CFC5-4524-0200-56E6D040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6" y="3371393"/>
            <a:ext cx="3470136" cy="253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C5A84-3C1F-0C34-D76C-660003DA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42" y="3832248"/>
            <a:ext cx="2955673" cy="26327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B687F-E34E-A3F3-F369-1E55C03C8B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103BA5A-4DC1-F8F2-E02D-DC08062AE7DF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61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447800"/>
            <a:ext cx="7431303" cy="522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장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다양한 기하학적 형태의 군집 유형을 구분해 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자동으로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찾아줌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구분하여 버림으로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의미없는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군집 생성을 차단함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이상치를 구분해내기 위해서 활용하기도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계산량이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적어서 빠름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단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데이터의 밀도가 다양한 데이터에 적합하지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밀도가 듬성듬성한데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오밀조밀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ε-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거리를 추정하기 어려움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기하학적 군집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중심과 특성을 정하기가 어려움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 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만들고 싶은데 딱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나오지 않을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거리와 최소개수를 변경해가면서 찾아야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"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군집에 포함되지 않은 개체는 어떻게 처리할 것 인가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?"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03FF2-877F-5FA4-296A-B4AFE4672C1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3BB0909-9F23-239B-6EA4-A94E0DD1D617}"/>
              </a:ext>
            </a:extLst>
          </p:cNvPr>
          <p:cNvSpPr txBox="1">
            <a:spLocks/>
          </p:cNvSpPr>
          <p:nvPr/>
        </p:nvSpPr>
        <p:spPr bwMode="auto">
          <a:xfrm>
            <a:off x="498995" y="10668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010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931218"/>
            <a:ext cx="7431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Apple SD Gothic Neo"/>
              </a:rPr>
              <a:t>k-means</a:t>
            </a:r>
            <a:r>
              <a:rPr lang="ko-KR" altLang="en-US" sz="1600" b="0" i="0" dirty="0">
                <a:effectLst/>
                <a:latin typeface="Apple SD Gothic Neo"/>
              </a:rPr>
              <a:t>와의 비교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: K-means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seed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를 이용해 랜덤하게 중심을 잡기 때문에 매번 생성되는 군집이 다를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A783A-AB90-2DE7-5878-2523C7A2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812467"/>
            <a:ext cx="6273584" cy="3496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85C908-D0FB-C8B8-DBC4-BE7683ECAF8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81EE6FB-D121-27A6-7666-DE6CFCBEE7B3}"/>
              </a:ext>
            </a:extLst>
          </p:cNvPr>
          <p:cNvSpPr txBox="1">
            <a:spLocks/>
          </p:cNvSpPr>
          <p:nvPr/>
        </p:nvSpPr>
        <p:spPr bwMode="auto">
          <a:xfrm>
            <a:off x="496781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개념은 모호할 수 있다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1"/>
            <a:ext cx="3344863" cy="1447801"/>
            <a:chOff x="432" y="1200"/>
            <a:chExt cx="2107" cy="912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881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 dirty="0">
                  <a:cs typeface="Times New Roman" pitchFamily="18" charset="0"/>
                </a:rPr>
                <a:t>클러스터는 몇 개입니까?</a:t>
              </a:r>
              <a:endParaRPr lang="en-US" altLang="en-US" sz="1800" b="0" dirty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4개의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두 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6개의 클러스터</a:t>
              </a:r>
              <a:r>
                <a:rPr lang="ko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클러스터링의 종류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클러스터링은</a:t>
            </a:r>
            <a:r>
              <a:rPr lang="ko" altLang="en-US" sz="2000" dirty="0">
                <a:solidFill>
                  <a:srgbClr val="FF0000"/>
                </a:solidFill>
              </a:rPr>
              <a:t> </a:t>
            </a:r>
            <a:r>
              <a:rPr lang="ko" altLang="en-US" sz="2000" dirty="0"/>
              <a:t>클러스터의 집합</a:t>
            </a:r>
            <a:r>
              <a:rPr lang="ko-KR" altLang="en-US" sz="2000" dirty="0"/>
              <a:t>이</a:t>
            </a:r>
            <a:r>
              <a:rPr lang="ko" altLang="en-US" sz="2000" dirty="0"/>
              <a:t>다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>
                <a:solidFill>
                  <a:srgbClr val="FF0000"/>
                </a:solidFill>
              </a:rPr>
              <a:t>계층적 구조 </a:t>
            </a:r>
            <a:r>
              <a:rPr lang="ko" altLang="en-US" sz="2000" dirty="0"/>
              <a:t>와 </a:t>
            </a:r>
            <a:r>
              <a:rPr lang="ko-KR" altLang="en-US" sz="2000" dirty="0" err="1">
                <a:solidFill>
                  <a:srgbClr val="FF0000"/>
                </a:solidFill>
              </a:rPr>
              <a:t>분할적</a:t>
            </a:r>
            <a:r>
              <a:rPr lang="ko" altLang="en-US" sz="2000" dirty="0">
                <a:solidFill>
                  <a:srgbClr val="FF0000"/>
                </a:solidFill>
              </a:rPr>
              <a:t> 구조 </a:t>
            </a:r>
            <a:r>
              <a:rPr lang="ko" altLang="en-US" sz="2000" dirty="0"/>
              <a:t>클러스터 세트의 중요한 차이점</a:t>
            </a:r>
            <a:r>
              <a:rPr lang="ko" altLang="en-US" sz="2000" dirty="0">
                <a:solidFill>
                  <a:srgbClr val="FFCC00"/>
                </a:solidFill>
              </a:rPr>
              <a:t> </a:t>
            </a:r>
            <a:endParaRPr lang="en-US" altLang="en-US" sz="2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 err="1"/>
              <a:t>분할 </a:t>
            </a:r>
            <a:r>
              <a:rPr lang="ko" altLang="en-US" sz="1800" dirty="0"/>
              <a:t>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데이터 객체를 겹치지 않는 하위 집합(클러스터)으로 분할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/>
              <a:t>계층적 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계층적 트리로 구성된 중첩 클러스터 세트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분할 클러스터링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/>
                <a:t>분할 클러스터링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전통적인 계층적 클러스터링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 계층적 클러스터링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비전통적인 덴드로그램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 dirty="0"/>
              <a:t>전통적인 덴드로그램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8C0D-1BBF-A89D-316A-0ED1F1D84080}"/>
              </a:ext>
            </a:extLst>
          </p:cNvPr>
          <p:cNvSpPr txBox="1"/>
          <p:nvPr/>
        </p:nvSpPr>
        <p:spPr>
          <a:xfrm>
            <a:off x="4038600" y="617220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덴드로그램</a:t>
            </a:r>
            <a:r>
              <a:rPr lang="en-US" altLang="ko-KR" sz="1200" dirty="0">
                <a:solidFill>
                  <a:srgbClr val="0070C0"/>
                </a:solidFill>
              </a:rPr>
              <a:t>(Dendrogram) </a:t>
            </a:r>
            <a:r>
              <a:rPr lang="ko-KR" altLang="en-US" sz="1200" dirty="0">
                <a:solidFill>
                  <a:srgbClr val="0070C0"/>
                </a:solidFill>
              </a:rPr>
              <a:t>은 </a:t>
            </a:r>
            <a:r>
              <a:rPr lang="ko-KR" altLang="en-US" sz="1200" b="1" dirty="0">
                <a:solidFill>
                  <a:srgbClr val="0070C0"/>
                </a:solidFill>
              </a:rPr>
              <a:t>계층적 군집화 </a:t>
            </a:r>
            <a:r>
              <a:rPr lang="en-US" altLang="ko-KR" sz="1200" b="1" dirty="0">
                <a:solidFill>
                  <a:srgbClr val="0070C0"/>
                </a:solidFill>
              </a:rPr>
              <a:t>(Hierarchical Clustering)</a:t>
            </a:r>
            <a:r>
              <a:rPr lang="ko-KR" altLang="en-US" sz="1200" dirty="0">
                <a:solidFill>
                  <a:srgbClr val="0070C0"/>
                </a:solidFill>
              </a:rPr>
              <a:t> 결과를 시각적으로 나타내는 트리 구조의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DA29C-4332-C2E2-31D4-9654C87AE78E}"/>
              </a:ext>
            </a:extLst>
          </p:cNvPr>
          <p:cNvSpPr txBox="1"/>
          <p:nvPr/>
        </p:nvSpPr>
        <p:spPr>
          <a:xfrm>
            <a:off x="7315200" y="4366736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유연한 트리 구조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이진 트리가 아닐 수도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E8A81-CBEB-84BE-6502-0B322DE452C0}"/>
              </a:ext>
            </a:extLst>
          </p:cNvPr>
          <p:cNvSpPr txBox="1"/>
          <p:nvPr/>
        </p:nvSpPr>
        <p:spPr>
          <a:xfrm>
            <a:off x="7162800" y="1752600"/>
            <a:ext cx="175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이진 트리</a:t>
            </a:r>
            <a:r>
              <a:rPr lang="en-US" altLang="ko-KR" dirty="0"/>
              <a:t>(Binary Tree) </a:t>
            </a:r>
            <a:r>
              <a:rPr lang="ko-KR" altLang="en-US" dirty="0"/>
              <a:t>구조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유형: 잘 분리됨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잘 분리된 클러스터: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/>
              <a:t>클러스터란 클러스터 내의 모든 점이 클러스터</a:t>
            </a:r>
            <a:r>
              <a:rPr lang="ko-KR" altLang="en-US" sz="1800" dirty="0"/>
              <a:t>밖의</a:t>
            </a:r>
            <a:r>
              <a:rPr lang="ko" altLang="en-US" sz="1800" dirty="0"/>
              <a:t> 모든 점보다 더 가깝거나 비슷한 점들의 집합</a:t>
            </a:r>
            <a:r>
              <a:rPr lang="ko-KR" altLang="en-US" sz="1800" dirty="0"/>
              <a:t>이</a:t>
            </a:r>
            <a:r>
              <a:rPr lang="ko" altLang="en-US" sz="1800" dirty="0"/>
              <a:t>다.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2400" dirty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1447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6018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3506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3개의 잘 분리된 클러스터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146491000</TotalTime>
  <Pages>3</Pages>
  <Words>2808</Words>
  <Application>Microsoft Office PowerPoint</Application>
  <PresentationFormat>화면 슬라이드 쇼(4:3)</PresentationFormat>
  <Paragraphs>287</Paragraphs>
  <Slides>49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64" baseType="lpstr">
      <vt:lpstr>Apple SD Gothic Neo</vt:lpstr>
      <vt:lpstr>Arial Unicode MS</vt:lpstr>
      <vt:lpstr>inherit</vt:lpstr>
      <vt:lpstr>KoPub돋움체_Pro Bold</vt:lpstr>
      <vt:lpstr>KoPub돋움체_Pro Light</vt:lpstr>
      <vt:lpstr>KoPub돋움체_Pro Medium</vt:lpstr>
      <vt:lpstr>Monotype Sorts</vt:lpstr>
      <vt:lpstr>se-nanumgothic</vt:lpstr>
      <vt:lpstr>Arial</vt:lpstr>
      <vt:lpstr>Tahoma</vt:lpstr>
      <vt:lpstr>Times New Roman</vt:lpstr>
      <vt:lpstr>Wingdings</vt:lpstr>
      <vt:lpstr>LC.BRev.FY97</vt:lpstr>
      <vt:lpstr>VISIO</vt:lpstr>
      <vt:lpstr>Bitmap Image</vt:lpstr>
      <vt:lpstr>군집화(clustering) </vt:lpstr>
      <vt:lpstr>클러스터 분석이란?</vt:lpstr>
      <vt:lpstr>클러스터 분석이란?</vt:lpstr>
      <vt:lpstr>클러스터 분석이란?</vt:lpstr>
      <vt:lpstr>클러스터 개념은 모호할 수 있다</vt:lpstr>
      <vt:lpstr>클러스터링의 종류</vt:lpstr>
      <vt:lpstr>분할 클러스터링</vt:lpstr>
      <vt:lpstr>계층적 클러스터링</vt:lpstr>
      <vt:lpstr>클러스터 유형: 잘 분리됨</vt:lpstr>
      <vt:lpstr>클러스터 유형: 프로토타입 기반</vt:lpstr>
      <vt:lpstr>클러스터 유형: 인접 기반</vt:lpstr>
      <vt:lpstr>클러스터 유형: 밀도 기반</vt:lpstr>
      <vt:lpstr>K-평균 군집화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K-means의 한계: 구형이 아닌 모양</vt:lpstr>
      <vt:lpstr>PowerPoint 프레젠테이션</vt:lpstr>
      <vt:lpstr>K-means의 한계: 크기가 다름</vt:lpstr>
      <vt:lpstr>PowerPoint 프레젠테이션</vt:lpstr>
      <vt:lpstr>K-means의 한계: 밀도 차이</vt:lpstr>
      <vt:lpstr>두 가지 다른 K-means 클러스터링</vt:lpstr>
      <vt:lpstr>밀도 기반 클러스터링(DBSCAN)</vt:lpstr>
      <vt:lpstr>PowerPoint 프레젠테이션</vt:lpstr>
      <vt:lpstr>PowerPoint 프레젠테이션</vt:lpstr>
      <vt:lpstr>PowerPoint 프레젠테이션</vt:lpstr>
      <vt:lpstr>DBSCAN</vt:lpstr>
      <vt:lpstr>DBSCAN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710</cp:revision>
  <cp:lastPrinted>2025-04-04T07:38:40Z</cp:lastPrinted>
  <dcterms:created xsi:type="dcterms:W3CDTF">1998-03-18T13:44:31Z</dcterms:created>
  <dcterms:modified xsi:type="dcterms:W3CDTF">2025-09-02T07:37:55Z</dcterms:modified>
</cp:coreProperties>
</file>