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9"/>
  </p:notesMasterIdLst>
  <p:handoutMasterIdLst>
    <p:handoutMasterId r:id="rId80"/>
  </p:handoutMasterIdLst>
  <p:sldIdLst>
    <p:sldId id="270" r:id="rId2"/>
    <p:sldId id="272" r:id="rId3"/>
    <p:sldId id="273" r:id="rId4"/>
    <p:sldId id="461" r:id="rId5"/>
    <p:sldId id="377" r:id="rId6"/>
    <p:sldId id="462" r:id="rId7"/>
    <p:sldId id="794" r:id="rId8"/>
    <p:sldId id="383" r:id="rId9"/>
    <p:sldId id="468" r:id="rId10"/>
    <p:sldId id="470" r:id="rId11"/>
    <p:sldId id="465" r:id="rId12"/>
    <p:sldId id="380" r:id="rId13"/>
    <p:sldId id="384" r:id="rId14"/>
    <p:sldId id="386" r:id="rId15"/>
    <p:sldId id="387" r:id="rId16"/>
    <p:sldId id="388" r:id="rId17"/>
    <p:sldId id="378" r:id="rId18"/>
    <p:sldId id="464" r:id="rId19"/>
    <p:sldId id="466" r:id="rId20"/>
    <p:sldId id="396" r:id="rId21"/>
    <p:sldId id="765" r:id="rId22"/>
    <p:sldId id="397" r:id="rId23"/>
    <p:sldId id="398" r:id="rId24"/>
    <p:sldId id="399" r:id="rId25"/>
    <p:sldId id="795" r:id="rId26"/>
    <p:sldId id="802" r:id="rId27"/>
    <p:sldId id="800" r:id="rId28"/>
    <p:sldId id="801" r:id="rId29"/>
    <p:sldId id="733" r:id="rId30"/>
    <p:sldId id="734" r:id="rId31"/>
    <p:sldId id="735" r:id="rId32"/>
    <p:sldId id="736" r:id="rId33"/>
    <p:sldId id="737" r:id="rId34"/>
    <p:sldId id="732" r:id="rId35"/>
    <p:sldId id="776" r:id="rId36"/>
    <p:sldId id="824" r:id="rId37"/>
    <p:sldId id="826" r:id="rId38"/>
    <p:sldId id="825" r:id="rId39"/>
    <p:sldId id="828" r:id="rId40"/>
    <p:sldId id="829" r:id="rId41"/>
    <p:sldId id="743" r:id="rId42"/>
    <p:sldId id="722" r:id="rId43"/>
    <p:sldId id="724" r:id="rId44"/>
    <p:sldId id="808" r:id="rId45"/>
    <p:sldId id="798" r:id="rId46"/>
    <p:sldId id="705" r:id="rId47"/>
    <p:sldId id="809" r:id="rId48"/>
    <p:sldId id="812" r:id="rId49"/>
    <p:sldId id="813" r:id="rId50"/>
    <p:sldId id="821" r:id="rId51"/>
    <p:sldId id="748" r:id="rId52"/>
    <p:sldId id="811" r:id="rId53"/>
    <p:sldId id="822" r:id="rId54"/>
    <p:sldId id="749" r:id="rId55"/>
    <p:sldId id="750" r:id="rId56"/>
    <p:sldId id="751" r:id="rId57"/>
    <p:sldId id="752" r:id="rId58"/>
    <p:sldId id="810" r:id="rId59"/>
    <p:sldId id="804" r:id="rId60"/>
    <p:sldId id="754" r:id="rId61"/>
    <p:sldId id="820" r:id="rId62"/>
    <p:sldId id="816" r:id="rId63"/>
    <p:sldId id="818" r:id="rId64"/>
    <p:sldId id="833" r:id="rId65"/>
    <p:sldId id="823" r:id="rId66"/>
    <p:sldId id="756" r:id="rId67"/>
    <p:sldId id="757" r:id="rId68"/>
    <p:sldId id="837" r:id="rId69"/>
    <p:sldId id="838" r:id="rId70"/>
    <p:sldId id="760" r:id="rId71"/>
    <p:sldId id="758" r:id="rId72"/>
    <p:sldId id="761" r:id="rId73"/>
    <p:sldId id="762" r:id="rId74"/>
    <p:sldId id="831" r:id="rId75"/>
    <p:sldId id="830" r:id="rId76"/>
    <p:sldId id="832" r:id="rId77"/>
    <p:sldId id="836" r:id="rId78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501"/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9" autoAdjust="0"/>
    <p:restoredTop sz="85262" autoAdjust="0"/>
  </p:normalViewPr>
  <p:slideViewPr>
    <p:cSldViewPr showGuides="1">
      <p:cViewPr varScale="1">
        <p:scale>
          <a:sx n="70" d="100"/>
          <a:sy n="70" d="100"/>
        </p:scale>
        <p:origin x="2016" y="53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1500" y="54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2025-10-10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26A2D-7682-3D7E-CEF8-D43440837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87F9A3AB-DD91-303F-826E-FFD292875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8CA7BC29-3DEC-224C-5260-D9613C00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7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764FC-BC5E-3CF5-6016-38C92444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F0ECDDC-8E78-9CF9-632B-56F3ABE52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FF253701-FBD6-D995-F8FE-6DA96F32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0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C3828-F4BA-2EA9-DD50-8D13895E0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40C4EFE-DA1D-9CBC-F54C-794CBF268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70710F58-532E-A2F7-4B97-50A4D0905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2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89445-1BC4-77ED-917B-95AA4A71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6BBBDAA-C75C-DB03-EEAB-AC0C6E0E0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C07B23A-22F7-A64C-7317-9C218C4E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7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A11C-5D84-AD95-237F-22D87132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5429649-0B6A-C8B0-BE7E-DD1B16C64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26AB19A7-FB0F-68F5-1C8F-911D13E47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80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9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011C0F4-A3D7-43F1-BAEF-9F4DBE6C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09/09/2020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8583683-79E4-4784-ABE4-70446FD5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Introduction to Data Mining, 2nd Edition   Tan, Steinbach, Karpatne, Kumar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FA437EA-A9A6-4B5C-B95E-437257C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664E48-8EBF-45D4-86A6-5BE608535861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93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83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D03D88-203D-4D90-A5F8-3075BB60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337DF7-7AE7-4A85-9AB5-C07543178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79A345F1-6B59-44A5-A4AB-70C24FF0D8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BD383B36-B313-4AA9-9734-0C1E41612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D2E097D8-70EE-4739-BF27-511BF22A6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AA8FC-8B9A-4F89-B53E-DA8A78061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>
                    <a:tint val="75000"/>
                  </a:srgbClr>
                </a:solidFill>
              </a:rPr>
              <a:t>03/01/2025 ~ </a:t>
            </a:r>
            <a:r>
              <a:rPr lang="en-US" altLang="ko-KR" b="1" dirty="0">
                <a:solidFill>
                  <a:srgbClr val="000000">
                    <a:tint val="75000"/>
                  </a:srgbClr>
                </a:solidFill>
              </a:rPr>
              <a:t>06/31/2025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2BAC-A326-4F1C-931E-786ECA14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합성곱신경망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심화학습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3D021-AF87-4F25-983B-0FADEE54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30134-C3B3-4B59-A84B-52E65CCBE6D9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83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145400"/>
            <a:ext cx="8410623" cy="63367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합성곱 신경망 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II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57973" y="1643183"/>
            <a:ext cx="6855233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이미지 분류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(Image Classification)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를 위한 신경망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객체 인식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(Object Detection)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을 위한 신경망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이미지 분할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(Image Segmentation)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을 위한 신경망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6B4BC-88F0-A3C9-51C9-57EDB922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B8374-0E5F-6452-9F5B-FFF116AB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4C15C2-C05B-B101-BD95-7699097C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67113"/>
            <a:ext cx="8278317" cy="57030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600" b="1" dirty="0"/>
              <a:t>Residual Learning: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300" dirty="0"/>
              <a:t>손실함수 계산</a:t>
            </a:r>
            <a:endParaRPr lang="en-US" altLang="ko-KR" sz="23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1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1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b="1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300" dirty="0" err="1"/>
              <a:t>역전파</a:t>
            </a:r>
            <a:r>
              <a:rPr lang="en-US" altLang="ko-KR" sz="2300" dirty="0"/>
              <a:t>(Backpropagation)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dirty="0"/>
              <a:t> </a:t>
            </a:r>
            <a:r>
              <a:rPr lang="ko-KR" altLang="en-US" sz="2300" dirty="0"/>
              <a:t>손실을 줄이기 위해 </a:t>
            </a:r>
            <a:r>
              <a:rPr lang="ko-KR" altLang="en-US" sz="2300" dirty="0" err="1"/>
              <a:t>역전파</a:t>
            </a:r>
            <a:r>
              <a:rPr lang="en-US" altLang="ko-KR" sz="2300" dirty="0"/>
              <a:t>(Backpropagation)</a:t>
            </a:r>
            <a:r>
              <a:rPr lang="ko-KR" altLang="en-US" sz="2300" dirty="0"/>
              <a:t>와 경사 </a:t>
            </a:r>
            <a:r>
              <a:rPr lang="ko-KR" altLang="en-US" sz="2300" dirty="0" err="1"/>
              <a:t>하강법</a:t>
            </a:r>
            <a:r>
              <a:rPr lang="en-US" altLang="ko-KR" sz="2300" dirty="0"/>
              <a:t>(Gradient Descent)</a:t>
            </a:r>
            <a:r>
              <a:rPr lang="ko-KR" altLang="en-US" sz="2300" dirty="0"/>
              <a:t>으로 가중치를 업데이트한다</a:t>
            </a:r>
            <a:r>
              <a:rPr lang="en-US" altLang="ko-KR" sz="2300" dirty="0"/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300" dirty="0"/>
              <a:t> 잔차 </a:t>
            </a:r>
            <a:r>
              <a:rPr lang="en-US" altLang="ko-KR" sz="2300" dirty="0"/>
              <a:t>F(x) </a:t>
            </a:r>
            <a:r>
              <a:rPr lang="ko-KR" altLang="en-US" sz="2300" dirty="0"/>
              <a:t>를 생성하는 신경망의 가중치는 다음과 같이 업데이트된다</a:t>
            </a:r>
            <a:r>
              <a:rPr lang="en-US" altLang="ko-KR" sz="23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3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300" dirty="0"/>
              <a:t> 이 과정이 반복되면서 </a:t>
            </a:r>
            <a:r>
              <a:rPr lang="en-US" altLang="ko-KR" sz="2300" b="1" dirty="0"/>
              <a:t>F(x) </a:t>
            </a:r>
            <a:r>
              <a:rPr lang="ko-KR" altLang="en-US" sz="2300" b="1" dirty="0"/>
              <a:t>가 점점 더 정확한 변화량을 학습</a:t>
            </a:r>
            <a:r>
              <a:rPr lang="ko-KR" altLang="en-US" sz="2300" dirty="0"/>
              <a:t>하게 된다</a:t>
            </a:r>
            <a:r>
              <a:rPr lang="en-US" altLang="ko-KR" sz="23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F8B033-47D6-2B12-17FC-E4FCF4CA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2" y="1873611"/>
            <a:ext cx="2419494" cy="669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64D6E6E-872A-557C-0E27-352DBAC5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02" y="1758397"/>
            <a:ext cx="3866096" cy="1049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13B8C7-7FD7-44D2-C6A1-5DA8E0439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78" y="4803516"/>
            <a:ext cx="2202519" cy="673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E5C029-B931-45F3-B8C5-086E6B094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753" y="4803516"/>
            <a:ext cx="2774990" cy="10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C8B77-2153-461A-15D3-B93EF4F2E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79C1-3206-8445-6C00-7C5ED0BA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3C5A66-8009-40E2-1ABF-26D60BFB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67113"/>
            <a:ext cx="8393531" cy="54726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/>
              <a:t>ResNet</a:t>
            </a:r>
            <a:r>
              <a:rPr lang="ko-KR" altLang="en-US" sz="2200" b="1" dirty="0"/>
              <a:t>에서 </a:t>
            </a:r>
            <a:r>
              <a:rPr lang="ko-KR" altLang="en-US" sz="2200" b="1" dirty="0" err="1"/>
              <a:t>항등</a:t>
            </a:r>
            <a:r>
              <a:rPr lang="ko-KR" altLang="en-US" sz="2200" b="1" dirty="0"/>
              <a:t> 함수</a:t>
            </a:r>
            <a:r>
              <a:rPr lang="en-US" altLang="ko-KR" sz="2200" b="1" dirty="0"/>
              <a:t>(Identity Mapping)</a:t>
            </a:r>
            <a:r>
              <a:rPr lang="ko-KR" altLang="en-US" sz="2200" b="1" dirty="0"/>
              <a:t>란</a:t>
            </a:r>
            <a:r>
              <a:rPr lang="en-US" altLang="ko-KR" sz="22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ResNet</a:t>
            </a:r>
            <a:r>
              <a:rPr lang="ko-KR" altLang="en-US" sz="1800" dirty="0"/>
              <a:t>에서는 잔차 학습</a:t>
            </a:r>
            <a:r>
              <a:rPr lang="en-US" altLang="ko-KR" sz="1800" dirty="0"/>
              <a:t>(Residual Learning)</a:t>
            </a:r>
            <a:r>
              <a:rPr lang="ko-KR" altLang="en-US" sz="1800" dirty="0"/>
              <a:t> 을 통해 네트워크를 학습한다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일반적인 신경망에서는 네트워크가 깊어질수록 기울기 소실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문제가 발생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ResNet에서는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스킵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연결(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Skip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Shortcut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을 추가하여,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입력값을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그대로 다음 레이어로 전달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이때,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스킵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연결을 통해 전달되는 값이 바로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항등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함수(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dirty="0" err="1"/>
              <a:t>항등</a:t>
            </a:r>
            <a:r>
              <a:rPr lang="ko-KR" altLang="en-US" sz="1800" dirty="0"/>
              <a:t> 함수</a:t>
            </a:r>
            <a:r>
              <a:rPr lang="en-US" altLang="ko-KR" sz="1800" dirty="0"/>
              <a:t>(Identity Mapping)</a:t>
            </a:r>
            <a:r>
              <a:rPr lang="ko-KR" altLang="en-US" sz="1800" dirty="0"/>
              <a:t>는 입력을 그대로 전달하는 함수로</a:t>
            </a:r>
            <a:r>
              <a:rPr lang="en-US" altLang="ko-KR" sz="1800" dirty="0"/>
              <a:t>, ResNet</a:t>
            </a:r>
            <a:r>
              <a:rPr lang="ko-KR" altLang="en-US" sz="1800" dirty="0"/>
              <a:t>에서 주요 개념 중 하나이다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6B38AE-B411-4818-3ACE-BDD355F1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08" y="5790887"/>
            <a:ext cx="5011809" cy="8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1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09082" y="1124720"/>
            <a:ext cx="8756264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ResNet</a:t>
            </a:r>
            <a:r>
              <a:rPr lang="ko-KR" altLang="en-US" sz="2000" b="1" dirty="0"/>
              <a:t>에서 </a:t>
            </a:r>
            <a:r>
              <a:rPr lang="ko-KR" altLang="en-US" sz="2000" b="1" dirty="0" err="1"/>
              <a:t>항등</a:t>
            </a:r>
            <a:r>
              <a:rPr lang="ko-KR" altLang="en-US" sz="2000" b="1" dirty="0"/>
              <a:t> 함수</a:t>
            </a:r>
            <a:r>
              <a:rPr lang="en-US" altLang="ko-KR" sz="2000" b="1" dirty="0"/>
              <a:t>(Identity Mapping)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이러한 개념이 필요한 이유는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2014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년에 공개된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GoogLeNet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층이 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22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개로 구성된 것에 비해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ResNet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층이 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152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개로 구성되어 기울기 소멸 문제가 발생할 수 있기 때문임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그림과 같이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숏컷을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두어 기울기 소멸 문제를 방지했다고 이해하면 됨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4F5CB8-3CE8-B7F0-CB7F-5DE341E2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3486607"/>
            <a:ext cx="7628709" cy="314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239934"/>
            <a:ext cx="8278317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ResNet</a:t>
            </a:r>
            <a:r>
              <a:rPr lang="ko-KR" altLang="en-US" sz="2000" b="1" dirty="0"/>
              <a:t>에서 </a:t>
            </a:r>
            <a:r>
              <a:rPr lang="ko-KR" altLang="en-US" sz="2000" b="1" dirty="0" err="1"/>
              <a:t>항등</a:t>
            </a:r>
            <a:r>
              <a:rPr lang="ko-KR" altLang="en-US" sz="2000" b="1" dirty="0"/>
              <a:t> 함수</a:t>
            </a:r>
            <a:r>
              <a:rPr lang="en-US" altLang="ko-KR" sz="2000" b="1" dirty="0"/>
              <a:t>(Identity Mapping)</a:t>
            </a:r>
            <a:r>
              <a:rPr lang="ko-KR" altLang="en-US" sz="2000" b="1" dirty="0"/>
              <a:t>란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ResNet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구조는 다음 그림과 같이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숏컷으로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만들어진 블록인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아이덴티티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블록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(identity block)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과 합성곱층으로 구성된 합성곱 블록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sz="18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convolutional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block)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으로 구성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354710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아이덴티티 블록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570" y="4120284"/>
            <a:ext cx="7570470" cy="175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182327"/>
            <a:ext cx="8278317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ResNet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구조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단순히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아이덴티티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블록은 이전까지 설명했듯이 네트워크의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그대로 더하는 것이고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합성곱 블록은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1×1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합성곱층을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거친 후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에 더해 주는 것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ResNet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이 두 블록을 다음 그림과 같이 쌓아서 구성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83513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ResNet </a:t>
            </a:r>
            <a:r>
              <a:rPr lang="ko-KR" altLang="en-US" sz="1600" dirty="0"/>
              <a:t>구조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419" y="4290195"/>
            <a:ext cx="7670670" cy="184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124720"/>
            <a:ext cx="8278317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ResNet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구조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ResNet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기본적으로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VGG19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구조를 뼈대로 하며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거기에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합성곱층들을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추가해서 깊게 만든 후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숏컷들을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추가하는 것이 사실상 전부라고 생각하면 됨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119" y="2884394"/>
            <a:ext cx="5825762" cy="372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510" y="1470362"/>
            <a:ext cx="8278317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ResNet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854184"/>
            <a:ext cx="6450466" cy="364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182327"/>
            <a:ext cx="8278317" cy="4964629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ResNet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의 구조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ResNet</a:t>
            </a:r>
            <a:r>
              <a:rPr lang="ko-KR" altLang="en-US" sz="1800" dirty="0"/>
              <a:t>은 다양한 깊이를 가진 여러 버전이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다음과 같은 모델이 있다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ResNet-50, ResNet-101, ResNet-152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Bottleneck </a:t>
            </a:r>
            <a:r>
              <a:rPr lang="ko-KR" altLang="en-US" sz="1800" dirty="0"/>
              <a:t>구조를 사용하여 </a:t>
            </a:r>
            <a:r>
              <a:rPr lang="ko-KR" altLang="en-US" sz="1800" dirty="0" err="1"/>
              <a:t>계산량을</a:t>
            </a:r>
            <a:r>
              <a:rPr lang="ko-KR" altLang="en-US" sz="1800" dirty="0"/>
              <a:t> 줄이면서도 깊은 네트워크를 학습할 수 있도록 설계되었다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4D4D65-379D-61F8-2435-9029692C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66" y="2501042"/>
            <a:ext cx="7893851" cy="23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3A125-EE12-ED9A-663D-4AE039F6E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E543-68BB-6033-3EE5-8ABF383A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6E870C-DFC6-3006-BDBE-3A6741DF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82327"/>
            <a:ext cx="8278317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/>
              <a:t>ResNet </a:t>
            </a:r>
            <a:r>
              <a:rPr lang="ko-KR" altLang="en-US" sz="2000" b="1" dirty="0"/>
              <a:t>이후 발전된 모델</a:t>
            </a:r>
            <a:endParaRPr lang="ko-KR" altLang="en-US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ResNet </a:t>
            </a:r>
            <a:r>
              <a:rPr lang="ko-KR" altLang="en-US" sz="1800" dirty="0"/>
              <a:t>이후에도 잔차 학습을 활용한 여러 모델이 등장했습니다</a:t>
            </a:r>
            <a:r>
              <a:rPr lang="en-US" altLang="ko-KR" sz="1800" dirty="0"/>
              <a:t>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ResNeXt</a:t>
            </a:r>
            <a:r>
              <a:rPr lang="en-US" altLang="ko-KR" sz="1800" dirty="0"/>
              <a:t>: </a:t>
            </a:r>
            <a:r>
              <a:rPr lang="ko-KR" altLang="en-US" sz="1800" dirty="0"/>
              <a:t>그룹 </a:t>
            </a:r>
            <a:r>
              <a:rPr lang="ko-KR" altLang="en-US" sz="1800" dirty="0" err="1"/>
              <a:t>컨볼루션을</a:t>
            </a:r>
            <a:r>
              <a:rPr lang="ko-KR" altLang="en-US" sz="1800" dirty="0"/>
              <a:t> 활용하여 성능 향상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DenseNet</a:t>
            </a:r>
            <a:r>
              <a:rPr lang="en-US" altLang="ko-KR" sz="1800" dirty="0"/>
              <a:t>: </a:t>
            </a:r>
            <a:r>
              <a:rPr lang="ko-KR" altLang="en-US" sz="1800" dirty="0"/>
              <a:t>모든 레이어를 서로 연결하여 정보 손실 감소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 </a:t>
            </a:r>
            <a:r>
              <a:rPr lang="en-US" altLang="ko-KR" sz="1800" b="1" dirty="0" err="1"/>
              <a:t>EfficientNet</a:t>
            </a:r>
            <a:r>
              <a:rPr lang="en-US" altLang="ko-KR" sz="1800" dirty="0"/>
              <a:t>: </a:t>
            </a:r>
            <a:r>
              <a:rPr lang="ko-KR" altLang="en-US" sz="1800" dirty="0"/>
              <a:t>모델 크기</a:t>
            </a:r>
            <a:r>
              <a:rPr lang="en-US" altLang="ko-KR" sz="1800" dirty="0"/>
              <a:t>(</a:t>
            </a:r>
            <a:r>
              <a:rPr lang="ko-KR" altLang="en-US" sz="1800" dirty="0"/>
              <a:t>깊이</a:t>
            </a:r>
            <a:r>
              <a:rPr lang="en-US" altLang="ko-KR" sz="1800" dirty="0"/>
              <a:t>, </a:t>
            </a:r>
            <a:r>
              <a:rPr lang="ko-KR" altLang="en-US" sz="1800" dirty="0"/>
              <a:t>너비</a:t>
            </a:r>
            <a:r>
              <a:rPr lang="en-US" altLang="ko-KR" sz="1800" dirty="0"/>
              <a:t>, </a:t>
            </a:r>
            <a:r>
              <a:rPr lang="ko-KR" altLang="en-US" sz="1800" dirty="0"/>
              <a:t>해상도</a:t>
            </a:r>
            <a:r>
              <a:rPr lang="en-US" altLang="ko-KR" sz="1800" dirty="0"/>
              <a:t>)</a:t>
            </a:r>
            <a:r>
              <a:rPr lang="ko-KR" altLang="en-US" sz="1800" dirty="0"/>
              <a:t>를 동시에 최적화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ResNet</a:t>
            </a:r>
            <a:r>
              <a:rPr lang="ko-KR" altLang="en-US" sz="1800" dirty="0"/>
              <a:t>은 여전히 딥러닝 연구 및 실무에서 가장 중요한 </a:t>
            </a:r>
            <a:r>
              <a:rPr lang="en-US" altLang="ko-KR" sz="1800" dirty="0"/>
              <a:t>CNN </a:t>
            </a:r>
            <a:r>
              <a:rPr lang="ko-KR" altLang="en-US" sz="1800" dirty="0"/>
              <a:t>모델 중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  </a:t>
            </a:r>
            <a:r>
              <a:rPr lang="ko-KR" altLang="en-US" sz="1800" dirty="0"/>
              <a:t>하나이다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16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7749D-1CB4-1355-A0F9-EE44ED1B7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E8125-9745-1FFD-7136-66230A21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247E49-AF0D-2C39-92E4-FBDF692C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24720"/>
            <a:ext cx="8278317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 err="1"/>
              <a:t>항등</a:t>
            </a:r>
            <a:r>
              <a:rPr lang="ko-KR" altLang="en-US" sz="2000" b="1" dirty="0"/>
              <a:t> 함수</a:t>
            </a:r>
            <a:r>
              <a:rPr lang="en-US" altLang="ko-KR" sz="2000" b="1" dirty="0"/>
              <a:t>(Identity Mapping)</a:t>
            </a:r>
            <a:r>
              <a:rPr lang="ko-KR" altLang="en-US" sz="2000" b="1" dirty="0"/>
              <a:t>와 </a:t>
            </a:r>
            <a:r>
              <a:rPr lang="ko-KR" altLang="en-US" sz="2000" b="1" dirty="0" err="1"/>
              <a:t>스킵</a:t>
            </a:r>
            <a:r>
              <a:rPr lang="ko-KR" altLang="en-US" sz="2000" b="1" dirty="0"/>
              <a:t> 연결</a:t>
            </a:r>
            <a:r>
              <a:rPr lang="en-US" altLang="ko-KR" sz="2000" b="1" dirty="0"/>
              <a:t>(Skip Connection)</a:t>
            </a:r>
            <a:endParaRPr lang="ko-KR" altLang="en-US" sz="20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00CB1-1E83-0356-0703-BBAC2251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585576"/>
            <a:ext cx="7546517" cy="51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dirty="0"/>
              <a:t>이미지 분류를 위한 신경망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dirty="0"/>
              <a:t>객체 인식을 위한 신경망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B7AAD-993E-068D-5949-1AD1BEA4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FE0E2A59-E9E5-FA44-E735-3E3FEEF3E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객체탐지</a:t>
            </a:r>
            <a:r>
              <a:rPr lang="en-US" altLang="ko-KR" sz="1800" b="1" dirty="0"/>
              <a:t>(Object Detection)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객체 탐지는 객체의 </a:t>
            </a:r>
            <a:r>
              <a:rPr lang="ko-KR" altLang="en-US" sz="1600" b="1" dirty="0"/>
              <a:t>위치를 지정</a:t>
            </a:r>
            <a:r>
              <a:rPr lang="ko-KR" altLang="en-US" sz="1600" dirty="0"/>
              <a:t>하고 </a:t>
            </a:r>
            <a:r>
              <a:rPr lang="ko-KR" altLang="en-US" sz="1600" b="1" dirty="0"/>
              <a:t>분류</a:t>
            </a:r>
            <a:r>
              <a:rPr lang="ko-KR" altLang="en-US" sz="1600" dirty="0"/>
              <a:t>하는 문제이다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FCE2E-8034-9131-D805-394E9F5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7AE5C2-D8A7-3658-6972-C43805AF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80" y="2149913"/>
            <a:ext cx="6493025" cy="382543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D93A371-604E-7550-EA19-29024B85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8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객체 인식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(object detection)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이미지나 영상 내에 있는 객체를 식별하는 컴퓨터 비전 기술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객체 인식이란 이미지나 영상 내에 있는 여러 객체에 대해 각 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1)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객체가 무엇인지를 분류하는 문제와 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2)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그 객체의 위치가 어디인지 박스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(bounding box)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로 나타내는 위치 검출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(localization)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문제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다루는 분야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객체 인식은 다음과 같이 표현할 수 있음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373" y="5041996"/>
            <a:ext cx="6821261" cy="34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229507"/>
            <a:ext cx="8278317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이용한 객체 인식 알고리즘은 크게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(1-stage detector)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(2-stage detector)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으로 나눌 수 있음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02863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1</a:t>
            </a:r>
            <a:r>
              <a:rPr lang="ko-KR" altLang="en-US" sz="1600" dirty="0"/>
              <a:t>단계 객체 인식 </a:t>
            </a:r>
            <a:r>
              <a:rPr lang="en-US" altLang="ko-KR" sz="1600" dirty="0" err="1"/>
              <a:t>vs</a:t>
            </a:r>
            <a:r>
              <a:rPr lang="en-US" altLang="ko-KR" sz="1600" dirty="0"/>
              <a:t> 2</a:t>
            </a:r>
            <a:r>
              <a:rPr lang="ko-KR" altLang="en-US" sz="1600" dirty="0"/>
              <a:t>단계 객체 인식 흐름도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301" y="3544214"/>
            <a:ext cx="7545397" cy="270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인식은 이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두 문제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분류와 위치 검출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를 동시에 행하는 방법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인식은 이 두 문제를 순차적으로 행하는 방법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인식은 비교적 빠르지만 정확도가 낮고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인식은 비교적 느리지만 정확도가 높음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CNN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을 처음으로 적용시킨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R-CNN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계열이 대표적이며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 객체 인식에는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YOLO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(You Only Look Once)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계열과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SSD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계열 등이 포함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참고로 객체 인식은 자율 주행 자동차</a:t>
            </a:r>
            <a:r>
              <a:rPr lang="en-US" altLang="ko-KR" sz="18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, CCTV, </a:t>
            </a:r>
            <a:r>
              <a:rPr lang="ko-KR" altLang="en-US" sz="18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무인 점포 등 많은 곳에서 활용</a:t>
            </a:r>
            <a:endParaRPr lang="en-US" altLang="ko-KR" sz="1800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2C253-63F0-0F45-1960-07030F0F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88B18-BADD-29D0-C6DD-F4F77958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D62436E-46C4-68B9-A12C-76DCDE81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6960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 인식</a:t>
            </a:r>
            <a:r>
              <a:rPr lang="en-US" altLang="ko-KR" sz="1800" b="1" dirty="0"/>
              <a:t>(Object Detection)</a:t>
            </a:r>
            <a:r>
              <a:rPr lang="ko-KR" altLang="en-US" sz="1800" b="1" dirty="0"/>
              <a:t>의 일반적 처리 흐름</a:t>
            </a:r>
            <a:endParaRPr lang="en-US" altLang="ko-KR" sz="1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①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이미지 수신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RGB 이미지 (정해진 크기로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리사이즈됨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입력으로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들어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감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Backbone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생성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CSPDarknet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사용해 이미지에서 고수준의 특징(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추출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    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 단계는 모든 객체 검출 모델에서 공통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으로 사용됨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ko-KR" altLang="en-US" sz="1600" dirty="0"/>
              <a:t>   ③ 객체 후보 영역 추정 </a:t>
            </a:r>
            <a:r>
              <a:rPr lang="en-US" altLang="ko-KR" sz="1600" dirty="0"/>
              <a:t>(Region Estimation)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/>
              <a:t>      </a:t>
            </a:r>
            <a:r>
              <a:rPr lang="ko-KR" altLang="en-US" sz="1600" dirty="0"/>
              <a:t>공통된 목적은</a:t>
            </a:r>
            <a:r>
              <a:rPr lang="en-US" altLang="ko-KR" sz="1600" dirty="0"/>
              <a:t>→ </a:t>
            </a:r>
            <a:r>
              <a:rPr lang="ko-KR" altLang="en-US" sz="1600" dirty="0"/>
              <a:t>객체가 있을 가능성이 높은 영역</a:t>
            </a:r>
            <a:r>
              <a:rPr lang="en-US" altLang="ko-KR" sz="1600" dirty="0"/>
              <a:t>(Bounding Box)</a:t>
            </a:r>
            <a:r>
              <a:rPr lang="ko-KR" altLang="en-US" sz="1600" dirty="0"/>
              <a:t>을 빠르게 찾는 것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④ 바운딩 박스 좌표 회귀 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BBox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추정된 박스에 대해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[x,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(또는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x1, y1, x2, y2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형식으로 위치 보정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대부분의 모델에서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기준으로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보정값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A1C1C9B-D445-DA31-77E0-1D2953A22B6F}"/>
              </a:ext>
            </a:extLst>
          </p:cNvPr>
          <p:cNvGrpSpPr/>
          <p:nvPr/>
        </p:nvGrpSpPr>
        <p:grpSpPr>
          <a:xfrm>
            <a:off x="1000366" y="4177891"/>
            <a:ext cx="7981610" cy="866581"/>
            <a:chOff x="507666" y="3544215"/>
            <a:chExt cx="8327252" cy="9817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E9B5CD-C48B-4139-876B-A606EFAE32F8}"/>
                </a:ext>
              </a:extLst>
            </p:cNvPr>
            <p:cNvGrpSpPr/>
            <p:nvPr/>
          </p:nvGrpSpPr>
          <p:grpSpPr>
            <a:xfrm>
              <a:off x="507666" y="3544215"/>
              <a:ext cx="8327252" cy="701791"/>
              <a:chOff x="507666" y="3544215"/>
              <a:chExt cx="8327252" cy="70179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606878D-C9E8-429A-1024-E2DEF5880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666" y="3544215"/>
                <a:ext cx="8327252" cy="398176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D65EF71-E91A-6035-B85E-8EC098627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666" y="3916903"/>
                <a:ext cx="8327252" cy="329103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C572828-4C26-C2AE-D52E-21B3D47B2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72" y="4246006"/>
              <a:ext cx="8154432" cy="280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33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3235F-7DE0-EA14-801B-3EEE2A4C3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B0940-98E6-231A-4152-53C0459D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D613D0-F135-D477-1E1F-35D1E10F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6960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 인식</a:t>
            </a:r>
            <a:r>
              <a:rPr lang="en-US" altLang="ko-KR" sz="1800" b="1" dirty="0"/>
              <a:t>(Object Detection)</a:t>
            </a:r>
            <a:r>
              <a:rPr lang="ko-KR" altLang="en-US" sz="1800" b="1" dirty="0"/>
              <a:t>의 일반적 처리 흐름</a:t>
            </a:r>
            <a:endParaRPr lang="en-US" altLang="ko-KR" sz="18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⑤ 클래스 분류 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각각의 박스 또는 셀에 대해 어떤 객체인지 판단 (예: 사람, 고양이, 자전거 등)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R-CNN: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영역마다 분류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YOLO: 각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셀에서 동시에 위치 + 클래스 예측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/>
              <a:t>   ⑥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 제거: NMS 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Non-Maximum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Suppression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박스가 같은 객체를 가리킬 수 있으므로, 겹치는 박스 중 최고 확률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하나만 선택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모델에서 사용하는 후처리 단계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⑦ 최종 결과 출력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600" dirty="0"/>
              <a:t> 최종 결과 출력: 클래스 + 확률 </a:t>
            </a:r>
            <a:r>
              <a:rPr lang="en-US" altLang="ko-KR" sz="1600" dirty="0"/>
              <a:t>+ </a:t>
            </a:r>
            <a:r>
              <a:rPr lang="ko-KR" altLang="en-US" sz="1600" dirty="0"/>
              <a:t>위치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AF9336-EEF5-5E55-358A-F2BF64FB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0" y="5272424"/>
            <a:ext cx="733527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2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32318-791F-541A-2D8E-5FA9E1AD2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>
            <a:extLst>
              <a:ext uri="{FF2B5EF4-FFF2-40B4-BE49-F238E27FC236}">
                <a16:creationId xmlns:a16="http://schemas.microsoft.com/office/drawing/2014/main" id="{8B755D0A-704C-8457-4B3C-95635159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87" y="2697012"/>
            <a:ext cx="7554753" cy="616774"/>
          </a:xfrm>
        </p:spPr>
        <p:txBody>
          <a:bodyPr/>
          <a:lstStyle/>
          <a:p>
            <a:r>
              <a:rPr lang="ko-KR" altLang="en-US" dirty="0"/>
              <a:t>객체 인식 주요개념</a:t>
            </a:r>
            <a:r>
              <a:rPr lang="en-US" altLang="ko-KR" dirty="0"/>
              <a:t>:</a:t>
            </a:r>
            <a:r>
              <a:rPr lang="en-US" altLang="ko-KR" sz="2400" dirty="0"/>
              <a:t> </a:t>
            </a:r>
            <a:r>
              <a:rPr lang="ko-KR" altLang="en-US" sz="2400" dirty="0"/>
              <a:t>바운딩 박스</a:t>
            </a:r>
            <a:r>
              <a:rPr lang="en-US" altLang="ko-KR" sz="2400" dirty="0"/>
              <a:t>, </a:t>
            </a:r>
            <a:r>
              <a:rPr lang="ko-KR" altLang="en-US" sz="2400" dirty="0"/>
              <a:t>앵커박스</a:t>
            </a:r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BE2BD7-853D-6749-8743-5275657A18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3F363C-6657-7D7E-1B59-B8D2848F8420}"/>
              </a:ext>
            </a:extLst>
          </p:cNvPr>
          <p:cNvCxnSpPr>
            <a:cxnSpLocks/>
          </p:cNvCxnSpPr>
          <p:nvPr/>
        </p:nvCxnSpPr>
        <p:spPr>
          <a:xfrm>
            <a:off x="1230794" y="3410430"/>
            <a:ext cx="6797626" cy="1857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AC001E8-1715-B98C-7053-B19902EF13FF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80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B9FB7-F2B9-9476-5002-ECF6F9AF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22607-0144-959E-7692-9F8A7F95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21F2EC-6A2C-0931-90E6-4DD54D68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523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바운딩박스</a:t>
            </a:r>
            <a:r>
              <a:rPr lang="en-US" altLang="ko-KR" sz="2000" b="1" dirty="0">
                <a:latin typeface="KoPub돋움체_Pro Light" pitchFamily="18" charset="-127"/>
                <a:ea typeface="KoPub돋움체_Pro Light" pitchFamily="18" charset="-127"/>
              </a:rPr>
              <a:t>(Bounding Box): </a:t>
            </a:r>
            <a:r>
              <a:rPr lang="ko-KR" altLang="en-US" sz="1600" dirty="0"/>
              <a:t>바운딩 박스는 객체 감지</a:t>
            </a:r>
            <a:r>
              <a:rPr lang="en-US" altLang="ko-KR" sz="1600" dirty="0"/>
              <a:t>(Object Detection)</a:t>
            </a:r>
            <a:r>
              <a:rPr lang="ko-KR" altLang="en-US" sz="1600" dirty="0"/>
              <a:t>에서 사용되는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내에서 특정 객체를 포함하는 최소한의 직사각형 영역을 말한다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직사각형은 보통 객체의 위치를 정의하는 데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객체의 좌표</a:t>
            </a:r>
            <a:r>
              <a:rPr lang="en-US" altLang="ko-KR" sz="1600" dirty="0"/>
              <a:t>(</a:t>
            </a:r>
            <a:r>
              <a:rPr lang="ko-KR" altLang="en-US" sz="1600" dirty="0"/>
              <a:t>왼쪽 상단 모서리</a:t>
            </a:r>
            <a:r>
              <a:rPr lang="en-US" altLang="ko-KR" sz="1600" dirty="0"/>
              <a:t>, </a:t>
            </a:r>
            <a:r>
              <a:rPr lang="ko-KR" altLang="en-US" sz="1600" dirty="0"/>
              <a:t>오른쪽 하단 모서리</a:t>
            </a:r>
            <a:r>
              <a:rPr lang="en-US" altLang="ko-KR" sz="1600" dirty="0"/>
              <a:t>)</a:t>
            </a:r>
            <a:r>
              <a:rPr lang="ko-KR" altLang="en-US" sz="1600" dirty="0"/>
              <a:t>로 표시된다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1. </a:t>
            </a:r>
            <a:r>
              <a:rPr lang="ko-KR" altLang="en-US" sz="1600" b="1" dirty="0"/>
              <a:t>바운딩 박스의 표현 방식</a:t>
            </a:r>
            <a:r>
              <a:rPr lang="en-US" altLang="ko-KR" sz="1600" b="1" dirty="0"/>
              <a:t>: </a:t>
            </a:r>
            <a:r>
              <a:rPr lang="ko-KR" altLang="en-US" sz="1600" dirty="0"/>
              <a:t>바운딩 박스는 보통 두 개의 좌표 또는 중심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좌표와 너비</a:t>
            </a:r>
            <a:r>
              <a:rPr lang="en-US" altLang="ko-KR" sz="1600" dirty="0"/>
              <a:t>·</a:t>
            </a:r>
            <a:r>
              <a:rPr lang="ko-KR" altLang="en-US" sz="1600" dirty="0"/>
              <a:t>높이로 표현된다</a:t>
            </a:r>
            <a:r>
              <a:rPr lang="en-US" altLang="ko-KR" sz="1600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45E416-E29E-4C1E-D53F-23AF6FB4C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66" y="3659428"/>
            <a:ext cx="4632503" cy="24124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5B0417-E770-3B1B-DFF7-AE4A51F5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54" y="3451015"/>
            <a:ext cx="288647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74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B12C1-5D12-3AD6-6B15-F2DA7FBD3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CA1860-ECD6-6C45-7476-BAFCDB09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82327"/>
            <a:ext cx="8278317" cy="541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바운딩 박스의 실제 예제</a:t>
            </a:r>
            <a:r>
              <a:rPr lang="en-US" altLang="ko-KR" sz="1800" b="1" dirty="0"/>
              <a:t>: </a:t>
            </a:r>
            <a:r>
              <a:rPr lang="ko-KR" altLang="en-US" sz="1600" dirty="0"/>
              <a:t>자율 주행 자동차에서 차량 감지</a:t>
            </a:r>
            <a:endParaRPr lang="ko-KR" altLang="en-US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자율 주행 시스템에서는 도로 위의 차량을 감지해야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크기가 </a:t>
            </a:r>
            <a:r>
              <a:rPr lang="en-US" altLang="ko-KR" sz="1600" dirty="0"/>
              <a:t>1280x720(</a:t>
            </a:r>
            <a:r>
              <a:rPr lang="ko-KR" altLang="en-US" sz="1600" dirty="0"/>
              <a:t>가로</a:t>
            </a:r>
            <a:r>
              <a:rPr lang="en-US" altLang="ko-KR" sz="1600" dirty="0"/>
              <a:t>x</a:t>
            </a:r>
            <a:r>
              <a:rPr lang="ko-KR" altLang="en-US" sz="1600" dirty="0"/>
              <a:t>세로</a:t>
            </a:r>
            <a:r>
              <a:rPr lang="en-US" altLang="ko-KR" sz="1600" dirty="0"/>
              <a:t>)</a:t>
            </a:r>
            <a:r>
              <a:rPr lang="ko-KR" altLang="en-US" sz="1600" dirty="0"/>
              <a:t>이고 자동차 감지된 영역은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좌측 상단(500, 300)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우측 하단(800, 600)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 </a:t>
            </a:r>
            <a:r>
              <a:rPr lang="ko-KR" altLang="en-US" sz="1600" dirty="0"/>
              <a:t>이미지가 있다고 가정하자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 바운딩 박스를 활용하면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차량이 어디에 있는지 파악하여 충돌을 방지하는 등의 기능을 구현할 수 있다</a:t>
            </a:r>
            <a:r>
              <a:rPr lang="en-US" altLang="ko-KR" sz="1600" dirty="0"/>
              <a:t>.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D0C986-FD09-07D9-169B-A7DBF443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08" y="2968144"/>
            <a:ext cx="3507156" cy="6912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DC8088-1421-2D89-6CB6-E33B086B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50" y="3774642"/>
            <a:ext cx="2705478" cy="552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A72DA7-6DC1-9A87-8DCB-1FC05E14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15" y="4465926"/>
            <a:ext cx="4195436" cy="3115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3624B3-56FC-F4D7-D40C-100A591B7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50" y="4886999"/>
            <a:ext cx="2629267" cy="42868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4C514DB-9E03-6E56-3219-9FDE2979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829E6B-37AE-BE87-B8A3-5C43D0419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208" y="3380032"/>
            <a:ext cx="2743945" cy="1420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0B7C5-A668-9E64-1590-47B047A24371}"/>
              </a:ext>
            </a:extLst>
          </p:cNvPr>
          <p:cNvSpPr txBox="1"/>
          <p:nvPr/>
        </p:nvSpPr>
        <p:spPr>
          <a:xfrm>
            <a:off x="6127389" y="3634929"/>
            <a:ext cx="2325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1" dirty="0"/>
              <a:t>[</a:t>
            </a:r>
            <a:r>
              <a:rPr lang="ko-KR" altLang="en-US" sz="1200" b="1" dirty="0"/>
              <a:t>이미지에서의 좌표계</a:t>
            </a:r>
            <a:r>
              <a:rPr lang="en-US" altLang="ko-KR" sz="1200" b="1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원점 </a:t>
            </a:r>
            <a:r>
              <a:rPr lang="en-US" altLang="ko-KR" sz="1200" b="1" dirty="0"/>
              <a:t>(0, 0)</a:t>
            </a:r>
            <a:r>
              <a:rPr lang="ko-KR" altLang="en-US" sz="1200" b="1" dirty="0"/>
              <a:t>은 왼쪽 위</a:t>
            </a:r>
            <a:r>
              <a:rPr lang="en-US" altLang="ko-KR" sz="1200" b="1" dirty="0"/>
              <a:t>(Top-Left)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x</a:t>
            </a:r>
            <a:r>
              <a:rPr lang="ko-KR" altLang="en-US" sz="1200" b="1" dirty="0"/>
              <a:t>축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오른쪽으로 갈수록 증가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y</a:t>
            </a:r>
            <a:r>
              <a:rPr lang="ko-KR" altLang="en-US" sz="1200" b="1" dirty="0"/>
              <a:t>축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아래로 갈수록 증가</a:t>
            </a:r>
          </a:p>
        </p:txBody>
      </p:sp>
    </p:spTree>
    <p:extLst>
      <p:ext uri="{BB962C8B-B14F-4D97-AF65-F5344CB8AC3E}">
        <p14:creationId xmlns:p14="http://schemas.microsoft.com/office/powerpoint/2010/main" val="297044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0BA3C-E30C-ED00-BA16-408ACCFF2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007" y="2948097"/>
            <a:ext cx="5900453" cy="380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124720"/>
            <a:ext cx="7414211" cy="518463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이미지 분류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(classification)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 특정 대상이 영상 내에 존재하는지 여부를 판단하는 것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C0689A-2CA3-EE67-03E9-35E55CE9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6788E3-4D81-7C0A-E704-D25478284CF8}"/>
              </a:ext>
            </a:extLst>
          </p:cNvPr>
          <p:cNvSpPr txBox="1">
            <a:spLocks/>
          </p:cNvSpPr>
          <p:nvPr/>
        </p:nvSpPr>
        <p:spPr>
          <a:xfrm>
            <a:off x="481903" y="2564895"/>
            <a:ext cx="3242465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800" dirty="0"/>
              <a:t>VGGNet16 </a:t>
            </a:r>
            <a:r>
              <a:rPr lang="ko-KR" altLang="en-US" sz="1800" dirty="0"/>
              <a:t>구조</a:t>
            </a:r>
            <a:endParaRPr lang="ko-KR" altLang="en-US" sz="18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B60E9-2A96-E64D-8FB2-37FC885C0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BD63EC-A710-5F4C-2FFF-719373D2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355148"/>
            <a:ext cx="8278317" cy="541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바운딩 박스의 활용 분야</a:t>
            </a:r>
            <a:endParaRPr lang="en-US" altLang="ko-KR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627CE9-1036-D534-41AE-75160B3B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27" y="1873611"/>
            <a:ext cx="4249465" cy="3513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C8DE7-C7D5-8F6D-F2DE-97791CDF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64" y="1930464"/>
            <a:ext cx="4189089" cy="253470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00077D3-ABA4-D72E-6E8C-72FC3449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1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7C8B1-FF1C-7042-EF47-ADDFE20CA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90758C-FA0D-F049-DC77-41DE1C6C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바운딩 박스 학습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바운딩 박스를 학습하는 과정에서 가장 중요한 개념 중 하나는 </a:t>
            </a:r>
            <a:r>
              <a:rPr lang="en-US" altLang="ko-KR" sz="1600" b="1" dirty="0"/>
              <a:t>Ground Truth(</a:t>
            </a:r>
            <a:r>
              <a:rPr lang="ko-KR" altLang="en-US" sz="1600" b="1" dirty="0"/>
              <a:t>실제 정답</a:t>
            </a:r>
            <a:r>
              <a:rPr lang="en-US" altLang="ko-KR" sz="1600" b="1" dirty="0"/>
              <a:t>)</a:t>
            </a:r>
            <a:r>
              <a:rPr lang="ko-KR" altLang="en-US" sz="1600" dirty="0"/>
              <a:t> 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바운딩 박스 학습 과정은 </a:t>
            </a:r>
            <a:r>
              <a:rPr lang="ko-KR" altLang="en-US" sz="1600" b="1" dirty="0"/>
              <a:t>객체의 </a:t>
            </a:r>
            <a:r>
              <a:rPr lang="en-US" altLang="ko-KR" sz="1600" b="1" dirty="0"/>
              <a:t>“</a:t>
            </a:r>
            <a:r>
              <a:rPr lang="ko-KR" altLang="en-US" sz="1600" b="1" dirty="0"/>
              <a:t>위치</a:t>
            </a:r>
            <a:r>
              <a:rPr lang="en-US" altLang="ko-KR" sz="1600" b="1" dirty="0"/>
              <a:t>” + “</a:t>
            </a:r>
            <a:r>
              <a:rPr lang="ko-KR" altLang="en-US" sz="1600" b="1" dirty="0"/>
              <a:t>클래스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 </a:t>
            </a:r>
            <a:r>
              <a:rPr lang="ko-KR" altLang="en-US" sz="1600" dirty="0"/>
              <a:t>정보를 학습하여 모델이 이미지 내에서 올바른 바운딩 박스를 예측할 수 있도록 하는 과정이다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이를 위해 </a:t>
            </a:r>
            <a:r>
              <a:rPr lang="en-US" altLang="ko-KR" sz="1600" b="1" dirty="0"/>
              <a:t>Ground Truth </a:t>
            </a:r>
            <a:r>
              <a:rPr lang="ko-KR" altLang="en-US" sz="1600" b="1" dirty="0"/>
              <a:t>바운딩 박스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예측 바운딩 박스</a:t>
            </a:r>
            <a:r>
              <a:rPr lang="en-US" altLang="ko-KR" sz="1600" b="1" dirty="0"/>
              <a:t>(Predicted Bounding Box)</a:t>
            </a:r>
            <a:r>
              <a:rPr lang="ko-KR" altLang="en-US" sz="1600" dirty="0"/>
              <a:t> 간의 차이를 최소화하는 방향으로</a:t>
            </a:r>
            <a:r>
              <a:rPr lang="ko-KR" altLang="en-US" sz="1800" dirty="0"/>
              <a:t> 모델을 훈련한다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바운딩 박스 학습에서는 다음과 같은 과정이 포함된다</a:t>
            </a:r>
            <a:r>
              <a:rPr lang="en-US" altLang="ko-KR" sz="1800" dirty="0"/>
              <a:t>.</a:t>
            </a:r>
            <a:endParaRPr lang="ko-KR" altLang="en-US" sz="18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3291C1-DEB3-7B3B-8185-51C6D0BC6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15" y="4465926"/>
            <a:ext cx="5415881" cy="2156582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67F5D6D-C5C8-885C-224D-D9507514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02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58441-4873-E311-7DB3-84FD40ACE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EEFC2CB-4EC0-E2E0-FABC-E047C0D4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Ground Truth </a:t>
            </a:r>
            <a:r>
              <a:rPr lang="ko-KR" altLang="en-US" sz="1800" b="1" dirty="0"/>
              <a:t>바운딩 </a:t>
            </a:r>
            <a:r>
              <a:rPr lang="ko-KR" altLang="en-US" sz="1800" b="1" dirty="0" err="1"/>
              <a:t>박스란</a:t>
            </a:r>
            <a:r>
              <a:rPr lang="en-US" altLang="ko-KR" sz="1800" b="1" dirty="0"/>
              <a:t>?</a:t>
            </a:r>
            <a:endParaRPr lang="en-US" altLang="ko-KR" sz="1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Ground Truth(</a:t>
            </a:r>
            <a:r>
              <a:rPr lang="ko-KR" altLang="en-US" sz="1600" b="1" dirty="0"/>
              <a:t>실제 정답</a:t>
            </a:r>
            <a:r>
              <a:rPr lang="en-US" altLang="ko-KR" sz="1600" b="1" dirty="0"/>
              <a:t>)</a:t>
            </a:r>
            <a:r>
              <a:rPr lang="ko-KR" altLang="en-US" sz="1600" dirty="0"/>
              <a:t> 바운딩 박스는 사람이 직접 </a:t>
            </a:r>
            <a:r>
              <a:rPr lang="ko-KR" altLang="en-US" sz="1600" dirty="0" err="1"/>
              <a:t>레이블링한</a:t>
            </a:r>
            <a:r>
              <a:rPr lang="ko-KR" altLang="en-US" sz="1600" dirty="0"/>
              <a:t> 객체의 정확한 위치 정보이다</a:t>
            </a:r>
            <a:r>
              <a:rPr lang="en-US" altLang="ko-KR" sz="1600" dirty="0"/>
              <a:t>. </a:t>
            </a:r>
            <a:r>
              <a:rPr lang="ko-KR" altLang="en-US" sz="1600" dirty="0"/>
              <a:t>객체 감지 모델을 학습할 때 정답 데이터로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아래 형식은 </a:t>
            </a:r>
            <a:r>
              <a:rPr lang="en-US" altLang="ko-KR" sz="1600" dirty="0"/>
              <a:t>COCO </a:t>
            </a:r>
            <a:r>
              <a:rPr lang="ko-KR" altLang="en-US" sz="1600" dirty="0"/>
              <a:t>데이터셋에서 사용하는 </a:t>
            </a:r>
            <a:r>
              <a:rPr lang="en-US" altLang="ko-KR" sz="1600" dirty="0"/>
              <a:t>Ground Truth </a:t>
            </a:r>
            <a:r>
              <a:rPr lang="ko-KR" altLang="en-US" sz="1600" dirty="0"/>
              <a:t>바운딩 박스 예제이다</a:t>
            </a:r>
            <a:r>
              <a:rPr lang="en-US" altLang="ko-KR" sz="1600" dirty="0"/>
              <a:t>.</a:t>
            </a:r>
            <a:endParaRPr lang="ko-KR" altLang="en-US" sz="16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EC255-1E35-B3B8-7BD5-D203713E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78" y="2795323"/>
            <a:ext cx="5737346" cy="385966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5A76803-481C-7478-C793-B9801089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89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D68FA-F88A-E522-EC06-289CDDD0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AB1CCE-B129-80C5-AE3D-DCBD29F1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951899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 분류 </a:t>
            </a:r>
            <a:r>
              <a:rPr lang="en-US" altLang="ko-KR" sz="1800" b="1" dirty="0"/>
              <a:t>+ </a:t>
            </a:r>
            <a:r>
              <a:rPr lang="ko-KR" altLang="en-US" sz="1800" b="1" dirty="0"/>
              <a:t>바운딩 박스 예측 모델 예제</a:t>
            </a:r>
            <a:endParaRPr lang="en-US" altLang="ko-KR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CF042-3F51-1D1C-1A42-BAADA0D80C37}"/>
              </a:ext>
            </a:extLst>
          </p:cNvPr>
          <p:cNvSpPr txBox="1"/>
          <p:nvPr/>
        </p:nvSpPr>
        <p:spPr>
          <a:xfrm>
            <a:off x="827545" y="1412755"/>
            <a:ext cx="814363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def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create_model</a:t>
            </a:r>
            <a:r>
              <a:rPr lang="ko-KR" altLang="en-US" sz="1400" dirty="0"/>
              <a:t>():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inputs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tf.keras.Input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shape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image_size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# 첫 번째 </a:t>
            </a:r>
            <a:r>
              <a:rPr lang="ko-KR" altLang="en-US" sz="1400" dirty="0" err="1"/>
              <a:t>합성곱층</a:t>
            </a:r>
            <a:endParaRPr lang="ko-KR" altLang="en-US" sz="1400" dirty="0"/>
          </a:p>
          <a:p>
            <a:r>
              <a:rPr lang="ko-KR" altLang="en-US" sz="1400" dirty="0"/>
              <a:t>    x = tf.keras.layers.Conv2D(32, (3, 3), </a:t>
            </a:r>
            <a:r>
              <a:rPr lang="ko-KR" altLang="en-US" sz="1400" dirty="0" err="1"/>
              <a:t>activation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relu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padding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same</a:t>
            </a:r>
            <a:r>
              <a:rPr lang="ko-KR" altLang="en-US" sz="1400" dirty="0"/>
              <a:t>')(</a:t>
            </a:r>
            <a:r>
              <a:rPr lang="ko-KR" altLang="en-US" sz="1400" dirty="0" err="1"/>
              <a:t>inputs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  x = tf.keras.layers.MaxPooling2D((2, 2))(x)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# 두 번째 </a:t>
            </a:r>
            <a:r>
              <a:rPr lang="ko-KR" altLang="en-US" sz="1400" dirty="0" err="1"/>
              <a:t>합성곱층</a:t>
            </a:r>
            <a:endParaRPr lang="ko-KR" altLang="en-US" sz="1400" dirty="0"/>
          </a:p>
          <a:p>
            <a:r>
              <a:rPr lang="ko-KR" altLang="en-US" sz="1400" dirty="0"/>
              <a:t>    x = tf.keras.layers.Conv2D(64, (3, 3), </a:t>
            </a:r>
            <a:r>
              <a:rPr lang="ko-KR" altLang="en-US" sz="1400" dirty="0" err="1"/>
              <a:t>activation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relu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padding</a:t>
            </a:r>
            <a:r>
              <a:rPr lang="ko-KR" altLang="en-US" sz="1400" dirty="0"/>
              <a:t>='</a:t>
            </a:r>
            <a:r>
              <a:rPr lang="ko-KR" altLang="en-US" sz="1400" dirty="0" err="1"/>
              <a:t>same</a:t>
            </a:r>
            <a:r>
              <a:rPr lang="ko-KR" altLang="en-US" sz="1400" dirty="0"/>
              <a:t>')(x)</a:t>
            </a:r>
          </a:p>
          <a:p>
            <a:r>
              <a:rPr lang="ko-KR" altLang="en-US" sz="1400" dirty="0"/>
              <a:t>    x = tf.keras.layers.MaxPooling2D((2, 2))(x)</a:t>
            </a:r>
          </a:p>
          <a:p>
            <a:r>
              <a:rPr lang="ko-KR" altLang="en-US" sz="1400" dirty="0"/>
              <a:t>    x = </a:t>
            </a:r>
            <a:r>
              <a:rPr lang="ko-KR" altLang="en-US" sz="1400" dirty="0" err="1"/>
              <a:t>tf.keras.layers.Flatten</a:t>
            </a:r>
            <a:r>
              <a:rPr lang="ko-KR" altLang="en-US" sz="1400" dirty="0"/>
              <a:t>()(x)</a:t>
            </a:r>
          </a:p>
          <a:p>
            <a:r>
              <a:rPr lang="ko-KR" altLang="en-US" sz="1400" dirty="0"/>
              <a:t>    </a:t>
            </a:r>
          </a:p>
          <a:p>
            <a:r>
              <a:rPr lang="ko-KR" altLang="en-US" sz="1400" dirty="0"/>
              <a:t>    # 분류를 위한 </a:t>
            </a:r>
            <a:r>
              <a:rPr lang="ko-KR" altLang="en-US" sz="1400" dirty="0" err="1"/>
              <a:t>Dense</a:t>
            </a:r>
            <a:r>
              <a:rPr lang="ko-KR" altLang="en-US" sz="1400" dirty="0"/>
              <a:t> 레이어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>
                <a:solidFill>
                  <a:srgbClr val="0070C0"/>
                </a:solidFill>
              </a:rPr>
              <a:t>class_output</a:t>
            </a:r>
            <a:r>
              <a:rPr lang="ko-KR" altLang="en-US" sz="1400" dirty="0">
                <a:solidFill>
                  <a:srgbClr val="0070C0"/>
                </a:solidFill>
              </a:rPr>
              <a:t> = </a:t>
            </a:r>
            <a:r>
              <a:rPr lang="ko-KR" altLang="en-US" sz="1400" dirty="0" err="1">
                <a:solidFill>
                  <a:srgbClr val="0070C0"/>
                </a:solidFill>
              </a:rPr>
              <a:t>tf.keras.layers.Dense</a:t>
            </a:r>
            <a:r>
              <a:rPr lang="ko-KR" altLang="en-US" sz="1400" dirty="0">
                <a:solidFill>
                  <a:srgbClr val="0070C0"/>
                </a:solidFill>
              </a:rPr>
              <a:t>(</a:t>
            </a:r>
            <a:r>
              <a:rPr lang="ko-KR" altLang="en-US" sz="1400" dirty="0" err="1">
                <a:solidFill>
                  <a:srgbClr val="0070C0"/>
                </a:solidFill>
              </a:rPr>
              <a:t>num_classes</a:t>
            </a:r>
            <a:r>
              <a:rPr lang="ko-KR" altLang="en-US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 err="1">
                <a:solidFill>
                  <a:srgbClr val="0070C0"/>
                </a:solidFill>
              </a:rPr>
              <a:t>activation</a:t>
            </a:r>
            <a:r>
              <a:rPr lang="ko-KR" altLang="en-US" sz="1400" dirty="0">
                <a:solidFill>
                  <a:srgbClr val="0070C0"/>
                </a:solidFill>
              </a:rPr>
              <a:t>='</a:t>
            </a:r>
            <a:r>
              <a:rPr lang="ko-KR" altLang="en-US" sz="1400" dirty="0" err="1">
                <a:solidFill>
                  <a:srgbClr val="0070C0"/>
                </a:solidFill>
              </a:rPr>
              <a:t>softmax</a:t>
            </a:r>
            <a:r>
              <a:rPr lang="ko-KR" altLang="en-US" sz="1400" dirty="0">
                <a:solidFill>
                  <a:srgbClr val="0070C0"/>
                </a:solidFill>
              </a:rPr>
              <a:t>', </a:t>
            </a:r>
            <a:r>
              <a:rPr lang="ko-KR" altLang="en-US" sz="1400" dirty="0" err="1">
                <a:solidFill>
                  <a:srgbClr val="0070C0"/>
                </a:solidFill>
              </a:rPr>
              <a:t>name</a:t>
            </a:r>
            <a:r>
              <a:rPr lang="ko-KR" altLang="en-US" sz="1400" dirty="0">
                <a:solidFill>
                  <a:srgbClr val="0070C0"/>
                </a:solidFill>
              </a:rPr>
              <a:t>='</a:t>
            </a:r>
            <a:r>
              <a:rPr lang="ko-KR" altLang="en-US" sz="1400" dirty="0" err="1">
                <a:solidFill>
                  <a:srgbClr val="0070C0"/>
                </a:solidFill>
              </a:rPr>
              <a:t>class_output</a:t>
            </a:r>
            <a:r>
              <a:rPr lang="ko-KR" altLang="en-US" sz="1400" dirty="0">
                <a:solidFill>
                  <a:srgbClr val="0070C0"/>
                </a:solidFill>
              </a:rPr>
              <a:t>')(x)</a:t>
            </a:r>
          </a:p>
          <a:p>
            <a:r>
              <a:rPr lang="ko-KR" altLang="en-US" sz="1400" dirty="0"/>
              <a:t>   </a:t>
            </a:r>
            <a:r>
              <a:rPr lang="ko-KR" altLang="en-US" sz="1400" b="1" dirty="0"/>
              <a:t> </a:t>
            </a:r>
          </a:p>
          <a:p>
            <a:r>
              <a:rPr lang="ko-KR" altLang="en-US" sz="1400" dirty="0"/>
              <a:t>    # 바운딩 박스 예측을 위한 </a:t>
            </a:r>
            <a:r>
              <a:rPr lang="ko-KR" altLang="en-US" sz="1400" dirty="0" err="1"/>
              <a:t>Dense</a:t>
            </a:r>
            <a:r>
              <a:rPr lang="ko-KR" altLang="en-US" sz="1400" dirty="0"/>
              <a:t> 레이어</a:t>
            </a:r>
            <a:endParaRPr lang="en-US" altLang="ko-KR" sz="1400" dirty="0"/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바운딩 박스 좌표 </a:t>
            </a:r>
            <a:r>
              <a:rPr lang="en-US" altLang="ko-KR" sz="1400" dirty="0"/>
              <a:t>4</a:t>
            </a:r>
            <a:r>
              <a:rPr lang="ko-KR" altLang="en-US" sz="1400" dirty="0"/>
              <a:t>개 출력을 위해 </a:t>
            </a:r>
            <a:r>
              <a:rPr lang="en-US" altLang="ko-KR" sz="1400" dirty="0"/>
              <a:t>4</a:t>
            </a:r>
            <a:r>
              <a:rPr lang="ko-KR" altLang="en-US" sz="1400" dirty="0"/>
              <a:t>개의 뉴런사용</a:t>
            </a:r>
            <a:endParaRPr lang="en-US" altLang="ko-KR" sz="1400" dirty="0"/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sigmoid</a:t>
            </a:r>
            <a:r>
              <a:rPr lang="ko-KR" altLang="en-US" sz="1400" dirty="0"/>
              <a:t>는 이진분류 전용이 아니라</a:t>
            </a:r>
            <a:r>
              <a:rPr lang="en-US" altLang="ko-KR" sz="1400" dirty="0"/>
              <a:t>, </a:t>
            </a:r>
            <a:r>
              <a:rPr lang="en-US" altLang="ko-KR" sz="1400" b="1" dirty="0"/>
              <a:t>0~1 </a:t>
            </a:r>
            <a:r>
              <a:rPr lang="ko-KR" altLang="en-US" sz="1400" b="1" dirty="0"/>
              <a:t>범위 제한용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>
                <a:solidFill>
                  <a:srgbClr val="0070C0"/>
                </a:solidFill>
              </a:rPr>
              <a:t>bbox_output</a:t>
            </a:r>
            <a:r>
              <a:rPr lang="ko-KR" altLang="en-US" sz="1400" dirty="0">
                <a:solidFill>
                  <a:srgbClr val="0070C0"/>
                </a:solidFill>
              </a:rPr>
              <a:t> = </a:t>
            </a:r>
            <a:r>
              <a:rPr lang="ko-KR" altLang="en-US" sz="1400" dirty="0" err="1">
                <a:solidFill>
                  <a:srgbClr val="0070C0"/>
                </a:solidFill>
              </a:rPr>
              <a:t>tf.keras.layers.Dense</a:t>
            </a:r>
            <a:r>
              <a:rPr lang="ko-KR" altLang="en-US" sz="1400" dirty="0">
                <a:solidFill>
                  <a:srgbClr val="0070C0"/>
                </a:solidFill>
              </a:rPr>
              <a:t>(4, </a:t>
            </a:r>
            <a:r>
              <a:rPr lang="ko-KR" altLang="en-US" sz="1400" dirty="0" err="1">
                <a:solidFill>
                  <a:srgbClr val="0070C0"/>
                </a:solidFill>
              </a:rPr>
              <a:t>activation</a:t>
            </a:r>
            <a:r>
              <a:rPr lang="ko-KR" altLang="en-US" sz="1400" dirty="0">
                <a:solidFill>
                  <a:srgbClr val="0070C0"/>
                </a:solidFill>
              </a:rPr>
              <a:t>='</a:t>
            </a:r>
            <a:r>
              <a:rPr lang="ko-KR" altLang="en-US" sz="1400" dirty="0" err="1">
                <a:solidFill>
                  <a:srgbClr val="0070C0"/>
                </a:solidFill>
              </a:rPr>
              <a:t>sigmoid</a:t>
            </a:r>
            <a:r>
              <a:rPr lang="ko-KR" altLang="en-US" sz="1400" dirty="0">
                <a:solidFill>
                  <a:srgbClr val="0070C0"/>
                </a:solidFill>
              </a:rPr>
              <a:t>', </a:t>
            </a:r>
            <a:r>
              <a:rPr lang="ko-KR" altLang="en-US" sz="1400" dirty="0" err="1">
                <a:solidFill>
                  <a:srgbClr val="0070C0"/>
                </a:solidFill>
              </a:rPr>
              <a:t>name</a:t>
            </a:r>
            <a:r>
              <a:rPr lang="ko-KR" altLang="en-US" sz="1400" dirty="0">
                <a:solidFill>
                  <a:srgbClr val="0070C0"/>
                </a:solidFill>
              </a:rPr>
              <a:t>='</a:t>
            </a:r>
            <a:r>
              <a:rPr lang="ko-KR" altLang="en-US" sz="1400" dirty="0" err="1">
                <a:solidFill>
                  <a:srgbClr val="0070C0"/>
                </a:solidFill>
              </a:rPr>
              <a:t>bbox_output</a:t>
            </a:r>
            <a:r>
              <a:rPr lang="ko-KR" altLang="en-US" sz="1400" dirty="0">
                <a:solidFill>
                  <a:srgbClr val="0070C0"/>
                </a:solidFill>
              </a:rPr>
              <a:t>')(x)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# 모델 정의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model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tf.keras.Model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inputs</a:t>
            </a:r>
            <a:r>
              <a:rPr lang="ko-KR" altLang="en-US" sz="1400" dirty="0"/>
              <a:t>, [</a:t>
            </a:r>
            <a:r>
              <a:rPr lang="ko-KR" altLang="en-US" sz="1400" dirty="0" err="1"/>
              <a:t>class_output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bbox_output</a:t>
            </a:r>
            <a:r>
              <a:rPr lang="ko-KR" altLang="en-US" sz="1400" dirty="0"/>
              <a:t>])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return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model</a:t>
            </a:r>
            <a:endParaRPr lang="ko-KR" altLang="en-US" sz="1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BE1E625-EA62-F1B7-BD7F-893293FD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37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88D8-28FC-6B86-6396-D17A18BC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ABF187-CC6E-4F55-358E-4259A00F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69609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3800" b="1" dirty="0">
                <a:latin typeface="KoPub돋움체_Pro Light" pitchFamily="18" charset="-127"/>
                <a:ea typeface="KoPub돋움체_Pro Light" pitchFamily="18" charset="-127"/>
              </a:rPr>
              <a:t>앵커박스</a:t>
            </a:r>
            <a:r>
              <a:rPr lang="en-US" altLang="ko-KR" sz="3800" b="1" dirty="0">
                <a:latin typeface="KoPub돋움체_Pro Light" pitchFamily="18" charset="-127"/>
                <a:ea typeface="KoPub돋움체_Pro Light" pitchFamily="18" charset="-127"/>
              </a:rPr>
              <a:t>(Anchor Box)</a:t>
            </a:r>
            <a:r>
              <a:rPr lang="ko-KR" altLang="en-US" sz="3800" b="1" dirty="0">
                <a:latin typeface="KoPub돋움체_Pro Light" pitchFamily="18" charset="-127"/>
                <a:ea typeface="KoPub돋움체_Pro Light" pitchFamily="18" charset="-127"/>
              </a:rPr>
              <a:t>란</a:t>
            </a:r>
            <a:r>
              <a:rPr lang="en-US" altLang="ko-KR" sz="3800" b="1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r>
              <a:rPr kumimoji="0" lang="ko-KR" altLang="ko-KR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3400" dirty="0"/>
              <a:t>앵커 박스는 객체 탐지 모델에서 </a:t>
            </a:r>
            <a:r>
              <a:rPr kumimoji="0" lang="ko-KR" altLang="ko-KR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객체 위치와 크기를 예측하기 위해 사전에 정의해 둔 고정된 바운딩 박스 집합</a:t>
            </a:r>
            <a:r>
              <a:rPr kumimoji="0" lang="ko-KR" altLang="en-US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r>
              <a:rPr kumimoji="0" lang="en-US" altLang="ko-KR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모델이 실제 객체를 찾기 전에 사용하는 "기준 </a:t>
            </a:r>
            <a:r>
              <a:rPr kumimoji="0" lang="ko-KR" altLang="ko-KR" sz="3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틀"이라고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생각하면 </a:t>
            </a:r>
            <a:r>
              <a:rPr lang="ko-KR" altLang="en-US" sz="3400" dirty="0">
                <a:latin typeface="Arial" panose="020B0604020202020204" pitchFamily="34" charset="0"/>
              </a:rPr>
              <a:t>된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lang="en-US" altLang="ko-KR" sz="3400" dirty="0"/>
          </a:p>
          <a:p>
            <a:pPr lvl="1">
              <a:lnSpc>
                <a:spcPct val="150000"/>
              </a:lnSpc>
            </a:pPr>
            <a:r>
              <a:rPr lang="ko-KR" altLang="en-US" sz="3400" dirty="0"/>
              <a:t>앵커 박스는 주로 </a:t>
            </a:r>
            <a:r>
              <a:rPr lang="en-US" altLang="ko-KR" sz="3400" dirty="0"/>
              <a:t>Region Proposal Network (RPN) </a:t>
            </a:r>
            <a:r>
              <a:rPr lang="ko-KR" altLang="en-US" sz="3400" dirty="0"/>
              <a:t>이나 </a:t>
            </a:r>
            <a:r>
              <a:rPr lang="en-US" altLang="ko-KR" sz="3400" b="1" dirty="0"/>
              <a:t>YOLO, SSD</a:t>
            </a:r>
            <a:r>
              <a:rPr lang="ko-KR" altLang="en-US" sz="3400" dirty="0"/>
              <a:t>와 같은 객체 탐지 모델에서 사용된다</a:t>
            </a:r>
            <a:r>
              <a:rPr lang="en-US" altLang="ko-KR" sz="3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3400" dirty="0"/>
              <a:t>각 앵커 박스는 사전 정의된 크기와 비율을 가지고 있으며</a:t>
            </a:r>
            <a:r>
              <a:rPr lang="en-US" altLang="ko-KR" sz="3400" dirty="0"/>
              <a:t>, </a:t>
            </a:r>
            <a:r>
              <a:rPr lang="ko-KR" altLang="en-US" sz="3400" dirty="0"/>
              <a:t>이를 바탕으로 객체의 위치와 크기를 예측한다</a:t>
            </a:r>
            <a:r>
              <a:rPr lang="en-US" altLang="ko-KR" sz="3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3800" b="1" dirty="0"/>
              <a:t>앵커 박스의 역할</a:t>
            </a:r>
            <a:endParaRPr lang="en-US" altLang="ko-KR" sz="3800" b="1" dirty="0"/>
          </a:p>
          <a:p>
            <a:pPr lvl="1">
              <a:lnSpc>
                <a:spcPct val="150000"/>
              </a:lnSpc>
            </a:pPr>
            <a:r>
              <a:rPr kumimoji="0" lang="ko-KR" altLang="ko-KR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 후보 영역 제공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앵커 박스는 이미지에서 가능한 객체 위치의 후보를 제공</a:t>
            </a:r>
            <a:r>
              <a:rPr kumimoji="0" lang="ko-KR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다양한 크기와 비율의 앵커 박스가 이미지의 각 위치에 배치되어 객체가 있을 법한 위치를 예측</a:t>
            </a:r>
            <a:r>
              <a:rPr kumimoji="0" lang="ko-KR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좌표 조정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앵커 박스는 실제 객체의 바운딩 박스와 비교되어 </a:t>
            </a:r>
            <a:r>
              <a:rPr kumimoji="0" lang="ko-KR" altLang="ko-KR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크기 조정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3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이동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이루어</a:t>
            </a:r>
            <a:r>
              <a:rPr kumimoji="0" lang="ko-KR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진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모델은 각 앵커 박스에 대해 예측된 변화량을 바탕으로 실제 바운딩 박스를 계산</a:t>
            </a:r>
            <a:r>
              <a:rPr kumimoji="0" lang="ko-KR" altLang="en-US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3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E8BB846-1EB0-3305-8828-CE0F8ABB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63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BF8C-B0CA-5070-5E7F-3226527B0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AAFE83-AB6A-22CF-8FBA-E1784ECA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451138" cy="5523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원본 이미지 </a:t>
            </a:r>
            <a:r>
              <a:rPr lang="en-US" altLang="ko-KR" sz="2000" b="1" dirty="0">
                <a:latin typeface="KoPub돋움체_Pro Light" pitchFamily="18" charset="-127"/>
                <a:ea typeface="KoPub돋움체_Pro Light" pitchFamily="18" charset="-127"/>
              </a:rPr>
              <a:t>vs. Anchor Box 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크기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Arial" panose="020B0604020202020204" pitchFamily="34" charset="0"/>
              </a:rPr>
              <a:t>하나의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Map의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픽셀은 원본 이미지의 </a:t>
            </a:r>
            <a:r>
              <a:rPr kumimoji="0" lang="ko-KR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여러개의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픽셀에 해당한다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 </a:t>
            </a:r>
            <a:r>
              <a:rPr lang="ko-KR" altLang="en-US" sz="1800" dirty="0" err="1"/>
              <a:t>예를들면</a:t>
            </a:r>
            <a:r>
              <a:rPr lang="en-US" altLang="ko-KR" sz="1800" dirty="0"/>
              <a:t>, </a:t>
            </a:r>
            <a:r>
              <a:rPr lang="ko-KR" altLang="en-US" sz="1800" dirty="0"/>
              <a:t>원본 이미지 </a:t>
            </a:r>
            <a:r>
              <a:rPr lang="en-US" altLang="ko-KR" sz="1800" dirty="0"/>
              <a:t>(416 x 416)</a:t>
            </a:r>
            <a:r>
              <a:rPr lang="ko-KR" altLang="en-US" sz="1800" dirty="0"/>
              <a:t>를 </a:t>
            </a:r>
            <a:r>
              <a:rPr lang="en-US" altLang="ko-KR" sz="1800" dirty="0"/>
              <a:t>7 x 7</a:t>
            </a:r>
            <a:r>
              <a:rPr lang="ko-KR" altLang="en-US" sz="1800" dirty="0"/>
              <a:t>의 </a:t>
            </a:r>
            <a:r>
              <a:rPr lang="en-US" altLang="ko-KR" sz="1800" dirty="0"/>
              <a:t>feature map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나타낼시</a:t>
            </a:r>
            <a:r>
              <a:rPr lang="ko-KR" altLang="en-US" sz="1800" dirty="0"/>
              <a:t> 하나의 </a:t>
            </a:r>
            <a:r>
              <a:rPr lang="en-US" altLang="ko-KR" sz="1800" dirty="0"/>
              <a:t>feature map </a:t>
            </a:r>
            <a:r>
              <a:rPr lang="ko-KR" altLang="en-US" sz="1800" dirty="0"/>
              <a:t>픽셀의 크기를 원본 이미지로 환산하면</a:t>
            </a:r>
            <a:r>
              <a:rPr lang="en-US" altLang="ko-KR" sz="1800" dirty="0"/>
              <a:t>?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200" b="1" dirty="0"/>
              <a:t>        </a:t>
            </a: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Feature Map </a:t>
            </a:r>
            <a:r>
              <a:rPr lang="ko-KR" altLang="en-US" sz="1800" dirty="0"/>
              <a:t>픽셀은 원본 이미지에서 약 </a:t>
            </a:r>
            <a:r>
              <a:rPr lang="en-US" altLang="ko-KR" sz="1800" dirty="0"/>
              <a:t>59×59 </a:t>
            </a:r>
            <a:r>
              <a:rPr lang="ko-KR" altLang="en-US" sz="1800" dirty="0"/>
              <a:t>픽셀 영역을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    </a:t>
            </a:r>
            <a:r>
              <a:rPr lang="ko-KR" altLang="en-US" sz="1800" dirty="0"/>
              <a:t>담당한다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A3AEEFD-421D-EB92-7083-65CCD40E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6D8ADC3-4052-AC1C-1FE9-34C86D1F5B53}"/>
              </a:ext>
            </a:extLst>
          </p:cNvPr>
          <p:cNvGrpSpPr/>
          <p:nvPr/>
        </p:nvGrpSpPr>
        <p:grpSpPr>
          <a:xfrm>
            <a:off x="2094899" y="3140965"/>
            <a:ext cx="4493346" cy="1497782"/>
            <a:chOff x="1864471" y="2968144"/>
            <a:chExt cx="5925377" cy="21723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593E51-A0D6-B246-211B-77F59F80F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471" y="4235498"/>
              <a:ext cx="5925377" cy="90500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3BF2BAC-B509-9705-AF68-34E2EAE6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7723" y="2968144"/>
              <a:ext cx="4686954" cy="1171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38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D8C3-289D-FC05-5CC1-D56FE0DF7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4C332F3-4354-526E-AC4A-36E395BE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68" y="1009507"/>
            <a:ext cx="8641050" cy="56960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sz="2300" b="1" dirty="0">
                <a:latin typeface="KoPub돋움체_Pro Light" pitchFamily="18" charset="-127"/>
                <a:ea typeface="KoPub돋움체_Pro Light" pitchFamily="18" charset="-127"/>
              </a:rPr>
              <a:t>앵커박스의 위치계산</a:t>
            </a:r>
            <a:endParaRPr lang="en-US" altLang="ko-KR" sz="23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r>
              <a:rPr lang="ko-KR" altLang="en-US" sz="2100" dirty="0"/>
              <a:t>앵커박스의 위치정보</a:t>
            </a:r>
            <a:r>
              <a:rPr lang="en-US" altLang="ko-KR" sz="2100" dirty="0"/>
              <a:t>(</a:t>
            </a:r>
            <a:r>
              <a:rPr lang="ko-KR" altLang="en-US" sz="2100" dirty="0"/>
              <a:t>중심 좌표</a:t>
            </a:r>
            <a:r>
              <a:rPr lang="en-US" altLang="ko-KR" sz="2100" dirty="0"/>
              <a:t>)</a:t>
            </a:r>
            <a:r>
              <a:rPr lang="ko-KR" altLang="en-US" sz="2100" dirty="0"/>
              <a:t>는 </a:t>
            </a:r>
            <a:r>
              <a:rPr lang="ko-KR" altLang="en-US" sz="2100" dirty="0" err="1"/>
              <a:t>피처맵의</a:t>
            </a:r>
            <a:r>
              <a:rPr lang="ko-KR" altLang="en-US" sz="2100" dirty="0"/>
              <a:t> 각 셀의 위치를 기반으로 계산된다</a:t>
            </a:r>
            <a:r>
              <a:rPr lang="en-US" altLang="ko-KR" sz="2100" dirty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2100" b="1" dirty="0"/>
              <a:t>	       1. </a:t>
            </a:r>
            <a:r>
              <a:rPr lang="ko-KR" altLang="en-US" sz="2100" b="1" dirty="0"/>
              <a:t>입력 이미지와 </a:t>
            </a:r>
            <a:r>
              <a:rPr lang="ko-KR" altLang="en-US" sz="2100" b="1" dirty="0" err="1"/>
              <a:t>피처맵의</a:t>
            </a:r>
            <a:r>
              <a:rPr lang="ko-KR" altLang="en-US" sz="2100" b="1" dirty="0"/>
              <a:t> 관계</a:t>
            </a: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 입력 이미지</a:t>
            </a:r>
            <a:r>
              <a:rPr lang="en-US" altLang="ko-KR" sz="2100" dirty="0"/>
              <a:t>: </a:t>
            </a:r>
            <a:r>
              <a:rPr lang="ko-KR" altLang="en-US" sz="2100" dirty="0"/>
              <a:t>예를 들어 </a:t>
            </a:r>
            <a:r>
              <a:rPr lang="en-US" altLang="ko-KR" sz="2100" dirty="0"/>
              <a:t>512×512 </a:t>
            </a:r>
            <a:r>
              <a:rPr lang="ko-KR" altLang="en-US" sz="2100" dirty="0"/>
              <a:t>크기</a:t>
            </a:r>
            <a:endParaRPr lang="en-US" altLang="ko-KR" sz="21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/>
              <a:t> </a:t>
            </a:r>
            <a:r>
              <a:rPr lang="ko-KR" altLang="en-US" sz="2100" dirty="0" err="1"/>
              <a:t>피처맵</a:t>
            </a:r>
            <a:r>
              <a:rPr lang="en-US" altLang="ko-KR" sz="2100" dirty="0"/>
              <a:t>: </a:t>
            </a:r>
            <a:r>
              <a:rPr lang="ko-KR" altLang="en-US" sz="2100" dirty="0"/>
              <a:t>예를 들어 </a:t>
            </a:r>
            <a:r>
              <a:rPr lang="en-US" altLang="ko-KR" sz="2100" dirty="0"/>
              <a:t>32×32 </a:t>
            </a:r>
            <a:r>
              <a:rPr lang="ko-KR" altLang="en-US" sz="2100" dirty="0"/>
              <a:t>크기</a:t>
            </a:r>
            <a:endParaRPr lang="en-US" altLang="ko-KR" sz="21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2100" dirty="0"/>
          </a:p>
          <a:p>
            <a:pPr lvl="2">
              <a:lnSpc>
                <a:spcPct val="170000"/>
              </a:lnSpc>
              <a:buNone/>
            </a:pPr>
            <a:endParaRPr lang="en-US" altLang="ko-KR" sz="21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/>
              <a:t> </a:t>
            </a:r>
            <a:r>
              <a:rPr lang="ko-KR" altLang="en-US" sz="2100" dirty="0"/>
              <a:t>즉</a:t>
            </a:r>
            <a:r>
              <a:rPr lang="en-US" altLang="ko-KR" sz="2100" dirty="0"/>
              <a:t>, </a:t>
            </a:r>
            <a:r>
              <a:rPr lang="ko-KR" altLang="en-US" sz="2100" dirty="0" err="1"/>
              <a:t>피처맵의</a:t>
            </a:r>
            <a:r>
              <a:rPr lang="ko-KR" altLang="en-US" sz="2100" dirty="0"/>
              <a:t> 각 셀 하나는 입력 이미지의 </a:t>
            </a:r>
            <a:r>
              <a:rPr lang="en-US" altLang="ko-KR" sz="2100" dirty="0"/>
              <a:t>16×16 </a:t>
            </a:r>
            <a:r>
              <a:rPr lang="ko-KR" altLang="en-US" sz="2100" dirty="0"/>
              <a:t>영역을 대표한다</a:t>
            </a:r>
            <a:r>
              <a:rPr lang="en-US" altLang="ko-KR" sz="2100" dirty="0"/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sz="2100" b="1" dirty="0"/>
              <a:t>	       2. </a:t>
            </a:r>
            <a:r>
              <a:rPr lang="ko-KR" altLang="en-US" sz="2100" b="1" dirty="0"/>
              <a:t>앵커박스 중심 위치 계산</a:t>
            </a: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/>
              <a:t> </a:t>
            </a:r>
            <a:r>
              <a:rPr lang="ko-KR" altLang="en-US" sz="2100" dirty="0" err="1"/>
              <a:t>피처맵의</a:t>
            </a:r>
            <a:r>
              <a:rPr lang="ko-KR" altLang="en-US" sz="2100" dirty="0"/>
              <a:t> 각 셀 </a:t>
            </a:r>
            <a:r>
              <a:rPr lang="en-US" altLang="ko-KR" sz="2100" dirty="0"/>
              <a:t>(</a:t>
            </a:r>
            <a:r>
              <a:rPr lang="en-US" altLang="ko-KR" sz="2100" dirty="0" err="1"/>
              <a:t>i</a:t>
            </a:r>
            <a:r>
              <a:rPr lang="en-US" altLang="ko-KR" sz="2100" dirty="0"/>
              <a:t>, j)</a:t>
            </a:r>
            <a:r>
              <a:rPr lang="ko-KR" altLang="en-US" sz="2100" dirty="0"/>
              <a:t>에 대해 해당 위치를 입력 이미지 상의 위치로 변환할 수 있다</a:t>
            </a:r>
            <a:r>
              <a:rPr lang="en-US" altLang="ko-KR" sz="2100" dirty="0"/>
              <a:t>.</a:t>
            </a:r>
          </a:p>
          <a:p>
            <a:pPr lvl="2">
              <a:lnSpc>
                <a:spcPct val="170000"/>
              </a:lnSpc>
              <a:buNone/>
            </a:pPr>
            <a:r>
              <a:rPr lang="en-US" altLang="ko-KR" sz="2100" dirty="0"/>
              <a:t> </a:t>
            </a: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2100" dirty="0"/>
              <a:t>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여기서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stride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피처맵의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다운샘플링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비율 (예: 16)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0.5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셀의 중심을 의미</a:t>
            </a:r>
            <a:endParaRPr lang="en-US" altLang="ko-KR" sz="16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lvl="1" indent="0">
              <a:lnSpc>
                <a:spcPct val="170000"/>
              </a:lnSpc>
              <a:buNone/>
            </a:pP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ACE506A-830D-83E9-63E5-E9D3CA02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D426F-F600-F731-5BB2-AEED5089F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50" y="5474369"/>
            <a:ext cx="5062609" cy="374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1C3E34-93B4-3407-20E6-83C9700D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57" y="3339433"/>
            <a:ext cx="3398813" cy="6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4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89D26-FE16-624C-B5BB-BB2C58C70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5E44DC-07C3-CD1A-A37D-A2608452D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2" y="1009507"/>
            <a:ext cx="8641050" cy="569609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100" b="1" dirty="0">
                <a:latin typeface="KoPub돋움체_Pro Light" pitchFamily="18" charset="-127"/>
                <a:ea typeface="KoPub돋움체_Pro Light" pitchFamily="18" charset="-127"/>
              </a:rPr>
              <a:t>앵커박스의 위치계산</a:t>
            </a:r>
            <a:r>
              <a:rPr lang="en-US" altLang="ko-KR" sz="2100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2100" b="1" dirty="0">
                <a:latin typeface="KoPub돋움체_Pro Light" pitchFamily="18" charset="-127"/>
                <a:ea typeface="KoPub돋움체_Pro Light" pitchFamily="18" charset="-127"/>
              </a:rPr>
              <a:t>계속</a:t>
            </a:r>
            <a:r>
              <a:rPr lang="en-US" altLang="ko-KR" sz="2100" b="1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/>
              <a:t>           3. </a:t>
            </a:r>
            <a:r>
              <a:rPr lang="ko-KR" altLang="en-US" sz="1600" b="1" dirty="0"/>
              <a:t>앵커박스 적용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셀의 중심 위치에 대해 미리 정의된 여러 스케일</a:t>
            </a:r>
            <a:r>
              <a:rPr lang="en-US" altLang="ko-KR" sz="1600" dirty="0"/>
              <a:t>(scale)</a:t>
            </a:r>
            <a:r>
              <a:rPr lang="ko-KR" altLang="en-US" sz="1600" dirty="0"/>
              <a:t>과 비율</a:t>
            </a:r>
            <a:r>
              <a:rPr lang="en-US" altLang="ko-KR" sz="1600" dirty="0"/>
              <a:t>(aspect ratio)</a:t>
            </a:r>
            <a:r>
              <a:rPr lang="ko-KR" altLang="en-US" sz="1600" dirty="0"/>
              <a:t>로</a:t>
            </a:r>
            <a:br>
              <a:rPr lang="ko-KR" altLang="en-US" sz="1600" dirty="0"/>
            </a:br>
            <a:r>
              <a:rPr lang="ko-KR" altLang="en-US" sz="1600" dirty="0"/>
              <a:t>  앵커박스들을 생성한다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예를 들어 한 위치에 대해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스케일 </a:t>
            </a:r>
            <a:r>
              <a:rPr lang="en-US" altLang="ko-KR" sz="1600" dirty="0"/>
              <a:t>× 3</a:t>
            </a:r>
            <a:r>
              <a:rPr lang="ko-KR" altLang="en-US" sz="1600" dirty="0"/>
              <a:t>개의 비율 </a:t>
            </a:r>
            <a:r>
              <a:rPr lang="en-US" altLang="ko-KR" sz="1600" dirty="0"/>
              <a:t>= 9</a:t>
            </a:r>
            <a:r>
              <a:rPr lang="ko-KR" altLang="en-US" sz="1600" dirty="0"/>
              <a:t>개의 앵커박스가 생긴다</a:t>
            </a:r>
            <a:r>
              <a:rPr lang="en-US" altLang="ko-KR" sz="1600" dirty="0"/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ko-KR" sz="1900" b="1" dirty="0"/>
              <a:t> 4. (</a:t>
            </a:r>
            <a:r>
              <a:rPr lang="en-US" altLang="ko-KR" sz="1900" b="1" dirty="0" err="1"/>
              <a:t>i</a:t>
            </a:r>
            <a:r>
              <a:rPr lang="en-US" altLang="ko-KR" sz="1900" b="1" dirty="0"/>
              <a:t>, j) </a:t>
            </a:r>
            <a:r>
              <a:rPr lang="ko-KR" altLang="en-US" sz="1900" b="1" dirty="0" err="1"/>
              <a:t>위치란</a:t>
            </a:r>
            <a:r>
              <a:rPr lang="en-US" altLang="ko-KR" sz="1900" b="1" dirty="0"/>
              <a:t>?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피처맵에서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세로 방향 인덱스 (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가로 방향 인덱스 (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column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900" dirty="0"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피처맵의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왼쪽 위 꼭짓점은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=0,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=0)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이고,</a:t>
            </a: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그 옆 칸은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=0,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=1)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아래 칸은 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900" dirty="0">
                <a:latin typeface="Arial Unicode MS"/>
              </a:rPr>
              <a:t>  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=1,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=0)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900" b="1" dirty="0"/>
              <a:t> </a:t>
            </a:r>
            <a:r>
              <a:rPr lang="en-US" altLang="ko-KR" sz="1900" b="1" dirty="0"/>
              <a:t>5. </a:t>
            </a:r>
            <a:r>
              <a:rPr lang="ko-KR" altLang="en-US" sz="1900" b="1" dirty="0"/>
              <a:t>왜 </a:t>
            </a:r>
            <a:r>
              <a:rPr lang="en-US" altLang="ko-KR" sz="1900" b="1" dirty="0"/>
              <a:t>(j + 0.5) × stride?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피처맵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셀은 원본 이미지 상의 일정한 영역을 커버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9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예를 들어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(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=0,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j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=0)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셀은 원본 이미지에서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(0~15, 0~15)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픽셀을 나타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낸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다.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9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 셀의 중심은 (0+0.5)×16 = 8, 즉 0~15 범위의 가운데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</a:t>
            </a:r>
            <a:endParaRPr lang="en-US" altLang="ko-KR" sz="19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그래서 각 셀의 중심을 원본 이미지 좌표로 변환하기 위해 (j+0.5)×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stride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를 </a:t>
            </a:r>
            <a:r>
              <a:rPr lang="ko-KR" altLang="en-US" sz="1900" dirty="0">
                <a:solidFill>
                  <a:srgbClr val="0070C0"/>
                </a:solidFill>
                <a:latin typeface="Arial" panose="020B0604020202020204" pitchFamily="34" charset="0"/>
              </a:rPr>
              <a:t>쓴다</a:t>
            </a:r>
            <a:r>
              <a:rPr lang="en-US" altLang="ko-KR" sz="19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kumimoji="0" lang="ko-KR" altLang="ko-KR" sz="19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ACC782-E4C5-5C98-2CA9-E443C977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9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F875-5F57-389A-7FE5-FA540D685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6EE05-ACED-BF13-D640-E4CAF8A4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2" y="1004575"/>
            <a:ext cx="8641050" cy="56960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앵커박스의 위치계산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계속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예시</a:t>
            </a:r>
            <a:endParaRPr lang="en-US" altLang="ko-KR" sz="1600" b="1" dirty="0"/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16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=0):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= (0 + 0.5) × 16 = 8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(0 + 0.5) × 16 = 8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→ 원본 이미지에서 (8, 8)를 중심으로 앵커박스 생성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=1):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= (1 + 0.5) × 16 = 24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8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→ (24, 8) 위치에 앵커박스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9AD63E-C6F7-35C7-7992-3CC24C49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4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C13E2-C1BD-5B69-BA53-B9235A57D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EEC9F93-E1A1-36E8-BDE9-8BBC635D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2" y="1004575"/>
            <a:ext cx="8641050" cy="56960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앵커박스의 위치계산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계속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ko-KR" sz="1600" b="1" dirty="0"/>
              <a:t>6. </a:t>
            </a:r>
            <a:r>
              <a:rPr lang="ko-KR" altLang="en-US" sz="1600" b="1" dirty="0"/>
              <a:t>앵커박스의 너비</a:t>
            </a:r>
            <a:r>
              <a:rPr lang="en-US" altLang="ko-KR" sz="1600" b="1" dirty="0"/>
              <a:t>(width)</a:t>
            </a:r>
            <a:r>
              <a:rPr lang="ko-KR" altLang="en-US" sz="1600" b="1" dirty="0"/>
              <a:t>와 높이</a:t>
            </a:r>
            <a:r>
              <a:rPr lang="en-US" altLang="ko-KR" sz="1600" b="1" dirty="0"/>
              <a:t>(height)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1" dirty="0"/>
              <a:t>앵커박스의 중심 좌표가 정해진 후</a:t>
            </a:r>
            <a:r>
              <a:rPr lang="en-US" altLang="ko-KR" sz="1600" dirty="0"/>
              <a:t>, </a:t>
            </a:r>
            <a:r>
              <a:rPr lang="ko-KR" altLang="en-US" sz="1600" dirty="0"/>
              <a:t>각 앵커박스의 너비</a:t>
            </a:r>
            <a:r>
              <a:rPr lang="en-US" altLang="ko-KR" sz="1600" dirty="0"/>
              <a:t>(width, w)</a:t>
            </a:r>
            <a:r>
              <a:rPr lang="ko-KR" altLang="en-US" sz="1600" dirty="0"/>
              <a:t>와 높이</a:t>
            </a:r>
            <a:r>
              <a:rPr lang="en-US" altLang="ko-KR" sz="1600" dirty="0"/>
              <a:t>(height, h)</a:t>
            </a:r>
            <a:r>
              <a:rPr lang="ko-KR" altLang="en-US" sz="1600" dirty="0"/>
              <a:t>는</a:t>
            </a:r>
            <a:br>
              <a:rPr lang="ko-KR" altLang="en-US" sz="1600" dirty="0"/>
            </a:br>
            <a:r>
              <a:rPr lang="ko-KR" altLang="en-US" sz="1600" dirty="0"/>
              <a:t>미리 정의된 스케일</a:t>
            </a:r>
            <a:r>
              <a:rPr lang="en-US" altLang="ko-KR" sz="1600" dirty="0"/>
              <a:t>(scale)</a:t>
            </a:r>
            <a:r>
              <a:rPr lang="ko-KR" altLang="en-US" sz="1600" dirty="0"/>
              <a:t>과 비율</a:t>
            </a:r>
            <a:r>
              <a:rPr lang="en-US" altLang="ko-KR" sz="1600" dirty="0"/>
              <a:t>(aspect ratio)</a:t>
            </a:r>
            <a:r>
              <a:rPr lang="ko-KR" altLang="en-US" sz="1600" dirty="0"/>
              <a:t>에 따라 계산된다</a:t>
            </a:r>
            <a:r>
              <a:rPr lang="en-US" altLang="ko-KR" sz="1600" dirty="0"/>
              <a:t>.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/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하나의 중심점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)에 대해 다양한 형태의 박스를 만드는데,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 형태는 일반적으로 다음 2가지 파라미터 조합으로 결정됩니다: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스케일(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박스 크기 조절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비율(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aspect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가로:세로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비율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700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167FDE-7C1D-8623-3C3B-97E5FFBC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7C40AE-62E4-2515-7DBD-4630CE76F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7" y="4393256"/>
            <a:ext cx="7488213" cy="146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2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52F46-F0C6-F78C-9210-79B61AFB7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9BEB-0084-01EB-D335-E383632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4F5F97A-894C-5761-5203-5911E374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24720"/>
            <a:ext cx="8278317" cy="54726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>
                <a:latin typeface="KoPub돋움체_Pro Bold" pitchFamily="18" charset="-127"/>
                <a:ea typeface="KoPub돋움체_Pro Bold" pitchFamily="18" charset="-127"/>
              </a:rPr>
              <a:t>ResNet</a:t>
            </a:r>
            <a:endParaRPr lang="ko-KR" altLang="en-US" sz="22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ResNet(Residual Network)</a:t>
            </a:r>
            <a:r>
              <a:rPr lang="ko-KR" altLang="en-US" sz="1800" dirty="0"/>
              <a:t>은 </a:t>
            </a:r>
            <a:r>
              <a:rPr lang="ko-KR" altLang="en-US" sz="1800" b="1" dirty="0" err="1"/>
              <a:t>딥러닝에서</a:t>
            </a:r>
            <a:r>
              <a:rPr lang="ko-KR" altLang="en-US" sz="1800" b="1" dirty="0"/>
              <a:t> 매우 깊은 신경망을 효과적으로 학습</a:t>
            </a:r>
            <a:r>
              <a:rPr lang="ko-KR" altLang="en-US" sz="1800" dirty="0"/>
              <a:t>할 수 있도록 설계된 합성곱 신경망</a:t>
            </a:r>
            <a:r>
              <a:rPr lang="en-US" altLang="ko-KR" sz="1800" dirty="0"/>
              <a:t>(CNN) </a:t>
            </a:r>
            <a:r>
              <a:rPr lang="ko-KR" altLang="en-US" sz="1800" dirty="0"/>
              <a:t>구조이다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2015</a:t>
            </a:r>
            <a:r>
              <a:rPr lang="ko-KR" altLang="en-US" sz="1800" dirty="0"/>
              <a:t>년 마이크로소프트 연구팀</a:t>
            </a:r>
            <a:r>
              <a:rPr lang="en-US" altLang="ko-KR" sz="1800" dirty="0"/>
              <a:t>(</a:t>
            </a:r>
            <a:r>
              <a:rPr lang="en-US" altLang="ko-KR" sz="1800" dirty="0" err="1"/>
              <a:t>Kaiming</a:t>
            </a:r>
            <a:r>
              <a:rPr lang="en-US" altLang="ko-KR" sz="1800" dirty="0"/>
              <a:t> He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이 발표한 논문 </a:t>
            </a:r>
            <a:r>
              <a:rPr lang="en-US" altLang="ko-KR" sz="1800" i="1" dirty="0"/>
              <a:t>"Deep Residual Learning for Image Recognition"</a:t>
            </a:r>
            <a:r>
              <a:rPr lang="ko-KR" altLang="en-US" sz="1800" dirty="0"/>
              <a:t> 에서 제안되었으며</a:t>
            </a:r>
            <a:r>
              <a:rPr lang="en-US" altLang="ko-KR" sz="1800" dirty="0"/>
              <a:t>, </a:t>
            </a:r>
            <a:r>
              <a:rPr lang="en-US" altLang="ko-KR" sz="1800" b="1" dirty="0"/>
              <a:t>ImageNet </a:t>
            </a:r>
            <a:r>
              <a:rPr lang="ko-KR" altLang="en-US" sz="1800" b="1" dirty="0"/>
              <a:t>대회</a:t>
            </a:r>
            <a:r>
              <a:rPr lang="en-US" altLang="ko-KR" sz="1800" b="1" dirty="0"/>
              <a:t>(ILSVRC 2015)</a:t>
            </a:r>
            <a:r>
              <a:rPr lang="ko-KR" altLang="en-US" sz="1800" b="1" dirty="0"/>
              <a:t>에서 우승</a:t>
            </a:r>
            <a:r>
              <a:rPr lang="ko-KR" altLang="en-US" sz="1800" dirty="0"/>
              <a:t>하면서 널리 알려졌다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ResNet</a:t>
            </a:r>
            <a:r>
              <a:rPr lang="ko-KR" altLang="en-US" sz="1800" b="1" dirty="0"/>
              <a:t>의 핵심 개념은 </a:t>
            </a:r>
            <a:r>
              <a:rPr lang="en-US" altLang="ko-KR" sz="1800" b="1" dirty="0"/>
              <a:t>Residual Learning</a:t>
            </a:r>
            <a:r>
              <a:rPr lang="ko-KR" altLang="en-US" sz="1800" b="1" dirty="0"/>
              <a:t>으로</a:t>
            </a:r>
            <a:r>
              <a:rPr lang="en-US" altLang="ko-KR" sz="1800" b="1" dirty="0"/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 . </a:t>
            </a:r>
            <a:r>
              <a:rPr lang="ko-KR" altLang="en-US" sz="1400" dirty="0"/>
              <a:t> </a:t>
            </a:r>
            <a:r>
              <a:rPr lang="ko-KR" altLang="en-US" sz="1800" dirty="0"/>
              <a:t>일반적인 신경망은 층이 깊어질수록 </a:t>
            </a:r>
            <a:r>
              <a:rPr lang="ko-KR" altLang="en-US" sz="1800" b="1" dirty="0"/>
              <a:t>기울기 소실</a:t>
            </a:r>
            <a:r>
              <a:rPr lang="en-US" altLang="ko-KR" sz="1800" b="1" dirty="0"/>
              <a:t>(Vanishing Gradient)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    </a:t>
            </a:r>
            <a:r>
              <a:rPr lang="ko-KR" altLang="en-US" sz="1800" b="1" dirty="0"/>
              <a:t>문제</a:t>
            </a:r>
            <a:r>
              <a:rPr lang="ko-KR" altLang="en-US" sz="1800" dirty="0"/>
              <a:t>로 인해 학습이 어려워진다</a:t>
            </a:r>
            <a:r>
              <a:rPr lang="en-US" altLang="ko-KR" sz="18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. </a:t>
            </a:r>
            <a:r>
              <a:rPr lang="ko-KR" altLang="en-US" sz="1800" dirty="0"/>
              <a:t> 이를 해결하기 위해 </a:t>
            </a:r>
            <a:r>
              <a:rPr lang="en-US" altLang="ko-KR" sz="1800" dirty="0"/>
              <a:t>ResNet</a:t>
            </a:r>
            <a:r>
              <a:rPr lang="ko-KR" altLang="en-US" sz="1800" dirty="0"/>
              <a:t>은 </a:t>
            </a:r>
            <a:r>
              <a:rPr lang="en-US" altLang="ko-KR" sz="1800" b="1" dirty="0"/>
              <a:t>"</a:t>
            </a:r>
            <a:r>
              <a:rPr lang="ko-KR" altLang="en-US" sz="1800" b="1" dirty="0"/>
              <a:t>잔차 연결</a:t>
            </a:r>
            <a:r>
              <a:rPr lang="en-US" altLang="ko-KR" sz="1800" b="1" dirty="0"/>
              <a:t>(Residual Connection)"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또는 </a:t>
            </a:r>
            <a:r>
              <a:rPr lang="en-US" altLang="ko-KR" sz="1800" b="1" dirty="0"/>
              <a:t>"</a:t>
            </a:r>
            <a:r>
              <a:rPr lang="ko-KR" altLang="en-US" sz="1800" b="1" dirty="0" err="1"/>
              <a:t>스킵</a:t>
            </a:r>
            <a:r>
              <a:rPr lang="ko-KR" altLang="en-US" sz="1800" b="1" dirty="0"/>
              <a:t> 연결</a:t>
            </a:r>
            <a:r>
              <a:rPr lang="en-US" altLang="ko-KR" sz="1800" b="1" dirty="0"/>
              <a:t>(Skip Connection)"</a:t>
            </a:r>
            <a:r>
              <a:rPr lang="ko-KR" altLang="en-US" sz="1800" dirty="0"/>
              <a:t> 을 도입했다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722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BC9D4-E42F-3D31-F7AF-9421291DB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2502342-D289-B293-DC47-39EC5608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2" y="1004575"/>
            <a:ext cx="8641050" cy="56960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300" b="1" dirty="0">
                <a:latin typeface="KoPub돋움체_Pro Light" pitchFamily="18" charset="-127"/>
                <a:ea typeface="KoPub돋움체_Pro Light" pitchFamily="18" charset="-127"/>
              </a:rPr>
              <a:t>앵커박스의 위치계산</a:t>
            </a:r>
            <a:r>
              <a:rPr lang="en-US" altLang="ko-KR" sz="2300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2300" b="1" dirty="0">
                <a:latin typeface="KoPub돋움체_Pro Light" pitchFamily="18" charset="-127"/>
                <a:ea typeface="KoPub돋움체_Pro Light" pitchFamily="18" charset="-127"/>
              </a:rPr>
              <a:t>계속</a:t>
            </a:r>
            <a:r>
              <a:rPr lang="en-US" altLang="ko-KR" sz="2300" b="1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endParaRPr kumimoji="0" lang="ko-KR" altLang="ko-KR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ko-KR" sz="2100" b="1" dirty="0"/>
              <a:t>6. </a:t>
            </a:r>
            <a:r>
              <a:rPr lang="ko-KR" altLang="en-US" sz="2100" b="1" dirty="0"/>
              <a:t>앵커박스의 너비</a:t>
            </a:r>
            <a:r>
              <a:rPr lang="en-US" altLang="ko-KR" sz="2100" b="1" dirty="0"/>
              <a:t>(width)</a:t>
            </a:r>
            <a:r>
              <a:rPr lang="ko-KR" altLang="en-US" sz="2100" b="1" dirty="0"/>
              <a:t>와 높이</a:t>
            </a:r>
            <a:r>
              <a:rPr lang="en-US" altLang="ko-KR" sz="2100" b="1" dirty="0"/>
              <a:t>(height)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주어진 스케일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비율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에 대해,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앵커박스의 너비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와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높이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2100" dirty="0"/>
              <a:t> 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다음과 같이 계산</a:t>
            </a:r>
            <a:r>
              <a:rPr kumimoji="0" lang="ko-KR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된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 </a:t>
            </a:r>
            <a:endParaRPr kumimoji="0" lang="ko-KR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2100" dirty="0"/>
              <a:t> </a:t>
            </a:r>
            <a:r>
              <a:rPr lang="ko-KR" altLang="en-US" sz="2100" dirty="0"/>
              <a:t>예</a:t>
            </a:r>
            <a:r>
              <a:rPr lang="en-US" altLang="ko-KR" sz="2100" dirty="0"/>
              <a:t>: scale = 64, aspect ratio = 2(</a:t>
            </a:r>
            <a:r>
              <a:rPr lang="ko-KR" altLang="en-US" sz="2100" dirty="0"/>
              <a:t>즉</a:t>
            </a:r>
            <a:r>
              <a:rPr lang="en-US" altLang="ko-KR" sz="2100" dirty="0"/>
              <a:t>, </a:t>
            </a:r>
            <a:r>
              <a:rPr lang="ko-KR" altLang="en-US" sz="2100" dirty="0"/>
              <a:t>가로</a:t>
            </a:r>
            <a:r>
              <a:rPr lang="en-US" altLang="ko-KR" sz="2100" dirty="0"/>
              <a:t>:</a:t>
            </a:r>
            <a:r>
              <a:rPr lang="ko-KR" altLang="en-US" sz="2100" dirty="0"/>
              <a:t>세로 </a:t>
            </a:r>
            <a:r>
              <a:rPr lang="en-US" altLang="ko-KR" sz="2100" dirty="0"/>
              <a:t>= 2:1)</a:t>
            </a: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altLang="ko-KR" sz="2100" dirty="0"/>
            </a:br>
            <a:endParaRPr lang="en-US" altLang="ko-KR" sz="2100" dirty="0"/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2100" dirty="0"/>
              <a:t>   </a:t>
            </a:r>
            <a:r>
              <a:rPr lang="ko-KR" altLang="en-US" sz="2100" dirty="0"/>
              <a:t>반대로 비율이 </a:t>
            </a:r>
            <a:r>
              <a:rPr lang="en-US" altLang="ko-KR" sz="2100" dirty="0"/>
              <a:t>1:2</a:t>
            </a:r>
            <a:r>
              <a:rPr lang="ko-KR" altLang="en-US" sz="2100" dirty="0"/>
              <a:t>이면 </a:t>
            </a:r>
            <a:r>
              <a:rPr lang="en-US" altLang="ko-KR" sz="2100" dirty="0"/>
              <a:t>(</a:t>
            </a:r>
            <a:r>
              <a:rPr lang="ko-KR" altLang="en-US" sz="2100" dirty="0"/>
              <a:t>즉</a:t>
            </a:r>
            <a:r>
              <a:rPr lang="en-US" altLang="ko-KR" sz="2100" dirty="0"/>
              <a:t>, </a:t>
            </a:r>
            <a:r>
              <a:rPr lang="ko-KR" altLang="en-US" sz="2100" dirty="0"/>
              <a:t>세로로 긴 박스</a:t>
            </a:r>
            <a:r>
              <a:rPr lang="en-US" altLang="ko-KR" sz="2100" dirty="0"/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2100" dirty="0"/>
              <a:t> </a:t>
            </a:r>
            <a:r>
              <a:rPr lang="ko-KR" altLang="en-US" sz="2100" b="1" dirty="0"/>
              <a:t>각 중심마다 여러 개 생성</a:t>
            </a:r>
            <a:r>
              <a:rPr lang="en-US" altLang="ko-KR" sz="2100" b="1" dirty="0"/>
              <a:t>: </a:t>
            </a:r>
            <a:r>
              <a:rPr lang="ko-KR" altLang="en-US" sz="2100" dirty="0"/>
              <a:t>예를 들어 한 중심 위치에 대해 아래 조합을 적용하면</a:t>
            </a:r>
            <a:r>
              <a:rPr lang="en-US" altLang="ko-KR" sz="2100" dirty="0"/>
              <a:t>,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2100" dirty="0"/>
              <a:t> 스케일</a:t>
            </a:r>
            <a:r>
              <a:rPr lang="en-US" altLang="ko-KR" sz="2100" dirty="0"/>
              <a:t>: 64, </a:t>
            </a:r>
            <a:r>
              <a:rPr lang="ko-KR" altLang="en-US" sz="2100" dirty="0"/>
              <a:t>비율</a:t>
            </a:r>
            <a:r>
              <a:rPr lang="en-US" altLang="ko-KR" sz="2100" dirty="0"/>
              <a:t>: [0.5, 1.0, 2.0]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100" dirty="0"/>
              <a:t>                   → </a:t>
            </a:r>
            <a:r>
              <a:rPr lang="ko-KR" altLang="en-US" sz="2100" dirty="0"/>
              <a:t>중심점 하나에서 </a:t>
            </a:r>
            <a:r>
              <a:rPr lang="en-US" altLang="ko-KR" sz="2100" dirty="0"/>
              <a:t>3</a:t>
            </a:r>
            <a:r>
              <a:rPr lang="ko-KR" altLang="en-US" sz="2100" dirty="0"/>
              <a:t>개의 다른 모양의 앵커박스가 만들어진다</a:t>
            </a:r>
            <a:r>
              <a:rPr lang="en-US" altLang="ko-KR" sz="21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8D2326A-15C3-5A10-1A53-8F69B938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0DD1DD-F1BF-8360-931D-672DF4D7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13" y="2651246"/>
            <a:ext cx="3357869" cy="4321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61670B-E484-76ED-E680-280ADB8D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13" y="3740872"/>
            <a:ext cx="4666167" cy="3218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6A9D0-94D9-2D87-9B73-4E1489D55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113" y="4753961"/>
            <a:ext cx="4913258" cy="3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00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A74F-02EC-7F1F-056D-A58B6CCBF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E6050C-A7E1-1892-477F-DE1F9CBE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523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Light" pitchFamily="18" charset="-127"/>
                <a:ea typeface="KoPub돋움체_Pro Light" pitchFamily="18" charset="-127"/>
              </a:rPr>
              <a:t>Anchor Box 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생성방식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Map의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위치마다 여러 개의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배치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크기(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)와 비율(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Aspect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)로 여러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생성 </a:t>
            </a:r>
            <a:r>
              <a:rPr lang="ko-KR" altLang="en-US" sz="1800" dirty="0"/>
              <a:t>여러 크기와 비율의 </a:t>
            </a:r>
            <a:r>
              <a:rPr lang="en-US" altLang="ko-KR" sz="1800" dirty="0"/>
              <a:t>Anchor Box</a:t>
            </a:r>
            <a:r>
              <a:rPr lang="ko-KR" altLang="en-US" sz="1800" dirty="0"/>
              <a:t>를 미리 생성하여 다양한 객체를 인식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장점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960DAD-6832-070E-E84F-6C0F8E62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87" y="2968144"/>
            <a:ext cx="7431303" cy="2246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EDD69A-EF17-3DD4-5E83-B1EE17E0E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94" y="5906101"/>
            <a:ext cx="6415424" cy="757468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F907777-B4D6-7AD0-65DF-A907CB6F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41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242BA-8050-BC44-772C-1E9A652E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78740F-1323-3809-626D-4759EBF2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523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Light" pitchFamily="18" charset="-127"/>
                <a:ea typeface="KoPub돋움체_Pro Light" pitchFamily="18" charset="-127"/>
              </a:rPr>
              <a:t>Anchor Box Ratio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1" dirty="0"/>
              <a:t>    1. Ratio(</a:t>
            </a:r>
            <a:r>
              <a:rPr lang="ko-KR" altLang="en-US" sz="2000" b="1" dirty="0"/>
              <a:t>비율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개념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Ratio(</a:t>
            </a:r>
            <a:r>
              <a:rPr lang="ko-KR" altLang="en-US" sz="1800" dirty="0"/>
              <a:t>비율</a:t>
            </a:r>
            <a:r>
              <a:rPr lang="en-US" altLang="ko-KR" sz="1800" dirty="0"/>
              <a:t>)</a:t>
            </a:r>
            <a:r>
              <a:rPr lang="ko-KR" altLang="en-US" sz="1800" dirty="0"/>
              <a:t>는 </a:t>
            </a:r>
            <a:r>
              <a:rPr lang="en-US" altLang="ko-KR" sz="1800" dirty="0"/>
              <a:t>Anchor Box</a:t>
            </a:r>
            <a:r>
              <a:rPr lang="ko-KR" altLang="en-US" sz="1800" dirty="0"/>
              <a:t>의 가로</a:t>
            </a:r>
            <a:r>
              <a:rPr lang="en-US" altLang="ko-KR" sz="1800" dirty="0"/>
              <a:t>(width)</a:t>
            </a:r>
            <a:r>
              <a:rPr lang="ko-KR" altLang="en-US" sz="1800" dirty="0"/>
              <a:t>와 세로</a:t>
            </a:r>
            <a:r>
              <a:rPr lang="en-US" altLang="ko-KR" sz="1800" dirty="0"/>
              <a:t>(height) </a:t>
            </a:r>
            <a:r>
              <a:rPr lang="ko-KR" altLang="en-US" sz="1800" dirty="0"/>
              <a:t>비율을 의미한다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객체의 모양</a:t>
            </a:r>
            <a:r>
              <a:rPr lang="en-US" altLang="ko-KR" sz="1800" dirty="0"/>
              <a:t>(</a:t>
            </a:r>
            <a:r>
              <a:rPr lang="ko-KR" altLang="en-US" sz="1800" dirty="0"/>
              <a:t>세로로 긴지</a:t>
            </a:r>
            <a:r>
              <a:rPr lang="en-US" altLang="ko-KR" sz="1800" dirty="0"/>
              <a:t>, </a:t>
            </a:r>
            <a:r>
              <a:rPr lang="ko-KR" altLang="en-US" sz="1800" dirty="0"/>
              <a:t>가로로 긴지</a:t>
            </a:r>
            <a:r>
              <a:rPr lang="en-US" altLang="ko-KR" sz="1800" dirty="0"/>
              <a:t>, </a:t>
            </a:r>
            <a:r>
              <a:rPr lang="ko-KR" altLang="en-US" sz="1800" dirty="0"/>
              <a:t>정사각형인지</a:t>
            </a:r>
            <a:r>
              <a:rPr lang="en-US" altLang="ko-KR" sz="1800" dirty="0"/>
              <a:t>)</a:t>
            </a:r>
            <a:r>
              <a:rPr lang="ko-KR" altLang="en-US" sz="1800" dirty="0"/>
              <a:t>을 결정하는 요소임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b="1" dirty="0"/>
              <a:t>    2. Ratio(</a:t>
            </a:r>
            <a:r>
              <a:rPr lang="ko-KR" altLang="en-US" sz="2000" b="1" dirty="0"/>
              <a:t>비율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의 예시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Faster R-CNN</a:t>
            </a:r>
            <a:r>
              <a:rPr lang="ko-KR" altLang="en-US" sz="1800" dirty="0"/>
              <a:t>에서는 기본적으로 </a:t>
            </a:r>
            <a:r>
              <a:rPr lang="en-US" altLang="ko-KR" sz="1800" dirty="0"/>
              <a:t>3</a:t>
            </a:r>
            <a:r>
              <a:rPr lang="ko-KR" altLang="en-US" sz="1800" dirty="0"/>
              <a:t>가지 </a:t>
            </a:r>
            <a:r>
              <a:rPr lang="en-US" altLang="ko-KR" sz="1800" dirty="0"/>
              <a:t>Ratio</a:t>
            </a:r>
            <a:r>
              <a:rPr lang="ko-KR" altLang="en-US" sz="1800" dirty="0"/>
              <a:t>를 사용한다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40C19E-9858-D776-0B32-519179C0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66" y="4581140"/>
            <a:ext cx="7719338" cy="206685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348CD0-2B23-DC42-C507-63D32420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6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954A-E7BB-F439-4372-3538C163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8D56E7-A64E-5743-887A-335A3158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5232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앵커박스 너비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높이 생성 코드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/>
              <a:t>  </a:t>
            </a:r>
            <a:endParaRPr lang="ko-KR" altLang="en-US" sz="18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2E974E1-B556-8F8F-0E5C-C56F7E7F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FABB9-CCA7-45C3-5095-3A4CF2FA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79" y="1643183"/>
            <a:ext cx="5830642" cy="40849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370162-571D-3438-C536-019AA9F1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85" y="5848494"/>
            <a:ext cx="4333829" cy="9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4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65C3-21CC-2A91-449E-124691C8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>
            <a:extLst>
              <a:ext uri="{FF2B5EF4-FFF2-40B4-BE49-F238E27FC236}">
                <a16:creationId xmlns:a16="http://schemas.microsoft.com/office/drawing/2014/main" id="{94A7F4CB-07EF-814E-DD2E-AE1E88BC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87" y="2795323"/>
            <a:ext cx="7719338" cy="537033"/>
          </a:xfrm>
        </p:spPr>
        <p:txBody>
          <a:bodyPr/>
          <a:lstStyle/>
          <a:p>
            <a:r>
              <a:rPr lang="ko-KR" altLang="en-US" sz="2400" dirty="0"/>
              <a:t>객체 인식 주요개념</a:t>
            </a:r>
            <a:r>
              <a:rPr lang="en-US" altLang="ko-KR" sz="2400" dirty="0"/>
              <a:t>: </a:t>
            </a:r>
            <a:r>
              <a:rPr lang="en-US" altLang="ko-KR" sz="2400" b="1" dirty="0"/>
              <a:t>Anchor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Ground Truth </a:t>
            </a:r>
            <a:r>
              <a:rPr lang="ko-KR" altLang="en-US" sz="2400" b="1" dirty="0"/>
              <a:t>매칭</a:t>
            </a:r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413FB-7592-1987-CC5E-EE2CE04219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517C50-776A-5D7A-95BC-2A852C4A4A67}"/>
              </a:ext>
            </a:extLst>
          </p:cNvPr>
          <p:cNvCxnSpPr>
            <a:cxnSpLocks/>
          </p:cNvCxnSpPr>
          <p:nvPr/>
        </p:nvCxnSpPr>
        <p:spPr>
          <a:xfrm>
            <a:off x="1230794" y="3410430"/>
            <a:ext cx="7028054" cy="1857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CF2658B-DB73-46B3-BB44-695A0D5C543B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49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DD9F1-5D47-8805-528A-A6A52CEEE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DDFE-A3E5-0375-5F7A-131485F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425459-2D03-3674-47D3-B7078262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6454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900" b="1" dirty="0"/>
              <a:t>Anchor</a:t>
            </a:r>
            <a:r>
              <a:rPr lang="ko-KR" altLang="en-US" sz="1900" b="1" dirty="0"/>
              <a:t>와 </a:t>
            </a:r>
            <a:r>
              <a:rPr lang="en-US" altLang="ko-KR" sz="1900" b="1" dirty="0"/>
              <a:t>Ground Truth </a:t>
            </a:r>
            <a:r>
              <a:rPr lang="ko-KR" altLang="en-US" sz="1900" b="1" dirty="0"/>
              <a:t>매칭</a:t>
            </a:r>
            <a:endParaRPr lang="en-US" altLang="ko-KR" sz="1900" b="1" dirty="0">
              <a:ea typeface="KoPub돋움체_Pro Light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  <a:ea typeface="KoPub돋움체_Pro Light" pitchFamily="18" charset="-127"/>
              </a:rPr>
              <a:t>     1.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생성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위치에 대해 미리 정해진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scale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aspect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ratio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여러 개의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anchor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생성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2.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Ground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Truth와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대해 GT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(실제 객체의 정답 박스)와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Intersection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Union)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를 계산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 b="1" dirty="0">
                <a:solidFill>
                  <a:srgbClr val="0070C0"/>
                </a:solidFill>
              </a:rPr>
              <a:t>IoU (Intersection over Union)</a:t>
            </a:r>
            <a:r>
              <a:rPr lang="ko-KR" altLang="en-US" sz="1600" b="1" dirty="0">
                <a:solidFill>
                  <a:srgbClr val="0070C0"/>
                </a:solidFill>
              </a:rPr>
              <a:t>란</a:t>
            </a:r>
            <a:r>
              <a:rPr lang="en-US" altLang="ko-KR" sz="1600" b="1" dirty="0">
                <a:solidFill>
                  <a:srgbClr val="0070C0"/>
                </a:solidFill>
              </a:rPr>
              <a:t>? IoU</a:t>
            </a:r>
            <a:r>
              <a:rPr lang="ko-KR" altLang="en-US" sz="1600" b="1" dirty="0">
                <a:solidFill>
                  <a:srgbClr val="0070C0"/>
                </a:solidFill>
              </a:rPr>
              <a:t>는 예측된 </a:t>
            </a:r>
            <a:r>
              <a:rPr lang="ko-KR" altLang="en-US" sz="1600" b="1" dirty="0" err="1">
                <a:solidFill>
                  <a:srgbClr val="0070C0"/>
                </a:solidFill>
              </a:rPr>
              <a:t>바운딩</a:t>
            </a:r>
            <a:r>
              <a:rPr lang="ko-KR" altLang="en-US" sz="1600" b="1" dirty="0">
                <a:solidFill>
                  <a:srgbClr val="0070C0"/>
                </a:solidFill>
              </a:rPr>
              <a:t> 박스</a:t>
            </a:r>
            <a:r>
              <a:rPr lang="en-US" altLang="ko-KR" sz="1600" b="1" dirty="0">
                <a:solidFill>
                  <a:srgbClr val="0070C0"/>
                </a:solidFill>
              </a:rPr>
              <a:t>(predicted box)</a:t>
            </a:r>
            <a:r>
              <a:rPr lang="ko-KR" altLang="en-US" sz="1600" b="1" dirty="0">
                <a:solidFill>
                  <a:srgbClr val="0070C0"/>
                </a:solidFill>
              </a:rPr>
              <a:t>와 실제 </a:t>
            </a:r>
            <a:r>
              <a:rPr lang="ko-KR" altLang="en-US" sz="1600" b="1" dirty="0" err="1">
                <a:solidFill>
                  <a:srgbClr val="0070C0"/>
                </a:solidFill>
              </a:rPr>
              <a:t>바운딩</a:t>
            </a:r>
            <a:r>
              <a:rPr lang="ko-KR" altLang="en-US" sz="1600" b="1" dirty="0">
                <a:solidFill>
                  <a:srgbClr val="0070C0"/>
                </a:solidFill>
              </a:rPr>
              <a:t> 박스</a:t>
            </a:r>
            <a:r>
              <a:rPr lang="en-US" altLang="ko-KR" sz="1600" b="1" dirty="0">
                <a:solidFill>
                  <a:srgbClr val="0070C0"/>
                </a:solidFill>
              </a:rPr>
              <a:t>(ground truth box)</a:t>
            </a:r>
            <a:r>
              <a:rPr lang="ko-KR" altLang="en-US" sz="1600" b="1" dirty="0">
                <a:solidFill>
                  <a:srgbClr val="0070C0"/>
                </a:solidFill>
              </a:rPr>
              <a:t>가 얼마나 겹치는지를 정량적으로 평가하는 지표이다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 해당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anchor가</a:t>
            </a:r>
            <a:r>
              <a:rPr lang="en-US" altLang="ko-KR" sz="1600" dirty="0">
                <a:latin typeface="Arial" panose="020B0604020202020204" pitchFamily="34" charset="0"/>
              </a:rPr>
              <a:t>,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144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(객체 존재):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일정 기준 이상이거나, 해당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가장 높은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가질 경우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144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(배경):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낮은 경우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14450" lvl="3" indent="-28575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중간값은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무시되기도 함)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4CAFCC-B309-5812-64C2-663E85B9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790" y="4235498"/>
            <a:ext cx="2590800" cy="6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F298-CB45-A69E-DC01-ACCD3156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FB9FE142-9FBD-030D-307C-5D32665B9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566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Anchor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Ground Truth </a:t>
            </a:r>
            <a:r>
              <a:rPr lang="ko-KR" altLang="en-US" sz="1800" b="1" dirty="0"/>
              <a:t>매칭</a:t>
            </a:r>
            <a:endParaRPr lang="en-US" altLang="ko-KR" sz="1800" b="1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500" b="1" dirty="0"/>
              <a:t>IOU </a:t>
            </a:r>
            <a:r>
              <a:rPr lang="ko-KR" altLang="en-US" sz="1500" b="1" dirty="0"/>
              <a:t>예시</a:t>
            </a:r>
            <a:r>
              <a:rPr lang="en-US" altLang="ko-KR" sz="1500" b="1" dirty="0"/>
              <a:t>: </a:t>
            </a:r>
            <a:r>
              <a:rPr lang="en-US" altLang="ko-KR" sz="1500" dirty="0"/>
              <a:t>[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앵커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박스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좌표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 1), (4, 4)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],  [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바운딩 박스 좌표 (2, 2), (5, 5)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500" dirty="0">
                <a:latin typeface="Arial" panose="020B0604020202020204" pitchFamily="34" charset="0"/>
              </a:rPr>
              <a:t>영</a:t>
            </a:r>
            <a:r>
              <a:rPr lang="ko-KR" altLang="en-US" sz="1600" dirty="0">
                <a:latin typeface="Arial" panose="020B0604020202020204" pitchFamily="34" charset="0"/>
              </a:rPr>
              <a:t>역계산                                                                    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                                                                                     </a:t>
            </a:r>
            <a:r>
              <a:rPr lang="ko-KR" altLang="en-US" sz="1600" dirty="0">
                <a:latin typeface="Arial" panose="020B0604020202020204" pitchFamily="34" charset="0"/>
              </a:rPr>
              <a:t>    </a:t>
            </a:r>
            <a:r>
              <a:rPr lang="ko-KR" altLang="en-US" sz="1600" b="1" dirty="0"/>
              <a:t>교집합 영역 </a:t>
            </a:r>
            <a:r>
              <a:rPr lang="en-US" altLang="ko-KR" sz="1600" b="1" dirty="0"/>
              <a:t>(Intersection)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Arial" panose="020B0604020202020204" pitchFamily="34" charset="0"/>
              </a:rPr>
              <a:t>합집합영역</a:t>
            </a:r>
            <a:r>
              <a:rPr lang="en-US" altLang="ko-KR" sz="1600" b="1" dirty="0">
                <a:latin typeface="Arial" panose="020B0604020202020204" pitchFamily="34" charset="0"/>
              </a:rPr>
              <a:t>(Union)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     9 + 9 – 4 = 14 (Union = Anchor</a:t>
            </a:r>
            <a:r>
              <a:rPr lang="ko-KR" altLang="en-US" sz="1600" b="1" dirty="0">
                <a:latin typeface="Arial" panose="020B0604020202020204" pitchFamily="34" charset="0"/>
              </a:rPr>
              <a:t>면적 </a:t>
            </a:r>
            <a:r>
              <a:rPr lang="en-US" altLang="ko-KR" sz="1600" b="1" dirty="0">
                <a:latin typeface="Arial" panose="020B0604020202020204" pitchFamily="34" charset="0"/>
              </a:rPr>
              <a:t>+ Ground Truth </a:t>
            </a:r>
            <a:r>
              <a:rPr lang="ko-KR" altLang="en-US" sz="1600" b="1" dirty="0">
                <a:latin typeface="Arial" panose="020B0604020202020204" pitchFamily="34" charset="0"/>
              </a:rPr>
              <a:t>면적 </a:t>
            </a:r>
            <a:r>
              <a:rPr lang="en-US" altLang="ko-KR" sz="1600" b="1" dirty="0">
                <a:latin typeface="Arial" panose="020B0604020202020204" pitchFamily="34" charset="0"/>
              </a:rPr>
              <a:t>– Intersection </a:t>
            </a:r>
            <a:r>
              <a:rPr lang="ko-KR" altLang="en-US" sz="1600" b="1" dirty="0">
                <a:latin typeface="Arial" panose="020B0604020202020204" pitchFamily="34" charset="0"/>
              </a:rPr>
              <a:t>면적</a:t>
            </a:r>
            <a:r>
              <a:rPr lang="en-US" altLang="ko-KR" sz="1600" b="1" dirty="0">
                <a:latin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err="1"/>
              <a:t>IoU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계산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433B-C256-8941-57B5-70513F3E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0425" y="6373652"/>
            <a:ext cx="36195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46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CE4AF1-9F6D-407C-173F-B9A90123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DE223CF-89B8-FEDC-C509-4E29516A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22" y="5910925"/>
            <a:ext cx="4166951" cy="77316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61B6BD2-09F6-DC08-EFA4-7970AC6B1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98" y="2449681"/>
            <a:ext cx="2074334" cy="14977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B22DE31-E373-3135-DD08-3E8D7891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995" y="2392074"/>
            <a:ext cx="2952597" cy="157067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73FD77D-7AD4-C2EC-7C70-A682E9078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357" y="2799125"/>
            <a:ext cx="2576007" cy="21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4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CC3E9-38AE-7C48-0888-04A78301A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77E0402-B393-7AC0-0B8C-317AC4973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868" y="1067113"/>
            <a:ext cx="8839199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Anchor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Ground Truth </a:t>
            </a:r>
            <a:r>
              <a:rPr lang="ko-KR" altLang="en-US" sz="1800" b="1" dirty="0"/>
              <a:t>매칭</a:t>
            </a:r>
            <a:endParaRPr lang="en-US" altLang="ko-KR" sz="1800" b="1" dirty="0"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  3. </a:t>
            </a:r>
            <a:r>
              <a:rPr lang="ko-KR" altLang="en-US" sz="1600" b="1" dirty="0">
                <a:latin typeface="Arial" panose="020B0604020202020204" pitchFamily="34" charset="0"/>
              </a:rPr>
              <a:t>클래스 분류</a:t>
            </a:r>
            <a:r>
              <a:rPr lang="en-US" altLang="ko-KR" sz="1600" b="1" dirty="0">
                <a:latin typeface="Arial" panose="020B0604020202020204" pitchFamily="34" charset="0"/>
              </a:rPr>
              <a:t>: </a:t>
            </a:r>
            <a:r>
              <a:rPr lang="ko-KR" altLang="en-US" sz="1600" dirty="0"/>
              <a:t>해당 앵커가 어떤 객체 클래스인지 예측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양성 앵커</a:t>
            </a:r>
            <a:r>
              <a:rPr lang="en-US" altLang="ko-KR" sz="1600" b="1" dirty="0"/>
              <a:t>(Positive Anchor)</a:t>
            </a:r>
            <a:r>
              <a:rPr lang="ko-KR" altLang="en-US" sz="1600" b="1" dirty="0"/>
              <a:t>에는 매칭된 </a:t>
            </a:r>
            <a:r>
              <a:rPr lang="en-US" altLang="ko-KR" sz="1600" b="1" dirty="0">
                <a:solidFill>
                  <a:srgbClr val="0070C0"/>
                </a:solidFill>
              </a:rPr>
              <a:t>GT </a:t>
            </a:r>
            <a:r>
              <a:rPr lang="ko-KR" altLang="en-US" sz="1600" b="1" dirty="0">
                <a:solidFill>
                  <a:srgbClr val="0070C0"/>
                </a:solidFill>
              </a:rPr>
              <a:t>박스의 클래스를 부여하고</a:t>
            </a:r>
            <a:r>
              <a:rPr lang="en-US" altLang="ko-KR" sz="1600" b="1" dirty="0"/>
              <a:t>,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반대로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음성 앵커</a:t>
            </a:r>
            <a:r>
              <a:rPr lang="en-US" altLang="ko-KR" sz="1600" b="1" dirty="0"/>
              <a:t>(Negative Anchor)</a:t>
            </a:r>
            <a:r>
              <a:rPr lang="ko-KR" altLang="en-US" sz="1600" b="1" dirty="0"/>
              <a:t>는 </a:t>
            </a:r>
            <a:r>
              <a:rPr lang="ko-KR" altLang="en-US" sz="1600" b="1" dirty="0">
                <a:solidFill>
                  <a:srgbClr val="0070C0"/>
                </a:solidFill>
              </a:rPr>
              <a:t>배경 클래스</a:t>
            </a:r>
            <a:r>
              <a:rPr lang="en-US" altLang="ko-KR" sz="1600" b="1" dirty="0">
                <a:solidFill>
                  <a:srgbClr val="0070C0"/>
                </a:solidFill>
              </a:rPr>
              <a:t>(Background)</a:t>
            </a:r>
            <a:r>
              <a:rPr lang="ko-KR" altLang="en-US" sz="1600" b="1" dirty="0">
                <a:solidFill>
                  <a:srgbClr val="0070C0"/>
                </a:solidFill>
              </a:rPr>
              <a:t>로 처리한다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b="1" dirty="0"/>
              <a:t>Positive/Negative Anchor </a:t>
            </a:r>
            <a:r>
              <a:rPr lang="ko-KR" altLang="en-US" sz="1600" b="1" dirty="0"/>
              <a:t>판별 기준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객체인식에서 </a:t>
            </a:r>
            <a:r>
              <a:rPr lang="en-US" altLang="ko-KR" sz="1600" b="1" dirty="0"/>
              <a:t>Positive Anchor</a:t>
            </a:r>
            <a:r>
              <a:rPr lang="ko-KR" altLang="en-US" sz="1600" dirty="0"/>
              <a:t>와 </a:t>
            </a:r>
            <a:r>
              <a:rPr lang="en-US" altLang="ko-KR" sz="1600" b="1" dirty="0"/>
              <a:t>Negative Anchor</a:t>
            </a:r>
            <a:r>
              <a:rPr lang="ko-KR" altLang="en-US" sz="1600" dirty="0"/>
              <a:t> 판별 기준은 앵커 박스를 실제 객체 위치</a:t>
            </a:r>
            <a:r>
              <a:rPr lang="en-US" altLang="ko-KR" sz="1600" dirty="0"/>
              <a:t>(</a:t>
            </a:r>
            <a:r>
              <a:rPr lang="ko-KR" altLang="en-US" sz="1600" dirty="0"/>
              <a:t>그라운드 </a:t>
            </a:r>
            <a:r>
              <a:rPr lang="ko-KR" altLang="en-US" sz="1600" dirty="0" err="1"/>
              <a:t>트루스</a:t>
            </a:r>
            <a:r>
              <a:rPr lang="ko-KR" altLang="en-US" sz="1600" dirty="0"/>
              <a:t> 박스</a:t>
            </a:r>
            <a:r>
              <a:rPr lang="en-US" altLang="ko-KR" sz="1600" dirty="0"/>
              <a:t>, GT </a:t>
            </a:r>
            <a:r>
              <a:rPr lang="ko-KR" altLang="en-US" sz="1600" dirty="0"/>
              <a:t>박스</a:t>
            </a:r>
            <a:r>
              <a:rPr lang="en-US" altLang="ko-KR" sz="1600" dirty="0"/>
              <a:t>)</a:t>
            </a:r>
            <a:r>
              <a:rPr lang="ko-KR" altLang="en-US" sz="1600" dirty="0"/>
              <a:t>와 어떻게 매칭할지를 결정하는 매우 중요한 단계이다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과정은 학습 시 어떤 앵커를 </a:t>
            </a:r>
            <a:r>
              <a:rPr lang="ko-KR" altLang="en-US" sz="1600" b="1" dirty="0"/>
              <a:t>정답으로 간주할지</a:t>
            </a:r>
            <a:r>
              <a:rPr lang="en-US" altLang="ko-KR" sz="1600" b="1" dirty="0"/>
              <a:t>(positive)</a:t>
            </a:r>
            <a:r>
              <a:rPr lang="en-US" altLang="ko-KR" sz="1600" dirty="0"/>
              <a:t>, </a:t>
            </a:r>
            <a:r>
              <a:rPr lang="ko-KR" altLang="en-US" sz="1600" dirty="0"/>
              <a:t>어떤 앵커를 </a:t>
            </a:r>
            <a:r>
              <a:rPr lang="ko-KR" altLang="en-US" sz="1600" b="1" dirty="0"/>
              <a:t>배경으로 간주할지</a:t>
            </a:r>
            <a:r>
              <a:rPr lang="en-US" altLang="ko-KR" sz="1600" b="1" dirty="0"/>
              <a:t>(negative)</a:t>
            </a:r>
            <a:r>
              <a:rPr lang="ko-KR" altLang="en-US" sz="1600" dirty="0"/>
              <a:t> 구분하는 기준이 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Positive Anchor</a:t>
            </a:r>
            <a:r>
              <a:rPr lang="en-US" altLang="ko-KR" sz="1600" dirty="0"/>
              <a:t>: </a:t>
            </a:r>
            <a:r>
              <a:rPr lang="ko-KR" altLang="en-US" sz="1600" dirty="0"/>
              <a:t>객체를 잘 대표한다고 판단되는 앵커</a:t>
            </a:r>
            <a:r>
              <a:rPr lang="en-US" altLang="ko-KR" sz="1600" dirty="0"/>
              <a:t>(GT </a:t>
            </a:r>
            <a:r>
              <a:rPr lang="ko-KR" altLang="en-US" sz="1600" dirty="0"/>
              <a:t>박스와 충분히 겹치는 앵커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Negative Anchor</a:t>
            </a:r>
            <a:r>
              <a:rPr lang="en-US" altLang="ko-KR" sz="1600" dirty="0"/>
              <a:t>: </a:t>
            </a:r>
            <a:r>
              <a:rPr lang="ko-KR" altLang="en-US" sz="1600" dirty="0"/>
              <a:t>객체가 없다고 판단되는 앵커</a:t>
            </a:r>
            <a:r>
              <a:rPr lang="en-US" altLang="ko-KR" sz="1600" dirty="0"/>
              <a:t>(GT </a:t>
            </a:r>
            <a:r>
              <a:rPr lang="ko-KR" altLang="en-US" sz="1600" dirty="0"/>
              <a:t>박스와 겹치지 않는 앵커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Ignore/Neutral Anchor</a:t>
            </a:r>
            <a:r>
              <a:rPr lang="en-US" altLang="ko-KR" sz="1600" dirty="0"/>
              <a:t>: </a:t>
            </a:r>
            <a:r>
              <a:rPr lang="ko-KR" altLang="en-US" sz="1600" dirty="0"/>
              <a:t>학습에서 제외하는 애매한 앵커 </a:t>
            </a:r>
            <a:r>
              <a:rPr lang="en-US" altLang="ko-KR" sz="1600" dirty="0"/>
              <a:t>(</a:t>
            </a:r>
            <a:r>
              <a:rPr lang="ko-KR" altLang="en-US" sz="1600" dirty="0"/>
              <a:t>선택적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EE201-5E59-4CFB-0D5E-874D6E2F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7250" y="6356350"/>
            <a:ext cx="36195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47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D2FB508-6554-C55A-B252-40BD0D3F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34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02F86-803B-0AF7-3939-6DB11C3D7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CB94FE0-9EEF-16BE-CBE3-BF782BD58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1" y="1067113"/>
            <a:ext cx="8587724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Anchor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Ground Truth </a:t>
            </a:r>
            <a:r>
              <a:rPr lang="ko-KR" altLang="en-US" sz="1800" b="1" dirty="0"/>
              <a:t>매칭</a:t>
            </a:r>
            <a:endParaRPr lang="en-US" altLang="ko-KR" sz="1800" b="1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Positive/Negative Anchor </a:t>
            </a:r>
            <a:r>
              <a:rPr lang="ko-KR" altLang="en-US" sz="1600" b="1" dirty="0"/>
              <a:t>판별 기준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 Positive Anchor (</a:t>
            </a:r>
            <a:r>
              <a:rPr lang="ko-KR" altLang="en-US" sz="1600" b="1" dirty="0"/>
              <a:t>양성 앵커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조건</a:t>
            </a:r>
            <a:r>
              <a:rPr lang="en-US" altLang="ko-KR" sz="1600" b="1" dirty="0"/>
              <a:t>:</a:t>
            </a:r>
            <a:endParaRPr lang="ko-KR" altLang="en-US" sz="1600" dirty="0"/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각 </a:t>
            </a:r>
            <a:r>
              <a:rPr lang="en-US" altLang="ko-KR" sz="1600" dirty="0"/>
              <a:t>GT </a:t>
            </a:r>
            <a:r>
              <a:rPr lang="ko-KR" altLang="en-US" sz="1600" dirty="0"/>
              <a:t>박스와 가장 높은 </a:t>
            </a:r>
            <a:r>
              <a:rPr lang="en-US" altLang="ko-KR" sz="1600" dirty="0"/>
              <a:t>IoU</a:t>
            </a:r>
            <a:r>
              <a:rPr lang="ko-KR" altLang="en-US" sz="1600" dirty="0"/>
              <a:t>를 가진 앵커는 반드시 </a:t>
            </a:r>
            <a:r>
              <a:rPr lang="en-US" altLang="ko-KR" sz="1600" dirty="0"/>
              <a:t>Positive</a:t>
            </a:r>
            <a:r>
              <a:rPr lang="ko-KR" altLang="en-US" sz="1600" dirty="0"/>
              <a:t>로 지정한다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 조건은 모든 </a:t>
            </a:r>
            <a:r>
              <a:rPr lang="en-US" altLang="ko-KR" sz="1600" dirty="0"/>
              <a:t>GT</a:t>
            </a:r>
            <a:r>
              <a:rPr lang="ko-KR" altLang="en-US" sz="1600" dirty="0"/>
              <a:t>가 최소 하나의 </a:t>
            </a:r>
            <a:r>
              <a:rPr lang="en-US" altLang="ko-KR" sz="1600" dirty="0"/>
              <a:t>Positive </a:t>
            </a:r>
            <a:r>
              <a:rPr lang="ko-KR" altLang="en-US" sz="1600" dirty="0"/>
              <a:t>앵커를 갖도록 보장</a:t>
            </a:r>
            <a:r>
              <a:rPr lang="en-US" altLang="ko-KR" sz="1600" dirty="0"/>
              <a:t>)</a:t>
            </a:r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또는</a:t>
            </a:r>
            <a:r>
              <a:rPr lang="en-US" altLang="ko-KR" sz="1600" dirty="0"/>
              <a:t>, IoU</a:t>
            </a:r>
            <a:r>
              <a:rPr lang="ko-KR" altLang="en-US" sz="1600" dirty="0"/>
              <a:t>가 특정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이상인 앵커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IoU ≥ 0.5)</a:t>
            </a:r>
            <a:r>
              <a:rPr lang="ko-KR" altLang="en-US" sz="1600" dirty="0"/>
              <a:t>를 </a:t>
            </a:r>
            <a:r>
              <a:rPr lang="en-US" altLang="ko-KR" sz="1600" dirty="0"/>
              <a:t>Positive</a:t>
            </a:r>
            <a:r>
              <a:rPr lang="ko-KR" altLang="en-US" sz="1600" dirty="0"/>
              <a:t>로 지정한다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 Negative Anchor (</a:t>
            </a:r>
            <a:r>
              <a:rPr lang="ko-KR" altLang="en-US" sz="1600" b="1" dirty="0"/>
              <a:t>음성 앵커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조건</a:t>
            </a:r>
            <a:r>
              <a:rPr lang="en-US" altLang="ko-KR" sz="1600" b="1" dirty="0"/>
              <a:t>:</a:t>
            </a:r>
            <a:endParaRPr lang="ko-KR" altLang="en-US" sz="1600" dirty="0"/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IoU</a:t>
            </a:r>
            <a:r>
              <a:rPr lang="ko-KR" altLang="en-US" sz="1600" dirty="0"/>
              <a:t>가 낮아 객체가 없다고 판단되는 앵커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IoU &lt; 0.4)</a:t>
            </a:r>
            <a:br>
              <a:rPr lang="en-US" altLang="ko-KR" sz="1600" dirty="0"/>
            </a:br>
            <a:r>
              <a:rPr lang="en-US" altLang="ko-KR" sz="1600" dirty="0"/>
              <a:t>→ </a:t>
            </a:r>
            <a:r>
              <a:rPr lang="ko-KR" altLang="en-US" sz="1600" dirty="0"/>
              <a:t>배경으로 간주</a:t>
            </a:r>
            <a:r>
              <a:rPr lang="en-US" altLang="ko-KR" sz="1600" dirty="0"/>
              <a:t>, Negative Anchor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/>
              <a:t> Ignore/Neutral Anchor (</a:t>
            </a:r>
            <a:r>
              <a:rPr lang="ko-KR" altLang="en-US" sz="1600" b="1" dirty="0"/>
              <a:t>선택적</a:t>
            </a:r>
            <a:r>
              <a:rPr lang="en-US" altLang="ko-KR" sz="1600" b="1" dirty="0"/>
              <a:t>):</a:t>
            </a:r>
            <a:endParaRPr lang="ko-KR" altLang="en-US" sz="1600" dirty="0"/>
          </a:p>
          <a:p>
            <a:pPr marL="15430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IoU</a:t>
            </a:r>
            <a:r>
              <a:rPr lang="ko-KR" altLang="en-US" sz="1600" dirty="0"/>
              <a:t>가 </a:t>
            </a:r>
            <a:r>
              <a:rPr lang="en-US" altLang="ko-KR" sz="1600" dirty="0"/>
              <a:t>Positive</a:t>
            </a:r>
            <a:r>
              <a:rPr lang="ko-KR" altLang="en-US" sz="1600" dirty="0"/>
              <a:t>와 </a:t>
            </a:r>
            <a:r>
              <a:rPr lang="en-US" altLang="ko-KR" sz="1600" dirty="0"/>
              <a:t>Negative </a:t>
            </a:r>
            <a:r>
              <a:rPr lang="ko-KR" altLang="en-US" sz="1600" dirty="0"/>
              <a:t>경계 사이인 경우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0.4 ≤ IoU &lt; 0.5)</a:t>
            </a:r>
            <a:r>
              <a:rPr lang="ko-KR" altLang="en-US" sz="1600" dirty="0"/>
              <a:t>는 학습에서 제외하거나 중립으로 처리해 손실 계산에 사용하지 않을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9CF4-7FF7-7F84-8568-226D73F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7250" y="6356350"/>
            <a:ext cx="36195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48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79FDE9-2CD2-6027-B142-237A271F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32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9590E-3A84-52CF-83E2-24EFF196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53AE443-8091-9686-94BA-BE0C1E3AA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1" y="1067113"/>
            <a:ext cx="8587724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Anchor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Ground Truth </a:t>
            </a:r>
            <a:r>
              <a:rPr lang="ko-KR" altLang="en-US" sz="1800" b="1" dirty="0"/>
              <a:t>매칭</a:t>
            </a:r>
            <a:endParaRPr lang="en-US" altLang="ko-KR" sz="1800" b="1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예시 </a:t>
            </a:r>
            <a:r>
              <a:rPr lang="en-US" altLang="ko-KR" sz="1600" b="1" dirty="0"/>
              <a:t>(Threshold </a:t>
            </a:r>
            <a:r>
              <a:rPr lang="ko-KR" altLang="en-US" sz="1600" b="1" dirty="0"/>
              <a:t>기준</a:t>
            </a:r>
            <a:r>
              <a:rPr lang="en-US" altLang="ko-KR" sz="16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요 약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Positive Anchor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GT </a:t>
            </a:r>
            <a:r>
              <a:rPr lang="ko-KR" altLang="en-US" sz="1600" b="1" dirty="0"/>
              <a:t>박스와 높은 겹침</a:t>
            </a:r>
            <a:r>
              <a:rPr lang="en-US" altLang="ko-KR" sz="1600" b="1" dirty="0"/>
              <a:t>(IoU)</a:t>
            </a:r>
            <a:r>
              <a:rPr lang="ko-KR" altLang="en-US" sz="1600" b="1" dirty="0"/>
              <a:t>이 있거나 </a:t>
            </a:r>
            <a:r>
              <a:rPr lang="en-US" altLang="ko-KR" sz="1600" b="1" dirty="0"/>
              <a:t>GT </a:t>
            </a:r>
            <a:r>
              <a:rPr lang="ko-KR" altLang="en-US" sz="1600" b="1" dirty="0"/>
              <a:t>박스와 가장 높은 </a:t>
            </a:r>
            <a:r>
              <a:rPr lang="en-US" altLang="ko-KR" sz="1600" b="1" dirty="0"/>
              <a:t>IoU</a:t>
            </a:r>
            <a:r>
              <a:rPr lang="ko-KR" altLang="en-US" sz="1600" b="1" dirty="0"/>
              <a:t>를 가진 앵커</a:t>
            </a:r>
            <a:endParaRPr lang="ko-KR" altLang="en-US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Negative Anchor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겹침이 거의 없는 배경 영역의 앵커</a:t>
            </a:r>
            <a:endParaRPr lang="ko-KR" altLang="en-US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중간 범위 </a:t>
            </a:r>
            <a:r>
              <a:rPr lang="en-US" altLang="ko-KR" sz="1600" dirty="0"/>
              <a:t>IoU </a:t>
            </a:r>
            <a:r>
              <a:rPr lang="ko-KR" altLang="en-US" sz="1600" dirty="0"/>
              <a:t>앵커는 무시하거나 별도로 처리 가능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9C47-3998-7BE0-B6AA-5DC5475A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7250" y="6356350"/>
            <a:ext cx="36195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49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D2B0D0A-177E-BC2B-B15A-2DA4C0BF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23162-892A-0A62-C39F-EDF5A7BB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38" y="2046432"/>
            <a:ext cx="6482923" cy="19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124720"/>
            <a:ext cx="8278317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200" b="1" dirty="0">
                <a:latin typeface="KoPub돋움체_Pro Bold" pitchFamily="18" charset="-127"/>
                <a:ea typeface="KoPub돋움체_Pro Bold" pitchFamily="18" charset="-127"/>
              </a:rPr>
              <a:t>ResNet</a:t>
            </a:r>
            <a:endParaRPr lang="ko-KR" altLang="en-US" sz="22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ResNet </a:t>
            </a:r>
            <a:r>
              <a:rPr lang="ko-KR" altLang="en-US" sz="1800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핵심은 깊어진 신경망을 효과적으로 학습하기 위한 방법으로 </a:t>
            </a:r>
            <a:r>
              <a:rPr lang="ko-KR" altLang="en-US" sz="1800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레지듀얼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(residual)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개념</a:t>
            </a:r>
            <a:r>
              <a:rPr lang="ko-KR" altLang="en-US" sz="1800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을 고안한 것</a:t>
            </a:r>
            <a:endParaRPr lang="en-US" altLang="ko-KR" sz="1800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일반적으로 신경망 깊이가 깊어질수록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성능은 좋아질 것 같지만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실상은 그렇지 않음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“Deep Residual Learning for Image Recognition”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논문에 따르면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신경망은 깊이가 깊어질수록 성능이 좋아지다가 일정한 단계에 다다르면 오히려 성능이 나빠진다고 함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5AA5-A554-413E-71A2-6F8B528B2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4646" y="4696354"/>
            <a:ext cx="5011809" cy="199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B36F0C5-FE03-4E3C-3C6E-FD9FCFDE7543}"/>
              </a:ext>
            </a:extLst>
          </p:cNvPr>
          <p:cNvSpPr txBox="1">
            <a:spLocks/>
          </p:cNvSpPr>
          <p:nvPr/>
        </p:nvSpPr>
        <p:spPr>
          <a:xfrm>
            <a:off x="1132671" y="5224703"/>
            <a:ext cx="2171975" cy="7966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네트워크 </a:t>
            </a:r>
            <a:r>
              <a:rPr lang="en-US" altLang="ko-KR" sz="1600" b="1" dirty="0"/>
              <a:t>56</a:t>
            </a:r>
            <a:r>
              <a:rPr lang="ko-KR" altLang="en-US" sz="1600" b="1" dirty="0"/>
              <a:t>층이 </a:t>
            </a:r>
            <a:r>
              <a:rPr lang="en-US" altLang="ko-KR" sz="1600" b="1" dirty="0"/>
              <a:t>20</a:t>
            </a:r>
            <a:r>
              <a:rPr lang="ko-KR" altLang="en-US" sz="1600" b="1" dirty="0"/>
              <a:t>층보다 더 나쁜 성능을 보임</a:t>
            </a:r>
            <a:endParaRPr lang="ko-KR" altLang="en-US" sz="16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C7A2-CAB0-6D27-EC18-6B8A12DB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>
            <a:extLst>
              <a:ext uri="{FF2B5EF4-FFF2-40B4-BE49-F238E27FC236}">
                <a16:creationId xmlns:a16="http://schemas.microsoft.com/office/drawing/2014/main" id="{4DEA428A-676B-E8C9-5D14-A2DFBA1B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7" y="2795323"/>
            <a:ext cx="7373697" cy="537033"/>
          </a:xfrm>
        </p:spPr>
        <p:txBody>
          <a:bodyPr/>
          <a:lstStyle/>
          <a:p>
            <a:r>
              <a:rPr lang="ko-KR" altLang="en-US" sz="2400" dirty="0"/>
              <a:t>객체 인식 주요개념</a:t>
            </a:r>
            <a:r>
              <a:rPr lang="en-US" altLang="ko-KR" sz="2400" dirty="0"/>
              <a:t>: </a:t>
            </a:r>
            <a:r>
              <a:rPr lang="en-US" altLang="ko-KR" sz="2400" b="1" dirty="0"/>
              <a:t>Objectness/Class Prediction</a:t>
            </a:r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18B907-1B9B-06B6-6E36-0612D3081B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94DD67-F38F-3683-E4BC-8AB399D35399}"/>
              </a:ext>
            </a:extLst>
          </p:cNvPr>
          <p:cNvCxnSpPr>
            <a:cxnSpLocks/>
          </p:cNvCxnSpPr>
          <p:nvPr/>
        </p:nvCxnSpPr>
        <p:spPr>
          <a:xfrm>
            <a:off x="885152" y="3410430"/>
            <a:ext cx="7085661" cy="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67C0277-C650-EAB8-D9D8-441E3B1DD32F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70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C29D5-8A8E-FC66-50AF-6718B499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E63068-3C72-912C-5568-EB39A4CB1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객체존재 가능성 예측</a:t>
            </a:r>
            <a:endParaRPr lang="en-US" altLang="ko-KR" sz="1800" b="1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 </a:t>
            </a:r>
            <a:r>
              <a:rPr lang="ko-KR" altLang="en-US" sz="1600" dirty="0"/>
              <a:t>객체 탐지</a:t>
            </a:r>
            <a:r>
              <a:rPr lang="en-US" altLang="ko-KR" sz="1600" dirty="0"/>
              <a:t>(Object Detection)</a:t>
            </a:r>
            <a:r>
              <a:rPr lang="ko-KR" altLang="en-US" sz="1600" dirty="0"/>
              <a:t>에서 특정 영역</a:t>
            </a:r>
            <a:r>
              <a:rPr lang="en-US" altLang="ko-KR" sz="1600" dirty="0"/>
              <a:t>(Region)</a:t>
            </a:r>
            <a:r>
              <a:rPr lang="ko-KR" altLang="en-US" sz="1600" dirty="0"/>
              <a:t>이 객체인지 아닌지를 판단하는 과정이다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 이 과정은 객체 존재 가능성 예측</a:t>
            </a:r>
            <a:r>
              <a:rPr lang="en-US" altLang="ko-KR" sz="1600" dirty="0"/>
              <a:t>(Objectness Score Prediction) </a:t>
            </a:r>
            <a:r>
              <a:rPr lang="ko-KR" altLang="en-US" sz="1600" dirty="0"/>
              <a:t>이라고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주로 이진 분류</a:t>
            </a:r>
            <a:r>
              <a:rPr lang="en-US" altLang="ko-KR" sz="1600" dirty="0"/>
              <a:t>(Binary Classification)</a:t>
            </a:r>
            <a:r>
              <a:rPr lang="ko-KR" altLang="en-US" sz="1600" dirty="0"/>
              <a:t> 방식으로 수행된다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객체 존재 가능성</a:t>
            </a:r>
            <a:r>
              <a:rPr lang="en-US" altLang="ko-KR" sz="1600" b="1" dirty="0"/>
              <a:t>(Objectness Score)</a:t>
            </a:r>
            <a:r>
              <a:rPr lang="ko-KR" altLang="en-US" sz="1600" b="1" dirty="0"/>
              <a:t>이란</a:t>
            </a:r>
            <a:r>
              <a:rPr lang="en-US" altLang="ko-KR" sz="1600" b="1" dirty="0"/>
              <a:t>?</a:t>
            </a: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 해당 </a:t>
            </a:r>
            <a:r>
              <a:rPr lang="ko-KR" altLang="en-US" sz="1600" b="1" dirty="0"/>
              <a:t>앵커 박스가 객체를 포함할 확률</a:t>
            </a:r>
            <a:r>
              <a:rPr lang="ko-KR" altLang="en-US" sz="1600" dirty="0"/>
              <a:t>을 나타낸다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 값은 일반적으로 </a:t>
            </a:r>
            <a:r>
              <a:rPr lang="en-US" altLang="ko-KR" sz="1600" dirty="0"/>
              <a:t>0~1 </a:t>
            </a:r>
            <a:r>
              <a:rPr lang="ko-KR" altLang="en-US" sz="1600" dirty="0"/>
              <a:t>사이 </a:t>
            </a:r>
            <a:r>
              <a:rPr lang="en-US" altLang="ko-KR" sz="1600" dirty="0"/>
              <a:t>(sigmoid </a:t>
            </a:r>
            <a:r>
              <a:rPr lang="ko-KR" altLang="en-US" sz="1600" dirty="0"/>
              <a:t>출력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 보통 </a:t>
            </a:r>
            <a:r>
              <a:rPr lang="en-US" altLang="ko-KR" sz="1600" dirty="0"/>
              <a:t>Binary classification: </a:t>
            </a:r>
            <a:r>
              <a:rPr lang="ko-KR" altLang="en-US" sz="1600" b="1" dirty="0"/>
              <a:t>객체 있음</a:t>
            </a:r>
            <a:r>
              <a:rPr lang="en-US" altLang="ko-KR" sz="1600" b="1" dirty="0"/>
              <a:t>(1)</a:t>
            </a:r>
            <a:r>
              <a:rPr lang="ko-KR" altLang="en-US" sz="1600" dirty="0"/>
              <a:t> </a:t>
            </a:r>
            <a:r>
              <a:rPr lang="en-US" altLang="ko-KR" sz="1600" dirty="0"/>
              <a:t>vs </a:t>
            </a:r>
            <a:r>
              <a:rPr lang="ko-KR" altLang="en-US" sz="1600" b="1" dirty="0"/>
              <a:t>배경</a:t>
            </a:r>
            <a:r>
              <a:rPr lang="en-US" altLang="ko-KR" sz="1600" b="1" dirty="0"/>
              <a:t>(0)</a:t>
            </a:r>
          </a:p>
          <a:p>
            <a:pPr lvl="2">
              <a:lnSpc>
                <a:spcPct val="150000"/>
              </a:lnSpc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계산 대상: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Objectness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(객체인지 아닌지)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(해당 객체의 클래스가 무엇인지)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실제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얼마나 조정해야 하는지)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kumimoji="0" lang="en-US" altLang="ko-KR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348D41-0553-49CF-EC34-A86A3854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61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90DE2-699D-00EA-645E-400FC54A6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728094-6530-95F0-EE7C-FE19930C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Objectness Prediction(</a:t>
            </a:r>
            <a:r>
              <a:rPr lang="ko-KR" altLang="en-US" sz="1800" b="1" dirty="0"/>
              <a:t>객체 존재 여부 예측</a:t>
            </a:r>
            <a:r>
              <a:rPr lang="en-US" altLang="ko-KR" sz="1800" b="1" dirty="0"/>
              <a:t>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바운딩 박스 안에 </a:t>
            </a:r>
            <a:r>
              <a:rPr lang="en-US" altLang="ko-KR" sz="1600" dirty="0"/>
              <a:t>“</a:t>
            </a:r>
            <a:r>
              <a:rPr lang="ko-KR" altLang="en-US" sz="1600" dirty="0"/>
              <a:t>객체가 실제로 존재하는가</a:t>
            </a:r>
            <a:r>
              <a:rPr lang="en-US" altLang="ko-KR" sz="1600" dirty="0"/>
              <a:t>?””</a:t>
            </a:r>
            <a:r>
              <a:rPr lang="ko-KR" altLang="en-US" sz="1600" dirty="0"/>
              <a:t>를 예측하는 이진 분류 문제이다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1에 가까울수록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객체가 존재할 확률이 높음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0에 가까우면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배경(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이라고 판단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목적</a:t>
            </a:r>
            <a:endParaRPr lang="en-US" altLang="ko-KR" sz="1600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모든 위치</a:t>
            </a:r>
            <a:r>
              <a:rPr lang="en-US" altLang="ko-KR" sz="1600" dirty="0"/>
              <a:t>(anchor box)</a:t>
            </a:r>
            <a:r>
              <a:rPr lang="ko-KR" altLang="en-US" sz="1600" dirty="0"/>
              <a:t>에 대해 </a:t>
            </a:r>
            <a:r>
              <a:rPr lang="ko-KR" altLang="en-US" sz="1600" b="1" dirty="0"/>
              <a:t>객체가 있는지를 판단</a:t>
            </a:r>
            <a:endParaRPr lang="en-US" altLang="ko-KR" sz="1600" b="1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대부분의 </a:t>
            </a:r>
            <a:r>
              <a:rPr lang="en-US" altLang="ko-KR" sz="1600" dirty="0"/>
              <a:t>anchor</a:t>
            </a:r>
            <a:r>
              <a:rPr lang="ko-KR" altLang="en-US" sz="1600" dirty="0"/>
              <a:t>는 배경이므로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 판단은 매우 중요</a:t>
            </a:r>
            <a:endParaRPr lang="en-US" altLang="ko-KR" sz="1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Class Prediction(</a:t>
            </a:r>
            <a:r>
              <a:rPr lang="ko-KR" altLang="en-US" sz="1800" b="1" dirty="0"/>
              <a:t>클래스 예측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어떤 종류의 객체인가</a:t>
            </a:r>
            <a:r>
              <a:rPr lang="en-US" altLang="ko-KR" sz="1600" dirty="0"/>
              <a:t>?</a:t>
            </a:r>
            <a:r>
              <a:rPr lang="ko-KR" altLang="en-US" sz="1600" dirty="0"/>
              <a:t>를 예측하는 다중 클래스 분류 문제이다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목적</a:t>
            </a:r>
            <a:r>
              <a:rPr lang="en-US" altLang="ko-KR" sz="1600" b="1" dirty="0"/>
              <a:t>: </a:t>
            </a:r>
            <a:r>
              <a:rPr lang="en-US" altLang="ko-KR" sz="1600" dirty="0"/>
              <a:t>Objectness</a:t>
            </a:r>
            <a:r>
              <a:rPr lang="ko-KR" altLang="en-US" sz="1600" dirty="0"/>
              <a:t>가 높은 박스에 대해 </a:t>
            </a:r>
            <a:r>
              <a:rPr lang="ko-KR" altLang="en-US" sz="1600" b="1" dirty="0"/>
              <a:t>정확한 객체 종류</a:t>
            </a:r>
            <a:r>
              <a:rPr lang="ko-KR" altLang="en-US" sz="1600" dirty="0"/>
              <a:t>를 예측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ko-KR" altLang="en-US" sz="1600" b="1" dirty="0" err="1"/>
              <a:t>소프트맥스</a:t>
            </a:r>
            <a:r>
              <a:rPr lang="ko-KR" altLang="en-US" sz="1600" b="1" dirty="0"/>
              <a:t> 확률 벡터</a:t>
            </a:r>
            <a:r>
              <a:rPr lang="ko-KR" altLang="en-US" sz="1600" dirty="0"/>
              <a:t>로 출력</a:t>
            </a:r>
            <a:r>
              <a:rPr lang="en-US" altLang="ko-KR" sz="1600" dirty="0"/>
              <a:t>:</a:t>
            </a:r>
            <a:endParaRPr lang="ko-KR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700" dirty="0"/>
              <a:t>대부분의 모델에서 </a:t>
            </a:r>
            <a:r>
              <a:rPr lang="en-US" altLang="ko-KR" sz="1700" b="1" dirty="0"/>
              <a:t>Objectness</a:t>
            </a:r>
            <a:r>
              <a:rPr lang="ko-KR" altLang="en-US" sz="1700" b="1" dirty="0"/>
              <a:t>와 </a:t>
            </a:r>
            <a:r>
              <a:rPr lang="en-US" altLang="ko-KR" sz="1700" b="1" dirty="0"/>
              <a:t>Class</a:t>
            </a:r>
            <a:r>
              <a:rPr lang="ko-KR" altLang="en-US" sz="1700" b="1" dirty="0"/>
              <a:t>를 함께 예측</a:t>
            </a:r>
            <a:r>
              <a:rPr lang="ko-KR" altLang="en-US" sz="1700" dirty="0"/>
              <a:t>한다</a:t>
            </a:r>
            <a:r>
              <a:rPr lang="en-US" altLang="ko-KR" sz="1700" dirty="0"/>
              <a:t>.</a:t>
            </a:r>
            <a:endParaRPr kumimoji="0" lang="ko-KR" altLang="ko-KR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E6C8DA2-C594-BB05-7832-DFF78B27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6180A-53A6-1788-1C06-8424A0C7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41" y="1873611"/>
            <a:ext cx="2822743" cy="420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247078-79AF-3885-C3E5-F9DDE57D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79" y="5549154"/>
            <a:ext cx="2822744" cy="452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54443F-B2C0-791C-E5DE-6C553E93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015" y="6389340"/>
            <a:ext cx="5393329" cy="4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72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1CA2-16CC-C979-193C-971FAB30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13613A4-6144-649D-97E8-BFD36FC4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최종 신뢰도</a:t>
            </a:r>
            <a:r>
              <a:rPr lang="en-US" altLang="ko-KR" sz="1800" b="1" dirty="0"/>
              <a:t>(Confidence)</a:t>
            </a:r>
            <a:r>
              <a:rPr lang="ko-KR" altLang="en-US" sz="1800" b="1" dirty="0"/>
              <a:t>의 사용 목적</a:t>
            </a:r>
            <a:endParaRPr lang="en-US" altLang="ko-KR" sz="1800" b="1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최종 신뢰도 계산 예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kumimoji="0" lang="en-US" altLang="ko-KR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lang="en-US" altLang="ko-KR" sz="1700" b="1" dirty="0">
              <a:latin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endParaRPr kumimoji="0" lang="en-US" altLang="ko-KR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sz="1700" dirty="0"/>
              <a:t>Confidence</a:t>
            </a:r>
            <a:r>
              <a:rPr lang="ko-KR" altLang="en-US" sz="1700" dirty="0"/>
              <a:t>가 사용되는 대표적인 곳</a:t>
            </a:r>
            <a:endParaRPr lang="en-US" altLang="ko-KR" sz="1700" dirty="0"/>
          </a:p>
          <a:p>
            <a:pPr>
              <a:lnSpc>
                <a:spcPct val="160000"/>
              </a:lnSpc>
              <a:buNone/>
            </a:pPr>
            <a:r>
              <a:rPr lang="en-US" altLang="ko-KR" sz="1700" b="1" dirty="0"/>
              <a:t>		1. </a:t>
            </a:r>
            <a:r>
              <a:rPr lang="ko-KR" altLang="en-US" sz="1700" b="1" dirty="0"/>
              <a:t>후처리 단계에서 박스 필터링</a:t>
            </a: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모델은 수천 개의 </a:t>
            </a:r>
            <a:r>
              <a:rPr lang="en-US" altLang="ko-KR" sz="1700" dirty="0"/>
              <a:t>anchor box</a:t>
            </a:r>
            <a:r>
              <a:rPr lang="ko-KR" altLang="en-US" sz="1700" dirty="0"/>
              <a:t>에 대해 결과를 예측한다</a:t>
            </a:r>
            <a:r>
              <a:rPr lang="en-US" altLang="ko-KR" sz="1700" dirty="0"/>
              <a:t>.</a:t>
            </a: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대부분은 의미 없는 박스</a:t>
            </a:r>
            <a:r>
              <a:rPr lang="en-US" altLang="ko-KR" sz="1700" dirty="0"/>
              <a:t>(</a:t>
            </a:r>
            <a:r>
              <a:rPr lang="ko-KR" altLang="en-US" sz="1700" dirty="0"/>
              <a:t>배경 포함</a:t>
            </a:r>
            <a:r>
              <a:rPr lang="en-US" altLang="ko-KR" sz="1700" dirty="0"/>
              <a:t>)</a:t>
            </a:r>
            <a:r>
              <a:rPr lang="ko-KR" altLang="en-US" sz="1700" dirty="0"/>
              <a:t>임</a:t>
            </a:r>
            <a:r>
              <a:rPr lang="en-US" altLang="ko-KR" sz="1700" dirty="0"/>
              <a:t>.</a:t>
            </a: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Confidence</a:t>
            </a:r>
            <a:r>
              <a:rPr lang="ko-KR" altLang="en-US" sz="1700" dirty="0"/>
              <a:t>가 </a:t>
            </a:r>
            <a:r>
              <a:rPr lang="ko-KR" altLang="en-US" sz="1700" b="1" dirty="0"/>
              <a:t>기준보다 낮으면 버림</a:t>
            </a:r>
            <a:endParaRPr lang="en-US" altLang="ko-KR" sz="1700" dirty="0"/>
          </a:p>
          <a:p>
            <a:pPr>
              <a:lnSpc>
                <a:spcPct val="160000"/>
              </a:lnSpc>
              <a:buNone/>
            </a:pPr>
            <a:r>
              <a:rPr lang="en-US" altLang="ko-KR" sz="1700" b="1" dirty="0"/>
              <a:t>		2.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Non-Maximum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Suppression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(NMS) 정렬 기준</a:t>
            </a:r>
            <a:endParaRPr kumimoji="0" lang="en-US" altLang="ko-KR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겹치는 박스들 중에서 어떤 박스를 살릴지를 결정할 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가장 높은 박스를 우선 선택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7DFBFD8-34A2-F6FC-37BD-77E45F3C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4F4FE8-C6CE-DB53-BC8E-4E98106A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00" y="1873611"/>
            <a:ext cx="3990801" cy="15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75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0D540-B2B8-4A80-8F1C-753A45A6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9F2036-86EA-42EA-18F1-0CE0903B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객체존재 가능성 예측</a:t>
            </a:r>
            <a:r>
              <a:rPr lang="en-US" altLang="ko-KR" sz="1800" b="1" dirty="0">
                <a:solidFill>
                  <a:srgbClr val="0070C0"/>
                </a:solidFill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</a:rPr>
              <a:t>방법</a:t>
            </a:r>
            <a:endParaRPr lang="en-US" altLang="ko-KR" sz="1800" dirty="0"/>
          </a:p>
          <a:p>
            <a:pPr lvl="1">
              <a:lnSpc>
                <a:spcPct val="150000"/>
              </a:lnSpc>
              <a:buAutoNum type="arabicParenBoth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직접적인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Two-Class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이진 분류를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통해 해당 영역이 객체인지 아닌지 예측하는 방식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CE1047-A033-175D-9C7E-9482B9DF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86" y="2564895"/>
            <a:ext cx="7600325" cy="3632981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EA3C19E-DA26-257E-AAC4-9F16162E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95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F611-6652-7694-359C-9FFE6623A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06A3DFB-0A75-5C93-FE46-0C19F5DA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객체존재 가능성 예측 방법</a:t>
            </a:r>
            <a:r>
              <a:rPr lang="en-US" altLang="ko-KR" sz="1800" b="1" dirty="0">
                <a:solidFill>
                  <a:srgbClr val="0070C0"/>
                </a:solidFill>
              </a:rPr>
              <a:t>(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직접적인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D6783-2888-8533-5E64-DFC9251A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8" y="1643183"/>
            <a:ext cx="8143634" cy="461361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C214003-A47D-61A6-6668-D69EF97A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10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3B2E-D702-8DBB-7F57-86F56D619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6D4E79-5F1E-11FA-A8D3-FD8942C59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객체존재 가능성 예측 방법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</a:t>
            </a:r>
            <a:r>
              <a:rPr lang="en-US" altLang="ko-KR" sz="1600" b="1" dirty="0"/>
              <a:t>(2) RPN(Region Proposal Network) </a:t>
            </a:r>
            <a:r>
              <a:rPr lang="ko-KR" altLang="en-US" sz="1600" b="1" dirty="0"/>
              <a:t>기반 예측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DE6A8-92D9-90EF-80FD-C53AA56D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59" y="2104039"/>
            <a:ext cx="6245074" cy="403249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A970465-66A5-CA69-9AC0-62765909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982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8DFC-0114-83C8-38FA-E6C328EC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A497AA8-4947-CB36-E6F7-A50DD328D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24720"/>
            <a:ext cx="8278317" cy="54726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900" b="1" dirty="0">
                <a:solidFill>
                  <a:srgbClr val="0070C0"/>
                </a:solidFill>
              </a:rPr>
              <a:t>객체존재 가능성 예측 방법</a:t>
            </a:r>
            <a:r>
              <a:rPr lang="en-US" altLang="ko-KR" sz="1900" b="1" dirty="0">
                <a:solidFill>
                  <a:srgbClr val="0070C0"/>
                </a:solidFill>
              </a:rPr>
              <a:t>(</a:t>
            </a:r>
            <a:r>
              <a:rPr lang="en-US" altLang="ko-KR" sz="1900" b="1" dirty="0"/>
              <a:t>RPN</a:t>
            </a:r>
            <a:r>
              <a:rPr lang="ko-KR" altLang="en-US" sz="1900" b="1" dirty="0"/>
              <a:t>기반</a:t>
            </a:r>
            <a:r>
              <a:rPr lang="en-US" altLang="ko-KR" sz="19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900" b="1" dirty="0"/>
              <a:t>(3) IoU(Intersection over Union) </a:t>
            </a:r>
            <a:r>
              <a:rPr lang="ko-KR" altLang="en-US" sz="1900" b="1" dirty="0"/>
              <a:t>기반 예측</a:t>
            </a:r>
            <a:endParaRPr lang="en-US" altLang="ko-KR" sz="19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예측된 바운딩 박스와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Ground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Truth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간의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IoU를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이용하여 신뢰도 판단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IoU가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높을수록 객체가 포함될 가능성이 크다고 판단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일반적으로 0.5 이상의 </a:t>
            </a:r>
            <a:r>
              <a:rPr kumimoji="0" lang="ko-KR" altLang="ko-KR" sz="19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IoU를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가지면 객체로 판별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25C4A-1BE6-4351-39FC-57F4DCD6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758397"/>
            <a:ext cx="7958529" cy="175993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670D7AF-605F-42C4-5BA7-27590631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90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86871-7D5F-3A29-6644-C4D78433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>
            <a:extLst>
              <a:ext uri="{FF2B5EF4-FFF2-40B4-BE49-F238E27FC236}">
                <a16:creationId xmlns:a16="http://schemas.microsoft.com/office/drawing/2014/main" id="{D029E029-610E-EB30-D76C-EEBD4D4B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87" y="2795323"/>
            <a:ext cx="6451984" cy="537033"/>
          </a:xfrm>
        </p:spPr>
        <p:txBody>
          <a:bodyPr/>
          <a:lstStyle/>
          <a:p>
            <a:r>
              <a:rPr lang="ko-KR" altLang="en-US" sz="2400" dirty="0"/>
              <a:t>객체 인식 주요개념</a:t>
            </a:r>
            <a:r>
              <a:rPr lang="en-US" altLang="ko-KR" sz="2400" dirty="0"/>
              <a:t>: </a:t>
            </a:r>
            <a:r>
              <a:rPr lang="ko-KR" altLang="en-US" sz="2400" dirty="0"/>
              <a:t>학습을 위한 </a:t>
            </a:r>
            <a:r>
              <a:rPr lang="en-US" altLang="ko-KR" sz="2400" dirty="0"/>
              <a:t>Target </a:t>
            </a:r>
            <a:r>
              <a:rPr lang="ko-KR" altLang="en-US" sz="2400" dirty="0"/>
              <a:t>생성</a:t>
            </a:r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5E071F-0D7F-8697-56A0-37685D69D1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58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92653E5-CB07-3FD8-8F71-46AF1DEAF6E4}"/>
              </a:ext>
            </a:extLst>
          </p:cNvPr>
          <p:cNvCxnSpPr>
            <a:cxnSpLocks/>
          </p:cNvCxnSpPr>
          <p:nvPr/>
        </p:nvCxnSpPr>
        <p:spPr>
          <a:xfrm>
            <a:off x="1230794" y="3410430"/>
            <a:ext cx="6279163" cy="1857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18D4784-DD56-BBF9-2D41-2B07369DD24F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92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8C7C5-44C2-DC28-BED9-2281A891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4A0A292-6B9C-203A-141B-606C8E97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47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바운딩 박스 회귀</a:t>
            </a:r>
            <a:r>
              <a:rPr lang="en-US" altLang="ko-KR" sz="1800" b="1" dirty="0">
                <a:solidFill>
                  <a:srgbClr val="0070C0"/>
                </a:solidFill>
              </a:rPr>
              <a:t>(Regression)</a:t>
            </a:r>
            <a:r>
              <a:rPr lang="en-US" altLang="ko-KR" sz="1800" b="1" dirty="0"/>
              <a:t>: </a:t>
            </a:r>
            <a:r>
              <a:rPr lang="ko-KR" altLang="en-US" sz="1600" dirty="0"/>
              <a:t>바운딩 박스 회귀는 </a:t>
            </a:r>
            <a:r>
              <a:rPr lang="en-US" altLang="ko-KR" sz="1600" dirty="0"/>
              <a:t>Anchor Box</a:t>
            </a:r>
            <a:r>
              <a:rPr lang="ko-KR" altLang="en-US" sz="1600" dirty="0"/>
              <a:t>와 </a:t>
            </a:r>
            <a:r>
              <a:rPr lang="en-US" altLang="ko-KR" sz="1600" dirty="0"/>
              <a:t>Ground Truth Box </a:t>
            </a:r>
            <a:r>
              <a:rPr lang="ko-KR" altLang="en-US" sz="1600" dirty="0"/>
              <a:t>간의 차이를 수치로 표현한 </a:t>
            </a:r>
            <a:r>
              <a:rPr lang="en-US" altLang="ko-KR" sz="1600" dirty="0"/>
              <a:t>delta </a:t>
            </a:r>
            <a:r>
              <a:rPr lang="ko-KR" altLang="en-US" sz="1600" dirty="0"/>
              <a:t>값을 모델이 학습을 통해 예측하도록 하는 작업이다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70C0"/>
                </a:solidFill>
              </a:rPr>
              <a:t>바운딩 박스 회귀</a:t>
            </a:r>
            <a:r>
              <a:rPr lang="en-US" altLang="ko-KR" sz="1600" b="1" dirty="0">
                <a:solidFill>
                  <a:srgbClr val="0070C0"/>
                </a:solidFill>
              </a:rPr>
              <a:t>(Regression)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객체 검출 모델이 물체의 위치와 크기를 정확히 맞추기 위해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Anchor(</a:t>
            </a:r>
            <a:r>
              <a:rPr lang="ko-KR" altLang="en-US" sz="1600" dirty="0"/>
              <a:t>기준 박스</a:t>
            </a:r>
            <a:r>
              <a:rPr lang="en-US" altLang="ko-KR" sz="1600" dirty="0"/>
              <a:t>)</a:t>
            </a:r>
            <a:r>
              <a:rPr lang="ko-KR" altLang="en-US" sz="1600" dirty="0"/>
              <a:t>에서 얼마나 이동하고 크기를 조정해야 할지를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수치적으로 표현한 </a:t>
            </a:r>
            <a:r>
              <a:rPr lang="en-US" altLang="ko-KR" sz="1600" dirty="0"/>
              <a:t>delta(offset)</a:t>
            </a:r>
            <a:r>
              <a:rPr lang="ko-KR" altLang="en-US" sz="1600" dirty="0"/>
              <a:t>를 예측하는 회귀 문제</a:t>
            </a:r>
            <a:r>
              <a:rPr lang="en-US" altLang="ko-KR" sz="1600" dirty="0"/>
              <a:t>(regression task)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70C0"/>
                </a:solidFill>
              </a:rPr>
              <a:t>왜 회귀라고 하나</a:t>
            </a:r>
            <a:r>
              <a:rPr lang="en-US" altLang="ko-KR" sz="1600" b="1" dirty="0">
                <a:solidFill>
                  <a:srgbClr val="0070C0"/>
                </a:solidFill>
              </a:rPr>
              <a:t>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위치</a:t>
            </a:r>
            <a:r>
              <a:rPr lang="en-US" altLang="ko-KR" sz="1600" dirty="0"/>
              <a:t>(x, y)</a:t>
            </a:r>
            <a:r>
              <a:rPr lang="ko-KR" altLang="en-US" sz="1600" dirty="0"/>
              <a:t>와 크기</a:t>
            </a:r>
            <a:r>
              <a:rPr lang="en-US" altLang="ko-KR" sz="1600" dirty="0"/>
              <a:t>(w, h)</a:t>
            </a:r>
            <a:r>
              <a:rPr lang="ko-KR" altLang="en-US" sz="1600" dirty="0"/>
              <a:t>는 연속적인 값이고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모델이 이 값을 </a:t>
            </a:r>
            <a:r>
              <a:rPr lang="ko-KR" altLang="en-US" sz="1600" b="1" dirty="0"/>
              <a:t>직접 숫자로 예측하는 것</a:t>
            </a:r>
            <a:r>
              <a:rPr lang="ko-KR" altLang="en-US" sz="1600" dirty="0"/>
              <a:t>이기 때문에 회귀 문제로 분류된다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분류</a:t>
            </a:r>
            <a:r>
              <a:rPr lang="en-US" altLang="ko-KR" sz="1600" dirty="0"/>
              <a:t>(classification)</a:t>
            </a:r>
            <a:r>
              <a:rPr lang="ko-KR" altLang="en-US" sz="1600" dirty="0"/>
              <a:t>는 물체의 종류를 맞추는 문제이고</a:t>
            </a:r>
            <a:r>
              <a:rPr lang="en-US" altLang="ko-KR" sz="1600" dirty="0"/>
              <a:t>,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</a:t>
            </a:r>
            <a:r>
              <a:rPr lang="ko-KR" altLang="en-US" sz="1600" dirty="0"/>
              <a:t>회귀</a:t>
            </a:r>
            <a:r>
              <a:rPr lang="en-US" altLang="ko-KR" sz="1600" dirty="0"/>
              <a:t>(regression)</a:t>
            </a:r>
            <a:r>
              <a:rPr lang="ko-KR" altLang="en-US" sz="1600" dirty="0"/>
              <a:t>는 위치와 크기 같은 연속적 수치를 맞추는 문제이다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BEE4E39-3E32-05F7-E266-60AFED6F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3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21B0-2FE6-92CC-1D06-CBE483AA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A452B-CAE1-861A-E809-1171E89C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D94825C-8A3A-9CF6-4874-54CB6B4E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24720"/>
            <a:ext cx="8278317" cy="54726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Residual Block (</a:t>
            </a:r>
            <a:r>
              <a:rPr lang="ko-KR" altLang="en-US" sz="2000" b="1" dirty="0"/>
              <a:t>잔차 블록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일반적인 신경망에서는 입력 </a:t>
            </a:r>
            <a:r>
              <a:rPr lang="en-US" altLang="ko-KR" sz="1800" dirty="0"/>
              <a:t>x </a:t>
            </a:r>
            <a:r>
              <a:rPr lang="ko-KR" altLang="en-US" sz="1800" dirty="0"/>
              <a:t>를 여러 개의 레이어를 거쳐 변환된 값 </a:t>
            </a:r>
            <a:r>
              <a:rPr lang="en-US" altLang="ko-KR" sz="1800" dirty="0"/>
              <a:t>F(x) </a:t>
            </a:r>
            <a:r>
              <a:rPr lang="ko-KR" altLang="en-US" sz="1800" dirty="0"/>
              <a:t>를 출력한다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ResNet</a:t>
            </a:r>
            <a:r>
              <a:rPr lang="ko-KR" altLang="en-US" sz="1800" dirty="0"/>
              <a:t>에서는 원본 입력을 그대로 다음 층으로 전달하는 </a:t>
            </a:r>
            <a:r>
              <a:rPr lang="ko-KR" altLang="en-US" sz="1800" b="1" dirty="0" err="1"/>
              <a:t>스킵</a:t>
            </a:r>
            <a:r>
              <a:rPr lang="ko-KR" altLang="en-US" sz="1800" b="1" dirty="0"/>
              <a:t> 연결</a:t>
            </a:r>
            <a:r>
              <a:rPr lang="ko-KR" altLang="en-US" sz="1800" dirty="0"/>
              <a:t>을 추가하여 다음과 같은 변환을 수행한다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이렇게 하면 신경망이 </a:t>
            </a:r>
            <a:r>
              <a:rPr lang="ko-KR" altLang="en-US" sz="1800" b="1" dirty="0" err="1">
                <a:solidFill>
                  <a:srgbClr val="0070C0"/>
                </a:solidFill>
              </a:rPr>
              <a:t>항등</a:t>
            </a:r>
            <a:r>
              <a:rPr lang="ko-KR" altLang="en-US" sz="1800" b="1" dirty="0">
                <a:solidFill>
                  <a:srgbClr val="0070C0"/>
                </a:solidFill>
              </a:rPr>
              <a:t> 함수</a:t>
            </a:r>
            <a:r>
              <a:rPr lang="en-US" altLang="ko-KR" sz="1800" b="1" dirty="0">
                <a:solidFill>
                  <a:srgbClr val="0070C0"/>
                </a:solidFill>
              </a:rPr>
              <a:t>(Identity Mapping)</a:t>
            </a:r>
            <a:r>
              <a:rPr lang="ko-KR" altLang="en-US" sz="1800" b="1" dirty="0">
                <a:solidFill>
                  <a:srgbClr val="0070C0"/>
                </a:solidFill>
              </a:rPr>
              <a:t>를 쉽게 학습할 수 있어 깊은 네트워크에서도 학습이 원활해 진다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70758-13D8-FBF1-C536-911EAE18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29" y="3486607"/>
            <a:ext cx="1728210" cy="429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85F500-2A3A-11F2-6F63-D30855F2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62" y="4062677"/>
            <a:ext cx="4919355" cy="14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E8CE6-467A-2190-8AEB-31A303E97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825ABAE-3C2D-3BF8-2033-7CB5345C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5878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바운딩 박스 회귀</a:t>
            </a:r>
            <a:r>
              <a:rPr lang="en-US" altLang="ko-KR" sz="1800" b="1" dirty="0">
                <a:solidFill>
                  <a:srgbClr val="0070C0"/>
                </a:solidFill>
              </a:rPr>
              <a:t>(Regression) </a:t>
            </a:r>
            <a:r>
              <a:rPr lang="ko-KR" altLang="en-US" sz="1800" b="1" dirty="0">
                <a:solidFill>
                  <a:srgbClr val="0070C0"/>
                </a:solidFill>
              </a:rPr>
              <a:t>과정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정의: 바운딩 박스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회귀란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기준으로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Ground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Truth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Box까지의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이동 및 크기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조절값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을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예측하도록 학습하는 과정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  2. </a:t>
            </a:r>
            <a:r>
              <a:rPr lang="ko-KR" altLang="en-US" sz="1600" b="1" dirty="0"/>
              <a:t>입력값</a:t>
            </a:r>
            <a:r>
              <a:rPr lang="en-US" altLang="ko-KR" sz="1600" b="1" dirty="0"/>
              <a:t>: Anchor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Ground Truth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/>
              <a:t>Anchor Box: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/>
              <a:t>Ground Truth Box: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/>
              <a:t>   3. </a:t>
            </a:r>
            <a:r>
              <a:rPr lang="ko-KR" altLang="en-US" sz="1600" b="1" dirty="0"/>
              <a:t>회귀 </a:t>
            </a:r>
            <a:r>
              <a:rPr lang="ko-KR" altLang="en-US" sz="1600" b="1" dirty="0" err="1"/>
              <a:t>대상값</a:t>
            </a:r>
            <a:r>
              <a:rPr lang="en-US" altLang="ko-KR" sz="1600" b="1" dirty="0"/>
              <a:t>(delta) </a:t>
            </a:r>
            <a:r>
              <a:rPr lang="ko-KR" altLang="en-US" sz="1600" b="1" dirty="0"/>
              <a:t>계산 </a:t>
            </a:r>
            <a:r>
              <a:rPr lang="en-US" altLang="ko-KR" sz="1600" b="1" dirty="0"/>
              <a:t>(Encoding)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b="1" dirty="0"/>
              <a:t>             </a:t>
            </a:r>
            <a:endParaRPr lang="en-US" altLang="ko-KR" sz="18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b="1" dirty="0"/>
              <a:t>   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769F3A7-1304-E99C-8DA5-CBC47C62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D5E74-F408-2F53-18B3-63B6834F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41" y="3256179"/>
            <a:ext cx="2131459" cy="429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94641B-7C58-9034-02F8-29D070229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218" y="3633319"/>
            <a:ext cx="2139752" cy="4293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EB2106-500A-A4B5-7582-A0EE97D62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366" y="4605646"/>
            <a:ext cx="4328449" cy="1396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9D2BFF-B517-8247-5EB3-203FC878F215}"/>
              </a:ext>
            </a:extLst>
          </p:cNvPr>
          <p:cNvSpPr txBox="1"/>
          <p:nvPr/>
        </p:nvSpPr>
        <p:spPr>
          <a:xfrm>
            <a:off x="1497782" y="6316438"/>
            <a:ext cx="48600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/>
              <a:t>이 값이 모델이 예측해야 할 회귀 </a:t>
            </a:r>
            <a:r>
              <a:rPr lang="ko-KR" altLang="en-US" sz="1600" b="1" dirty="0" err="1">
                <a:solidFill>
                  <a:srgbClr val="C00000"/>
                </a:solidFill>
              </a:rPr>
              <a:t>정답값</a:t>
            </a:r>
            <a:r>
              <a:rPr lang="en-US" altLang="ko-KR" sz="1600" b="1" dirty="0">
                <a:solidFill>
                  <a:srgbClr val="C00000"/>
                </a:solidFill>
              </a:rPr>
              <a:t>(target) </a:t>
            </a:r>
            <a:r>
              <a:rPr lang="ko-KR" altLang="en-US" sz="1600" b="1" dirty="0">
                <a:solidFill>
                  <a:srgbClr val="C00000"/>
                </a:solidFill>
              </a:rPr>
              <a:t>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35E139-8E00-8233-F133-2D18276CB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828" y="3470858"/>
            <a:ext cx="3656818" cy="2592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43932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84B51-78A4-344C-2572-869A970A9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9D889E8-13FB-DCCC-A9F6-0A0C67D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5878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바운딩 박스 회귀</a:t>
            </a:r>
            <a:r>
              <a:rPr lang="en-US" altLang="ko-KR" sz="1800" b="1" dirty="0">
                <a:solidFill>
                  <a:srgbClr val="0070C0"/>
                </a:solidFill>
              </a:rPr>
              <a:t>(Regression) </a:t>
            </a:r>
            <a:r>
              <a:rPr lang="ko-KR" altLang="en-US" sz="1800" b="1" dirty="0">
                <a:solidFill>
                  <a:srgbClr val="0070C0"/>
                </a:solidFill>
              </a:rPr>
              <a:t>과정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700" b="1" dirty="0"/>
              <a:t>모델 </a:t>
            </a:r>
            <a:r>
              <a:rPr lang="ko-KR" altLang="en-US" sz="1700" b="1" dirty="0" err="1"/>
              <a:t>출력값</a:t>
            </a:r>
            <a:r>
              <a:rPr lang="en-US" altLang="ko-KR" sz="1700" b="1" dirty="0"/>
              <a:t>(delta </a:t>
            </a:r>
            <a:r>
              <a:rPr lang="ko-KR" altLang="en-US" sz="1700" b="1" dirty="0" err="1"/>
              <a:t>예측값</a:t>
            </a:r>
            <a:r>
              <a:rPr lang="en-US" altLang="ko-KR" sz="1700" b="1" dirty="0"/>
              <a:t>)</a:t>
            </a:r>
            <a:r>
              <a:rPr lang="en-US" altLang="ko-KR" sz="1700" b="1" dirty="0">
                <a:latin typeface="Arial" panose="020B0604020202020204" pitchFamily="34" charset="0"/>
              </a:rPr>
              <a:t>: </a:t>
            </a:r>
            <a:r>
              <a:rPr lang="ko-KR" altLang="en-US" sz="1700" dirty="0"/>
              <a:t>모델은 각 </a:t>
            </a:r>
            <a:r>
              <a:rPr lang="en-US" altLang="ko-KR" sz="1700" dirty="0"/>
              <a:t>anchor</a:t>
            </a:r>
            <a:r>
              <a:rPr lang="ko-KR" altLang="en-US" sz="1700" dirty="0"/>
              <a:t>에 대해 다음과 같은 출력을 예측함</a:t>
            </a:r>
            <a:endParaRPr lang="en-US" altLang="ko-KR" sz="1700" dirty="0"/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700" dirty="0"/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b="1" dirty="0"/>
              <a:t>    5. </a:t>
            </a:r>
            <a:r>
              <a:rPr lang="ko-KR" altLang="en-US" sz="1700" b="1" dirty="0"/>
              <a:t>손실 함수 계산 </a:t>
            </a:r>
            <a:r>
              <a:rPr lang="en-US" altLang="ko-KR" sz="1700" b="1" dirty="0"/>
              <a:t>(Loss): </a:t>
            </a:r>
            <a:r>
              <a:rPr lang="ko-KR" altLang="en-US" sz="1700" dirty="0"/>
              <a:t>보통 </a:t>
            </a:r>
            <a:r>
              <a:rPr lang="en-US" altLang="ko-KR" sz="1700" b="1" dirty="0"/>
              <a:t>Smooth L1 Loss</a:t>
            </a:r>
            <a:r>
              <a:rPr lang="ko-KR" altLang="en-US" sz="1700" dirty="0"/>
              <a:t> 또는 </a:t>
            </a:r>
            <a:r>
              <a:rPr lang="en-US" altLang="ko-KR" sz="1700" b="1" dirty="0"/>
              <a:t>L2 Loss</a:t>
            </a:r>
            <a:r>
              <a:rPr lang="ko-KR" altLang="en-US" sz="1700" dirty="0"/>
              <a:t>를 사용하여</a:t>
            </a:r>
            <a:br>
              <a:rPr lang="ko-KR" altLang="en-US" sz="1700" dirty="0"/>
            </a:br>
            <a:r>
              <a:rPr lang="ko-KR" altLang="en-US" sz="1700" dirty="0"/>
              <a:t>                                             </a:t>
            </a:r>
            <a:r>
              <a:rPr lang="ko-KR" altLang="en-US" sz="1700" dirty="0" err="1"/>
              <a:t>예측값과</a:t>
            </a:r>
            <a:r>
              <a:rPr lang="ko-KR" altLang="en-US" sz="1700" dirty="0"/>
              <a:t> </a:t>
            </a:r>
            <a:r>
              <a:rPr lang="ko-KR" altLang="en-US" sz="1700" dirty="0" err="1"/>
              <a:t>타깃값의</a:t>
            </a:r>
            <a:r>
              <a:rPr lang="ko-KR" altLang="en-US" sz="1700" dirty="0"/>
              <a:t> 차이를 최소화</a:t>
            </a:r>
            <a:endParaRPr lang="en-US" altLang="ko-KR" sz="1700" dirty="0"/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700" b="1" dirty="0"/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700" b="1" dirty="0"/>
          </a:p>
          <a:p>
            <a:pPr marL="0" marR="0" lvl="0" indent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700" b="1" dirty="0"/>
              <a:t>    6. </a:t>
            </a:r>
            <a:r>
              <a:rPr lang="ko-KR" altLang="en-US" sz="1700" dirty="0"/>
              <a:t>추론 시 복원 </a:t>
            </a:r>
            <a:r>
              <a:rPr lang="en-US" altLang="ko-KR" sz="1700" dirty="0"/>
              <a:t>(Decoding)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ko-KR" altLang="en-US" sz="1700" dirty="0"/>
              <a:t>예측된 </a:t>
            </a:r>
            <a:r>
              <a:rPr lang="en-US" altLang="ko-KR" sz="1700" dirty="0"/>
              <a:t>delta</a:t>
            </a:r>
            <a:r>
              <a:rPr lang="ko-KR" altLang="en-US" sz="1700" dirty="0"/>
              <a:t>를 </a:t>
            </a:r>
            <a:r>
              <a:rPr lang="en-US" altLang="ko-KR" sz="1700" dirty="0"/>
              <a:t>anchor</a:t>
            </a:r>
            <a:r>
              <a:rPr lang="ko-KR" altLang="en-US" sz="1700" dirty="0"/>
              <a:t>에 적용하여 최종 바운딩 박스 생성</a:t>
            </a:r>
            <a:endParaRPr lang="en-US" altLang="ko-KR" sz="1700" dirty="0"/>
          </a:p>
          <a:p>
            <a:pPr marL="457200" lvl="1" inden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700" b="1" dirty="0"/>
          </a:p>
          <a:p>
            <a:pPr marL="457200" lvl="1" inden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700" b="1" dirty="0"/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이로부터 최종 박스 좌표</a:t>
            </a:r>
          </a:p>
          <a:p>
            <a:pPr lvl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ko-KR" sz="17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2C51DA-4E8E-81A1-A046-F047CF00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9F0546-0A1D-2144-97E1-E996629B7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67" y="1907713"/>
            <a:ext cx="2073852" cy="462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07B01A-C075-B9C2-89D3-683D9A283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38" y="3268612"/>
            <a:ext cx="4147704" cy="8428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3EFD8E-480E-8E53-477C-A0DCE7A7B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794" y="4811568"/>
            <a:ext cx="3701424" cy="8482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A1987A-7DA1-692A-84BC-F2D2EE54D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899" y="6046790"/>
            <a:ext cx="6062866" cy="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60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95A3E-7B2C-8B57-58B0-ACA75224D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4F17FA-56E5-7946-AEB6-35646E2E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바운딩 박스 회귀</a:t>
            </a:r>
            <a:r>
              <a:rPr lang="en-US" altLang="ko-KR" sz="1800" b="1" dirty="0">
                <a:solidFill>
                  <a:srgbClr val="0070C0"/>
                </a:solidFill>
              </a:rPr>
              <a:t>(Regression) </a:t>
            </a:r>
            <a:r>
              <a:rPr lang="ko-KR" altLang="en-US" sz="1800" b="1" dirty="0">
                <a:solidFill>
                  <a:srgbClr val="0070C0"/>
                </a:solidFill>
              </a:rPr>
              <a:t>과정</a:t>
            </a:r>
            <a:r>
              <a:rPr lang="en-US" altLang="ko-KR" sz="1800" b="1" dirty="0">
                <a:solidFill>
                  <a:srgbClr val="0070C0"/>
                </a:solidFill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</a:rPr>
              <a:t>종합</a:t>
            </a:r>
            <a:r>
              <a:rPr lang="en-US" altLang="ko-KR" sz="1800" b="1" dirty="0">
                <a:solidFill>
                  <a:srgbClr val="0070C0"/>
                </a:solidFill>
              </a:rPr>
              <a:t>)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/>
              <a:t>Anchor Box</a:t>
            </a:r>
            <a:r>
              <a:rPr lang="ko-KR" altLang="en-US" sz="1600" dirty="0"/>
              <a:t>는 고정된 기준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/>
              <a:t>Ground Truth Box</a:t>
            </a:r>
            <a:r>
              <a:rPr lang="ko-KR" altLang="en-US" sz="1600" dirty="0"/>
              <a:t>는 실제 정답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Anchor</a:t>
            </a:r>
            <a:r>
              <a:rPr lang="ko-KR" altLang="en-US" sz="1600" dirty="0"/>
              <a:t>와 </a:t>
            </a:r>
            <a:r>
              <a:rPr lang="en-US" altLang="ko-KR" sz="1600" dirty="0"/>
              <a:t>GT</a:t>
            </a:r>
            <a:r>
              <a:rPr lang="ko-KR" altLang="en-US" sz="1600" dirty="0"/>
              <a:t>의 차이를 </a:t>
            </a:r>
            <a:r>
              <a:rPr lang="ko-KR" altLang="en-US" sz="1600" dirty="0" err="1"/>
              <a:t>정규화한</a:t>
            </a:r>
            <a:r>
              <a:rPr lang="ko-KR" altLang="en-US" sz="1600" dirty="0"/>
              <a:t> 값이 </a:t>
            </a:r>
            <a:r>
              <a:rPr lang="en-US" altLang="ko-KR" sz="1600" b="1" dirty="0"/>
              <a:t>delta (Δ)</a:t>
            </a:r>
            <a:r>
              <a:rPr lang="ko-KR" altLang="en-US" sz="1600" dirty="0"/>
              <a:t> 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→ </a:t>
            </a:r>
            <a:r>
              <a:rPr lang="ko-KR" altLang="en-US" sz="1600" dirty="0"/>
              <a:t>이것이 바로 </a:t>
            </a:r>
            <a:r>
              <a:rPr lang="ko-KR" altLang="en-US" sz="1600" b="1" dirty="0"/>
              <a:t>회귀 </a:t>
            </a:r>
            <a:r>
              <a:rPr lang="ko-KR" altLang="en-US" sz="1600" b="1" dirty="0" err="1"/>
              <a:t>대상값</a:t>
            </a:r>
            <a:r>
              <a:rPr lang="en-US" altLang="ko-KR" sz="1600" b="1" dirty="0"/>
              <a:t>(regression target)</a:t>
            </a:r>
            <a:r>
              <a:rPr lang="ko-KR" altLang="en-US" sz="1600" dirty="0"/>
              <a:t> 임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모델은 각 </a:t>
            </a:r>
            <a:r>
              <a:rPr lang="en-US" altLang="ko-KR" sz="1600" dirty="0"/>
              <a:t>anchor</a:t>
            </a:r>
            <a:r>
              <a:rPr lang="ko-KR" altLang="en-US" sz="1600" dirty="0"/>
              <a:t>에 대해 이 </a:t>
            </a:r>
            <a:r>
              <a:rPr lang="en-US" altLang="ko-KR" sz="1600" dirty="0"/>
              <a:t>Δ</a:t>
            </a:r>
            <a:r>
              <a:rPr lang="ko-KR" altLang="en-US" sz="1600" dirty="0"/>
              <a:t>를 예측하도록 학습된다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손실</a:t>
            </a:r>
            <a:r>
              <a:rPr lang="en-US" altLang="ko-KR" sz="1600" dirty="0"/>
              <a:t>(Loss)</a:t>
            </a:r>
            <a:r>
              <a:rPr lang="ko-KR" altLang="en-US" sz="1600" dirty="0"/>
              <a:t>은 모델의 예측 </a:t>
            </a:r>
            <a:r>
              <a:rPr lang="en-US" altLang="ko-KR" sz="1600" dirty="0"/>
              <a:t>Δ</a:t>
            </a:r>
            <a:r>
              <a:rPr lang="ko-KR" altLang="en-US" sz="1600" dirty="0"/>
              <a:t>값과 실제 </a:t>
            </a:r>
            <a:r>
              <a:rPr lang="en-US" altLang="ko-KR" sz="1600" dirty="0"/>
              <a:t>Δ(target) </a:t>
            </a:r>
            <a:r>
              <a:rPr lang="ko-KR" altLang="en-US" sz="1600" dirty="0"/>
              <a:t>값의 차이로 계산된다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70C0"/>
                </a:solidFill>
              </a:rPr>
              <a:t>수식으로 정리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회귀 대상</a:t>
            </a:r>
            <a:r>
              <a:rPr lang="en-US" altLang="ko-KR" sz="1600" dirty="0"/>
              <a:t>(target):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모델의 출력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예측값</a:t>
            </a:r>
            <a:r>
              <a:rPr lang="en-US" altLang="ko-KR" sz="1600" dirty="0"/>
              <a:t>):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손실 계산</a:t>
            </a:r>
            <a:r>
              <a:rPr lang="en-US" altLang="ko-KR" sz="1600" dirty="0"/>
              <a:t>: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EBCEA67-A2BF-A543-23A3-81646ABD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3BA77-0ED7-A393-8EC7-A05F7234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57" y="4984389"/>
            <a:ext cx="7164861" cy="691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72F0EE-6FAD-3F3D-C8DE-55AE6000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09" y="5848494"/>
            <a:ext cx="1901031" cy="3817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296C2C-4147-1D11-7D31-6FB98A1C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183" y="6272885"/>
            <a:ext cx="6127935" cy="4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96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5F19-28FC-C88D-46D5-42E39671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3EC240-9FCB-E67E-9821-F3716715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6454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바운딩 박스 회귀</a:t>
            </a:r>
            <a:r>
              <a:rPr lang="en-US" altLang="ko-KR" sz="1800" b="1" dirty="0">
                <a:solidFill>
                  <a:srgbClr val="0070C0"/>
                </a:solidFill>
              </a:rPr>
              <a:t>(Regression) </a:t>
            </a:r>
            <a:r>
              <a:rPr lang="ko-KR" altLang="en-US" sz="1800" b="1" dirty="0">
                <a:solidFill>
                  <a:srgbClr val="0070C0"/>
                </a:solidFill>
              </a:rPr>
              <a:t>과정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  시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 데이터</a:t>
            </a: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(x=100,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=100,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=50)</a:t>
            </a: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GT: (x=110,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=105,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=60,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=45)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= (0.2, 0.1,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(60/50),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(45/50))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이 값을 정답으로 모델이 학습함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추론 데이터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Ground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Truth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없음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1308100" lvl="3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(x=200,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=180,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=80,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=90)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모델이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예측함: (0.1, 0.2, -0.05, 0.1)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예측값을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적용하여 바운딩 박스 생성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결  론</a:t>
            </a:r>
            <a:endParaRPr lang="en-US" altLang="ko-KR" sz="1600" dirty="0"/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정답이므로 계산 가능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하지만,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모델은 다양한 상황에서 이 값을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스스로 예측할 수 있어야 하므로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학습이 필요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예측 능력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없으면, 새로운 이미지에서는 바운딩 박스를 만들 수 없다.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7B2B09A-9F6E-EAD0-1F57-3F9FD25A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55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F60F-2F2A-2971-0ABC-54A2393A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C11BAE-E5A5-5716-E6BD-EF423923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64548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7200" b="1" dirty="0"/>
              <a:t>Ground Truth </a:t>
            </a:r>
            <a:r>
              <a:rPr lang="ko-KR" altLang="en-US" sz="7200" b="1" dirty="0"/>
              <a:t>값과 </a:t>
            </a:r>
            <a:r>
              <a:rPr lang="en-US" altLang="ko-KR" sz="7200" b="1" dirty="0"/>
              <a:t>Anchor Box</a:t>
            </a:r>
            <a:r>
              <a:rPr lang="ko-KR" altLang="en-US" sz="7200" b="1" dirty="0"/>
              <a:t>값</a:t>
            </a:r>
            <a:r>
              <a:rPr lang="en-US" altLang="ko-KR" sz="7200" b="1" dirty="0"/>
              <a:t> </a:t>
            </a:r>
            <a:r>
              <a:rPr lang="ko-KR" altLang="en-US" sz="7200" b="1" dirty="0"/>
              <a:t>사이에 차이가 왜 생기는가</a:t>
            </a:r>
            <a:r>
              <a:rPr lang="en-US" altLang="ko-KR" sz="7200" b="1" dirty="0"/>
              <a:t>?</a:t>
            </a:r>
            <a:endParaRPr lang="en-US" altLang="ko-KR" sz="7200" b="1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6000" b="1" dirty="0"/>
              <a:t>1. </a:t>
            </a:r>
            <a:r>
              <a:rPr lang="ko-KR" altLang="en-US" sz="6000" b="1" dirty="0"/>
              <a:t>앵커 박스는 고정되어 있기 때문</a:t>
            </a: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6000" dirty="0"/>
              <a:t> 앵커 박스는 이미지의 각 셀마다 </a:t>
            </a:r>
            <a:r>
              <a:rPr lang="ko-KR" altLang="en-US" sz="6000" b="1" dirty="0"/>
              <a:t>미리 정의된 크기와 비율</a:t>
            </a:r>
            <a:r>
              <a:rPr lang="ko-KR" altLang="en-US" sz="6000" dirty="0"/>
              <a:t>을 가진 </a:t>
            </a:r>
            <a:r>
              <a:rPr lang="ko-KR" altLang="en-US" sz="6000" b="1" dirty="0"/>
              <a:t>정적</a:t>
            </a:r>
            <a:r>
              <a:rPr lang="en-US" altLang="ko-KR" sz="6000" b="1" dirty="0"/>
              <a:t>(</a:t>
            </a:r>
            <a:r>
              <a:rPr lang="ko-KR" altLang="en-US" sz="6000" b="1" dirty="0"/>
              <a:t>고정된</a:t>
            </a:r>
            <a:r>
              <a:rPr lang="en-US" altLang="ko-KR" sz="6000" b="1" dirty="0"/>
              <a:t>)</a:t>
            </a:r>
            <a:r>
              <a:rPr lang="ko-KR" altLang="en-US" sz="6000" dirty="0"/>
              <a:t> 박스</a:t>
            </a:r>
            <a:endParaRPr lang="en-US" altLang="ko-KR" sz="60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6000" dirty="0"/>
              <a:t> 실제 이미지에 있는 객체는 </a:t>
            </a:r>
            <a:r>
              <a:rPr lang="ko-KR" altLang="en-US" sz="6000" b="1" dirty="0"/>
              <a:t>위치나 크기가 다양함</a:t>
            </a:r>
            <a:endParaRPr lang="en-US" altLang="ko-KR" sz="60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6000" b="1" dirty="0"/>
              <a:t>2. 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객체는 연속적인 위치에 존재함</a:t>
            </a:r>
            <a:endParaRPr lang="ko-KR" altLang="en-US" sz="6000" b="1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6000" dirty="0"/>
              <a:t>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객체의 중심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좌표는 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임의의 실수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값</a:t>
            </a:r>
            <a:r>
              <a:rPr kumimoji="0" lang="ko-KR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6000" dirty="0">
                <a:latin typeface="Arial" panose="020B0604020202020204" pitchFamily="34" charset="0"/>
              </a:rPr>
              <a:t>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반면, 앵커 박스는 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격자(</a:t>
            </a:r>
            <a:r>
              <a:rPr kumimoji="0" lang="ko-KR" altLang="ko-KR" sz="6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위에 존재하고, 중심 위치도 셀 기준으로 고정됨.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6000" b="1" dirty="0"/>
              <a:t>3. 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박스의 크기는 무제한</a:t>
            </a:r>
            <a:endParaRPr lang="ko-KR" altLang="en-US" sz="6000" b="1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6000" dirty="0"/>
              <a:t>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어떤 객체는 작고, 어떤 객체는 크고, 어떤 객체는 폭이 넓고, 세로가 좁기도 </a:t>
            </a:r>
            <a:r>
              <a:rPr kumimoji="0" lang="ko-KR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6000" dirty="0">
                <a:latin typeface="Arial" panose="020B0604020202020204" pitchFamily="34" charset="0"/>
              </a:rPr>
              <a:t>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앵커 박스는 몇 가지 제한된 형태(크기와 비율)만 제공</a:t>
            </a:r>
            <a:r>
              <a:rPr kumimoji="0" lang="ko-KR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kumimoji="0" lang="en-US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때문에 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크기/비율 차이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생</a:t>
            </a:r>
            <a:r>
              <a:rPr kumimoji="0" lang="ko-KR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긴</a:t>
            </a:r>
            <a:r>
              <a:rPr kumimoji="0" lang="ko-KR" altLang="ko-KR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6000" b="1" dirty="0">
                <a:solidFill>
                  <a:srgbClr val="0070C0"/>
                </a:solidFill>
              </a:rPr>
              <a:t>4. 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그래서 오프셋을 회귀해야 하는 이유</a:t>
            </a:r>
            <a:endParaRPr lang="ko-KR" altLang="en-US" sz="6000" b="1" dirty="0">
              <a:solidFill>
                <a:srgbClr val="0070C0"/>
              </a:solidFill>
            </a:endParaRP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6000" b="1" dirty="0">
                <a:solidFill>
                  <a:srgbClr val="0070C0"/>
                </a:solidFill>
              </a:rPr>
              <a:t> 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이런 차이를 직접 보정(회귀) 해야 정답 박스에 맞게 조정할 수 있기 때문에,</a:t>
            </a:r>
            <a:b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6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바운딩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박스 회귀(</a:t>
            </a:r>
            <a:r>
              <a:rPr kumimoji="0" lang="ko-KR" altLang="ko-KR" sz="6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Offset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60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)가 필요</a:t>
            </a:r>
            <a:r>
              <a:rPr kumimoji="0" lang="ko-KR" altLang="en-US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l"/>
            </a:pPr>
            <a:endParaRPr lang="en-US" altLang="ko-KR" sz="6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B8610FD-D548-0351-66B8-33AFD305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688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F055F-2E52-0E85-25D0-CA002EB7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>
            <a:extLst>
              <a:ext uri="{FF2B5EF4-FFF2-40B4-BE49-F238E27FC236}">
                <a16:creationId xmlns:a16="http://schemas.microsoft.com/office/drawing/2014/main" id="{3CF41DCD-624A-2621-14F7-2FC22F1C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7" y="2795323"/>
            <a:ext cx="7373697" cy="537033"/>
          </a:xfrm>
        </p:spPr>
        <p:txBody>
          <a:bodyPr/>
          <a:lstStyle/>
          <a:p>
            <a:r>
              <a:rPr lang="ko-KR" altLang="en-US" sz="2400" dirty="0"/>
              <a:t>객체 인식 주요개념</a:t>
            </a:r>
            <a:r>
              <a:rPr lang="en-US" altLang="ko-KR" sz="2400" dirty="0"/>
              <a:t>: </a:t>
            </a:r>
            <a:r>
              <a:rPr lang="ko-KR" altLang="en-US" sz="2400" b="1" dirty="0">
                <a:solidFill>
                  <a:srgbClr val="0070C0"/>
                </a:solidFill>
              </a:rPr>
              <a:t>손실계산 및 가중치 업데이트</a:t>
            </a:r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20FE93-0D9E-076D-2C20-CC3E287D0D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548438"/>
            <a:ext cx="2133600" cy="292100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/>
              <a:pPr/>
              <a:t>65</a:t>
            </a:fld>
            <a:endParaRPr 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A5B515-6218-3C30-E1E3-5553873A500A}"/>
              </a:ext>
            </a:extLst>
          </p:cNvPr>
          <p:cNvCxnSpPr>
            <a:cxnSpLocks/>
          </p:cNvCxnSpPr>
          <p:nvPr/>
        </p:nvCxnSpPr>
        <p:spPr>
          <a:xfrm>
            <a:off x="885152" y="3410430"/>
            <a:ext cx="7085661" cy="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F5D1A32-A396-963B-ABD3-58FD14D45BB7}"/>
              </a:ext>
            </a:extLst>
          </p:cNvPr>
          <p:cNvSpPr txBox="1">
            <a:spLocks/>
          </p:cNvSpPr>
          <p:nvPr/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ko-KR" altLang="en-US" sz="2800" kern="0" dirty="0">
                <a:latin typeface="KoPub돋움체_Pro Bold" pitchFamily="18" charset="-127"/>
                <a:ea typeface="KoPub돋움체_Pro Bold" pitchFamily="18" charset="-127"/>
              </a:rPr>
              <a:t>객체 인식을 위한 신경망</a:t>
            </a:r>
            <a:endParaRPr lang="ko-KR" altLang="en-US" sz="24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9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2EE2D-0C10-8270-EC1E-129EA604F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482D5E0-0E11-B69F-AEA6-CC5DABE9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손실계산 및 가중치 업데이트</a:t>
            </a:r>
            <a:r>
              <a:rPr lang="en-US" altLang="ko-KR" sz="1800" b="1" dirty="0"/>
              <a:t>: </a:t>
            </a:r>
            <a:r>
              <a:rPr lang="ko-KR" altLang="en-US" sz="1600" dirty="0"/>
              <a:t>바운딩 박스 학습에서 주로 사용되는 손실 함수는 </a:t>
            </a:r>
            <a:r>
              <a:rPr lang="en-US" altLang="ko-KR" sz="1600" dirty="0"/>
              <a:t>L1 </a:t>
            </a:r>
            <a:r>
              <a:rPr lang="ko-KR" altLang="en-US" sz="1600" dirty="0"/>
              <a:t>손실 </a:t>
            </a:r>
            <a:r>
              <a:rPr lang="en-US" altLang="ko-KR" sz="1600" dirty="0"/>
              <a:t>(MAE, Mean Absolute Error)</a:t>
            </a:r>
            <a:r>
              <a:rPr lang="ko-KR" altLang="en-US" sz="1600" dirty="0"/>
              <a:t>과 </a:t>
            </a:r>
            <a:r>
              <a:rPr lang="en-US" altLang="ko-KR" sz="1600" dirty="0"/>
              <a:t>L2 </a:t>
            </a:r>
            <a:r>
              <a:rPr lang="ko-KR" altLang="en-US" sz="1600" dirty="0"/>
              <a:t>손실 </a:t>
            </a:r>
            <a:r>
              <a:rPr lang="en-US" altLang="ko-KR" sz="1600" dirty="0"/>
              <a:t>(MSE, Mean Squared Error)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dirty="0"/>
              <a:t>바운딩 박스를 예측할 때는 예측된 박스와 </a:t>
            </a:r>
            <a:r>
              <a:rPr lang="en-US" altLang="ko-KR" sz="1600" b="1" dirty="0"/>
              <a:t>ground truth</a:t>
            </a:r>
            <a:r>
              <a:rPr lang="ko-KR" altLang="en-US" sz="1600" dirty="0"/>
              <a:t> 바운딩 박스 간의 차이를 계산하고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최소화하는 방향으로 학습한다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57D2F3-A08D-CD7D-A681-F68F30FD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2" y="2809339"/>
            <a:ext cx="5456206" cy="299556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6827A73-2003-2C4F-0B1A-1FF478C3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C7EDB-1C0D-4CA6-714E-C9479CFF4EF1}"/>
              </a:ext>
            </a:extLst>
          </p:cNvPr>
          <p:cNvSpPr txBox="1"/>
          <p:nvPr/>
        </p:nvSpPr>
        <p:spPr>
          <a:xfrm>
            <a:off x="1230794" y="5846876"/>
            <a:ext cx="54937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Loss Function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Classification Loss (e.g., Binary Cross Entropy)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Regression Loss (e.g., Smooth L1 Loss)</a:t>
            </a:r>
          </a:p>
        </p:txBody>
      </p:sp>
    </p:spTree>
    <p:extLst>
      <p:ext uri="{BB962C8B-B14F-4D97-AF65-F5344CB8AC3E}">
        <p14:creationId xmlns:p14="http://schemas.microsoft.com/office/powerpoint/2010/main" val="4224647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8C0BD-B45A-D827-1E90-5BBFE232B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BE9D971-A26B-4769-3243-4D76E05E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24720"/>
            <a:ext cx="8508745" cy="55302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손실계산 및 가중치 업데이트</a:t>
            </a:r>
            <a:r>
              <a:rPr lang="en-US" altLang="ko-KR" sz="1800" b="1" dirty="0">
                <a:solidFill>
                  <a:srgbClr val="0070C0"/>
                </a:solidFill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</a:rPr>
              <a:t>계속</a:t>
            </a:r>
            <a:r>
              <a:rPr lang="en-US" altLang="ko-KR" sz="18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  </a:t>
            </a:r>
            <a:r>
              <a:rPr lang="en-US" altLang="ko-KR" sz="1600" dirty="0"/>
              <a:t>(2) </a:t>
            </a:r>
            <a:r>
              <a:rPr lang="ko-KR" altLang="en-US" sz="1600" dirty="0"/>
              <a:t>크기손실</a:t>
            </a:r>
            <a:r>
              <a:rPr lang="en-US" altLang="ko-KR" sz="1600" dirty="0"/>
              <a:t>(size Loss)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ko-KR" altLang="en-US" sz="1600" dirty="0"/>
              <a:t>주로 로그스케일 손실</a:t>
            </a:r>
            <a:r>
              <a:rPr lang="en-US" altLang="ko-KR" sz="1600" dirty="0"/>
              <a:t>(</a:t>
            </a:r>
            <a:r>
              <a:rPr lang="ko-KR" altLang="en-US" sz="1600" dirty="0"/>
              <a:t>으</a:t>
            </a:r>
            <a:r>
              <a:rPr lang="en-US" altLang="ko-KR" sz="1600" dirty="0"/>
              <a:t>log-scale loss)”</a:t>
            </a:r>
            <a:r>
              <a:rPr lang="ko-KR" altLang="en-US" sz="1600" dirty="0"/>
              <a:t>을 사용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로그스케일 손실</a:t>
            </a:r>
            <a:r>
              <a:rPr lang="en-US" altLang="ko-KR" sz="1600" dirty="0"/>
              <a:t>(log-scale loss)”: </a:t>
            </a:r>
            <a:r>
              <a:rPr lang="ko-KR" altLang="en-US" sz="1600" dirty="0"/>
              <a:t>일반적으로 </a:t>
            </a:r>
            <a:r>
              <a:rPr lang="ko-KR" altLang="en-US" sz="1600" dirty="0" err="1"/>
              <a:t>바운딩</a:t>
            </a:r>
            <a:r>
              <a:rPr lang="ko-KR" altLang="en-US" sz="1600" dirty="0"/>
              <a:t> 박스의 크기</a:t>
            </a:r>
            <a:r>
              <a:rPr lang="en-US" altLang="ko-KR" sz="1600" dirty="0"/>
              <a:t>(width, height) </a:t>
            </a:r>
            <a:r>
              <a:rPr lang="ko-KR" altLang="en-US" sz="1600" dirty="0"/>
              <a:t>차이를 직접 계산하면 큰 박스와 작은 박스의 오차가 </a:t>
            </a:r>
            <a:r>
              <a:rPr lang="ko-KR" altLang="en-US" sz="1600" b="1" dirty="0"/>
              <a:t>절대값 기준</a:t>
            </a:r>
            <a:r>
              <a:rPr lang="ko-KR" altLang="en-US" sz="1600" dirty="0"/>
              <a:t>으로 다르게 영향을 준다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GT box</a:t>
            </a:r>
            <a:r>
              <a:rPr lang="ko-KR" altLang="en-US" sz="1600" dirty="0"/>
              <a:t>의 너비 </a:t>
            </a:r>
            <a:r>
              <a:rPr lang="en-US" altLang="ko-KR" sz="1600" dirty="0"/>
              <a:t>= 100, </a:t>
            </a:r>
            <a:r>
              <a:rPr lang="ko-KR" altLang="en-US" sz="1600" dirty="0"/>
              <a:t>예측 </a:t>
            </a:r>
            <a:r>
              <a:rPr lang="en-US" altLang="ko-KR" sz="1600" dirty="0"/>
              <a:t>= 110 → </a:t>
            </a:r>
            <a:r>
              <a:rPr lang="ko-KR" altLang="en-US" sz="1600" dirty="0"/>
              <a:t>오차 </a:t>
            </a:r>
            <a:r>
              <a:rPr lang="en-US" altLang="ko-KR" sz="1600" dirty="0"/>
              <a:t>10</a:t>
            </a: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GT box</a:t>
            </a:r>
            <a:r>
              <a:rPr lang="ko-KR" altLang="en-US" sz="1600" dirty="0"/>
              <a:t>의 너비 </a:t>
            </a:r>
            <a:r>
              <a:rPr lang="en-US" altLang="ko-KR" sz="1600" dirty="0"/>
              <a:t>= 10, </a:t>
            </a:r>
            <a:r>
              <a:rPr lang="ko-KR" altLang="en-US" sz="1600" dirty="0"/>
              <a:t>예측 </a:t>
            </a:r>
            <a:r>
              <a:rPr lang="en-US" altLang="ko-KR" sz="1600" dirty="0"/>
              <a:t>= 20 → </a:t>
            </a:r>
            <a:r>
              <a:rPr lang="ko-KR" altLang="en-US" sz="1600" dirty="0"/>
              <a:t>오차 </a:t>
            </a:r>
            <a:r>
              <a:rPr lang="en-US" altLang="ko-KR" sz="1600" dirty="0"/>
              <a:t>10</a:t>
            </a: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경우 모두 차이는 </a:t>
            </a:r>
            <a:r>
              <a:rPr lang="en-US" altLang="ko-KR" sz="1600" dirty="0"/>
              <a:t>10</a:t>
            </a:r>
            <a:r>
              <a:rPr lang="ko-KR" altLang="en-US" sz="1600" dirty="0"/>
              <a:t>이지만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비율로 보면 전혀 다름</a:t>
            </a:r>
            <a:br>
              <a:rPr lang="ko-KR" altLang="en-US" sz="1600" dirty="0"/>
            </a:br>
            <a:r>
              <a:rPr lang="ko-KR" altLang="en-US" sz="1600" dirty="0"/>
              <a:t>→ 첫 번째는 </a:t>
            </a:r>
            <a:r>
              <a:rPr lang="en-US" altLang="ko-KR" sz="1600" dirty="0"/>
              <a:t>10% </a:t>
            </a:r>
            <a:r>
              <a:rPr lang="ko-KR" altLang="en-US" sz="1600" dirty="0"/>
              <a:t>오차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번째는 </a:t>
            </a:r>
            <a:r>
              <a:rPr lang="en-US" altLang="ko-KR" sz="1600" dirty="0"/>
              <a:t>100% </a:t>
            </a:r>
            <a:r>
              <a:rPr lang="ko-KR" altLang="en-US" sz="1600" dirty="0"/>
              <a:t>오차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 문제를 해결하려고 </a:t>
            </a:r>
            <a:r>
              <a:rPr lang="ko-KR" altLang="en-US" sz="1600" b="1" dirty="0"/>
              <a:t>로그 스케일</a:t>
            </a:r>
            <a:r>
              <a:rPr lang="en-US" altLang="ko-KR" sz="1600" b="1" dirty="0"/>
              <a:t>(log scale)</a:t>
            </a:r>
            <a:r>
              <a:rPr lang="ko-KR" altLang="en-US" sz="1600" dirty="0"/>
              <a:t> 로 변환하여 상대적인 오차를 학습시킨다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A094506-64FB-2057-E4AA-DB9AF9F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7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11B2-384B-C649-2D94-921FB4ED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CE9632A-A557-19DE-019D-A1F6BCB6C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994" y="1124720"/>
                <a:ext cx="8508745" cy="56454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800" b="1" dirty="0">
                    <a:solidFill>
                      <a:srgbClr val="0070C0"/>
                    </a:solidFill>
                  </a:rPr>
                  <a:t>손실계산 및 가중치 업데이트</a:t>
                </a:r>
                <a:r>
                  <a:rPr lang="en-US" altLang="ko-KR" sz="1800" b="1" dirty="0">
                    <a:solidFill>
                      <a:srgbClr val="0070C0"/>
                    </a:solidFill>
                  </a:rPr>
                  <a:t>(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계속</a:t>
                </a:r>
                <a:r>
                  <a:rPr lang="en-US" altLang="ko-KR" sz="1800" b="1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b="1" dirty="0"/>
                  <a:t>     </a:t>
                </a:r>
                <a:r>
                  <a:rPr lang="en-US" altLang="ko-KR" sz="1600" dirty="0"/>
                  <a:t>(2) </a:t>
                </a:r>
                <a:r>
                  <a:rPr lang="ko-KR" altLang="en-US" sz="1600" dirty="0"/>
                  <a:t>크기손실</a:t>
                </a:r>
                <a:r>
                  <a:rPr lang="en-US" altLang="ko-KR" sz="1600" dirty="0"/>
                  <a:t>(size Loss)</a:t>
                </a:r>
                <a:r>
                  <a:rPr lang="ko-KR" altLang="en-US" sz="1600" dirty="0"/>
                  <a:t>은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주로 로그스케일 손실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으</a:t>
                </a:r>
                <a:r>
                  <a:rPr lang="en-US" altLang="ko-KR" sz="1600" dirty="0"/>
                  <a:t>log-scale loss)”</a:t>
                </a:r>
                <a:r>
                  <a:rPr lang="ko-KR" altLang="en-US" sz="1600" dirty="0"/>
                  <a:t>을 사용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dirty="0" err="1"/>
                  <a:t>바운딩</a:t>
                </a:r>
                <a:r>
                  <a:rPr lang="ko-KR" altLang="en-US" sz="1600" dirty="0"/>
                  <a:t> 박스 회귀에서의 로그 변환</a:t>
                </a:r>
                <a:r>
                  <a:rPr lang="en-US" altLang="ko-KR" sz="1600" dirty="0"/>
                  <a:t>: Faster R-CNN, YOLO, SSD </a:t>
                </a:r>
                <a:r>
                  <a:rPr lang="ko-KR" altLang="en-US" sz="1600" dirty="0"/>
                  <a:t>등 대부분의 모델은</a:t>
                </a:r>
                <a:br>
                  <a:rPr lang="ko-KR" altLang="en-US" sz="1600" dirty="0"/>
                </a:br>
                <a:r>
                  <a:rPr lang="ko-KR" altLang="en-US" sz="1600" dirty="0"/>
                  <a:t>박스 크기</a:t>
                </a:r>
                <a:r>
                  <a:rPr lang="en-US" altLang="ko-KR" sz="1600" dirty="0"/>
                  <a:t>(width, height)</a:t>
                </a:r>
                <a:r>
                  <a:rPr lang="ko-KR" altLang="en-US" sz="1600" dirty="0"/>
                  <a:t>의 차이를 </a:t>
                </a:r>
                <a:r>
                  <a:rPr lang="en-US" altLang="ko-KR" sz="1600" b="1" dirty="0"/>
                  <a:t>log </a:t>
                </a:r>
                <a:r>
                  <a:rPr lang="ko-KR" altLang="en-US" sz="1600" b="1" dirty="0"/>
                  <a:t>비율</a:t>
                </a:r>
                <a:r>
                  <a:rPr lang="ko-KR" altLang="en-US" sz="1600" dirty="0"/>
                  <a:t>로 표현한다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dirty="0"/>
                  <a:t>영향을 준다</a:t>
                </a:r>
                <a:r>
                  <a:rPr lang="en-US" altLang="ko-KR" sz="1600" dirty="0"/>
                  <a:t>.</a:t>
                </a:r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예를 들어</a:t>
                </a:r>
                <a:r>
                  <a:rPr lang="en-US" altLang="ko-KR" sz="1600" dirty="0"/>
                  <a:t>,</a:t>
                </a:r>
              </a:p>
              <a:p>
                <a:pPr marL="1771650" lvl="3" indent="-1714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앵커의 크기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d>
                      <m:dPr>
                        <m:sepChr m:val=","/>
                        <m:ctrlPr>
                          <a:rPr lang="ar-AE" altLang="ko-KR" sz="1600"/>
                        </m:ctrlPr>
                      </m:dPr>
                      <m:e>
                        <m:sSub>
                          <m:sSubPr>
                            <m:ctrlPr>
                              <a:rPr lang="ar-AE" altLang="ko-KR" sz="1600"/>
                            </m:ctrlPr>
                          </m:sSubPr>
                          <m:e>
                            <m:r>
                              <a:rPr lang="ko-KR" altLang="ar-AE" sz="1600" i="1"/>
                              <m:t>𝑤</m:t>
                            </m:r>
                          </m:e>
                          <m:sub>
                            <m:r>
                              <a:rPr lang="ko-KR" altLang="ar-AE" sz="1600" i="1"/>
                              <m:t>𝑎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sz="1600" i="1"/>
                            </m:ctrlPr>
                          </m:sSubPr>
                          <m:e>
                            <m:r>
                              <a:rPr lang="ar-AE" altLang="ko-KR" sz="1600" i="1"/>
                              <m:t>h</m:t>
                            </m:r>
                          </m:e>
                          <m:sub>
                            <m:r>
                              <a:rPr lang="ko-KR" altLang="ar-AE" sz="1600" i="1"/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  <a:p>
                <a:pPr marL="1771650" lvl="3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GT </a:t>
                </a:r>
                <a:r>
                  <a:rPr lang="ko-KR" altLang="en-US" sz="1600" dirty="0"/>
                  <a:t>박스 크기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d>
                      <m:dPr>
                        <m:sepChr m:val=","/>
                        <m:ctrlPr>
                          <a:rPr lang="ar-AE" altLang="ko-KR" sz="1600"/>
                        </m:ctrlPr>
                      </m:dPr>
                      <m:e>
                        <m:sSub>
                          <m:sSubPr>
                            <m:ctrlPr>
                              <a:rPr lang="ar-AE" altLang="ko-KR" sz="1600"/>
                            </m:ctrlPr>
                          </m:sSubPr>
                          <m:e>
                            <m:r>
                              <a:rPr lang="ko-KR" altLang="ar-AE" sz="1600" i="1"/>
                              <m:t>𝑤</m:t>
                            </m:r>
                          </m:e>
                          <m:sub>
                            <m:r>
                              <a:rPr lang="ko-KR" altLang="ar-AE" sz="1600" i="1"/>
                              <m:t>𝑔𝑡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sz="1600" i="1"/>
                            </m:ctrlPr>
                          </m:sSubPr>
                          <m:e>
                            <m:r>
                              <a:rPr lang="ar-AE" altLang="ko-KR" sz="1600" i="1"/>
                              <m:t>h</m:t>
                            </m:r>
                          </m:e>
                          <m:sub>
                            <m:r>
                              <a:rPr lang="ko-KR" altLang="ar-AE" sz="1600" i="1"/>
                              <m:t>𝑔𝑡</m:t>
                            </m:r>
                          </m:sub>
                        </m:sSub>
                      </m:e>
                    </m:d>
                  </m:oMath>
                </a14:m>
                <a:endParaRPr lang="ar-AE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 차이를 직접 쓰는 대신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로그스케일 변환</a:t>
                </a:r>
                <a:r>
                  <a:rPr lang="ko-KR" altLang="en-US" sz="1600" dirty="0"/>
                  <a:t>을 사용한다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600"/>
                        </m:ctrlPr>
                      </m:sSubPr>
                      <m:e>
                        <m:r>
                          <a:rPr lang="ko-KR" altLang="ar-AE" sz="1600" i="1"/>
                          <m:t>𝑡</m:t>
                        </m:r>
                      </m:e>
                      <m:sub>
                        <m:r>
                          <a:rPr lang="ko-KR" altLang="ar-AE" sz="1600" i="1"/>
                          <m:t>𝑤</m:t>
                        </m:r>
                      </m:sub>
                    </m:sSub>
                    <m:r>
                      <a:rPr lang="ar-AE" altLang="ko-KR" sz="1600"/>
                      <m:t>=</m:t>
                    </m:r>
                    <m:func>
                      <m:funcPr>
                        <m:ctrlPr>
                          <a:rPr lang="ar-AE" altLang="ko-KR" sz="16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altLang="ko-KR" sz="16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ko-KR" sz="1600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altLang="ko-KR" sz="1600" i="1"/>
                                    </m:ctrlPr>
                                  </m:sSubPr>
                                  <m:e>
                                    <m:r>
                                      <a:rPr lang="ko-KR" altLang="ar-AE" sz="1600" i="1"/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ar-AE" sz="1600" i="1"/>
                                      <m:t>𝑔𝑡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ar-AE" altLang="ko-KR" sz="1600" i="1"/>
                                    </m:ctrlPr>
                                  </m:sSubPr>
                                  <m:e>
                                    <m:r>
                                      <a:rPr lang="ko-KR" altLang="ar-AE" sz="1600" i="1"/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ar-AE" sz="1600" i="1"/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ar-AE" altLang="ko-KR" sz="1600"/>
                      <m:t>, </m:t>
                    </m:r>
                    <m:sSub>
                      <m:sSubPr>
                        <m:ctrlPr>
                          <a:rPr lang="ar-AE" altLang="ko-KR" sz="1600" i="1"/>
                        </m:ctrlPr>
                      </m:sSubPr>
                      <m:e>
                        <m:r>
                          <a:rPr lang="ko-KR" altLang="ar-AE" sz="1600" i="1"/>
                          <m:t>𝑡</m:t>
                        </m:r>
                      </m:e>
                      <m:sub>
                        <m:r>
                          <a:rPr lang="ar-AE" altLang="ko-KR" sz="1600" i="1"/>
                          <m:t>h</m:t>
                        </m:r>
                      </m:sub>
                    </m:sSub>
                    <m:r>
                      <a:rPr lang="ar-AE" altLang="ko-KR" sz="1600"/>
                      <m:t>=</m:t>
                    </m:r>
                    <m:func>
                      <m:funcPr>
                        <m:ctrlPr>
                          <a:rPr lang="ar-AE" altLang="ko-KR" sz="16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altLang="ko-KR" sz="16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ko-KR" sz="1600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altLang="ko-KR" sz="1600" i="1"/>
                                    </m:ctrlPr>
                                  </m:sSubPr>
                                  <m:e>
                                    <m:r>
                                      <a:rPr lang="ar-AE" altLang="ko-KR" sz="1600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ar-AE" sz="1600" i="1"/>
                                      <m:t>𝑔𝑡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ar-AE" altLang="ko-KR" sz="1600" i="1"/>
                                    </m:ctrlPr>
                                  </m:sSubPr>
                                  <m:e>
                                    <m:r>
                                      <a:rPr lang="ar-AE" altLang="ko-KR" sz="1600" i="1"/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ar-AE" sz="1600" i="1"/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ar-AE" altLang="ko-KR" sz="1600" dirty="0"/>
              </a:p>
              <a:p>
                <a:pPr lvl="2">
                  <a:lnSpc>
                    <a:spcPct val="200000"/>
                  </a:lnSpc>
                  <a:buNone/>
                </a:pPr>
                <a:r>
                  <a:rPr lang="ar-AE" altLang="ko-KR" sz="1600" dirty="0"/>
                  <a:t>→ </a:t>
                </a:r>
                <a:r>
                  <a:rPr lang="ko-KR" altLang="en-US" sz="1600" dirty="0"/>
                  <a:t>이것이 </a:t>
                </a:r>
                <a:r>
                  <a:rPr lang="ko-KR" altLang="en-US" sz="1600" b="1" dirty="0"/>
                  <a:t>로그스케일 회귀</a:t>
                </a:r>
                <a:r>
                  <a:rPr lang="en-US" altLang="ko-KR" sz="1600" b="1" dirty="0"/>
                  <a:t>(target regression in log scale)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marL="1771650" lvl="3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CE9632A-A557-19DE-019D-A1F6BCB6C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994" y="1124720"/>
                <a:ext cx="8508745" cy="5645486"/>
              </a:xfrm>
              <a:blipFill>
                <a:blip r:embed="rId2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EBFEB004-4EAD-4B4E-D0E3-0FB1A04A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35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500C-5D5F-A5D8-D138-B4AF4313A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FFE4E00-FA02-0148-6FB1-FC67A7C02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994" y="1009506"/>
                <a:ext cx="8508745" cy="564548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800" b="1" dirty="0">
                    <a:solidFill>
                      <a:srgbClr val="0070C0"/>
                    </a:solidFill>
                  </a:rPr>
                  <a:t>손실계산 및 가중치 업데이트</a:t>
                </a:r>
                <a:r>
                  <a:rPr lang="en-US" altLang="ko-KR" sz="1800" b="1" dirty="0">
                    <a:solidFill>
                      <a:srgbClr val="0070C0"/>
                    </a:solidFill>
                  </a:rPr>
                  <a:t>(</a:t>
                </a:r>
                <a:r>
                  <a:rPr lang="ko-KR" altLang="en-US" sz="1800" b="1" dirty="0">
                    <a:solidFill>
                      <a:srgbClr val="0070C0"/>
                    </a:solidFill>
                  </a:rPr>
                  <a:t>계속</a:t>
                </a:r>
                <a:r>
                  <a:rPr lang="en-US" altLang="ko-KR" sz="1800" b="1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b="1" dirty="0"/>
                  <a:t>     </a:t>
                </a:r>
                <a:r>
                  <a:rPr lang="en-US" altLang="ko-KR" sz="1600" dirty="0"/>
                  <a:t>(2) </a:t>
                </a:r>
                <a:r>
                  <a:rPr lang="ko-KR" altLang="en-US" sz="1600" dirty="0"/>
                  <a:t>크기손실</a:t>
                </a:r>
                <a:r>
                  <a:rPr lang="en-US" altLang="ko-KR" sz="1600" dirty="0"/>
                  <a:t>(size Loss)</a:t>
                </a:r>
                <a:r>
                  <a:rPr lang="ko-KR" altLang="en-US" sz="1600" dirty="0"/>
                  <a:t>은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주로 로그스케일 손실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으</a:t>
                </a:r>
                <a:r>
                  <a:rPr lang="en-US" altLang="ko-KR" sz="1600" dirty="0"/>
                  <a:t>log-scale loss)”</a:t>
                </a:r>
                <a:r>
                  <a:rPr lang="ko-KR" altLang="en-US" sz="1600" dirty="0"/>
                  <a:t>을 사용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dirty="0"/>
                  <a:t>예측 단계에서도 로그 반영</a:t>
                </a: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모델의 </a:t>
                </a:r>
                <a:r>
                  <a:rPr lang="ko-KR" altLang="en-US" sz="1600" dirty="0" err="1"/>
                  <a:t>예측값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600"/>
                            </m:ctrlPr>
                          </m:accPr>
                          <m:e>
                            <m:r>
                              <a:rPr lang="ko-KR" altLang="en-US" sz="1600" i="1"/>
                              <m:t>𝑡</m:t>
                            </m:r>
                          </m:e>
                        </m:acc>
                      </m:e>
                      <m:sub>
                        <m:r>
                          <a:rPr lang="ko-KR" altLang="en-US" sz="1600" i="1"/>
                          <m:t>𝑤</m:t>
                        </m:r>
                      </m:sub>
                    </m:sSub>
                    <m:r>
                      <a:rPr lang="en-US" altLang="ko-KR" sz="1600"/>
                      <m:t>,</m:t>
                    </m:r>
                    <m:sSub>
                      <m:sSubPr>
                        <m:ctrlPr>
                          <a:rPr lang="ko-KR" altLang="en-US" sz="1600" i="1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600" i="1"/>
                            </m:ctrlPr>
                          </m:accPr>
                          <m:e>
                            <m:r>
                              <a:rPr lang="ko-KR" altLang="en-US" sz="1600" i="1"/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US" altLang="ko-KR" sz="1600" i="1"/>
                          <m:t>h</m:t>
                        </m:r>
                      </m:sub>
                    </m:sSub>
                  </m:oMath>
                </a14:m>
                <a:r>
                  <a:rPr lang="ko-KR" altLang="en-US" sz="1600" dirty="0"/>
                  <a:t>도 마찬가지로</a:t>
                </a:r>
                <a:br>
                  <a:rPr lang="ko-KR" altLang="en-US" sz="1600" dirty="0"/>
                </a:br>
                <a:r>
                  <a:rPr lang="ko-KR" altLang="en-US" sz="1600" dirty="0"/>
                  <a:t>실제 박스 좌표로 복원할 때는 다음처럼 역변환을 적용한다</a:t>
                </a:r>
                <a:r>
                  <a:rPr lang="en-US" altLang="ko-KR" sz="1600" dirty="0"/>
                  <a:t>:</a:t>
                </a:r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ko-KR" altLang="en-US" sz="1600" i="1"/>
                          <m:t>𝑤</m:t>
                        </m:r>
                      </m:e>
                      <m:sub>
                        <m:r>
                          <a:rPr lang="ko-KR" altLang="en-US" sz="1600" i="1"/>
                          <m:t>𝑝𝑟𝑒𝑑</m:t>
                        </m:r>
                      </m:sub>
                    </m:sSub>
                    <m:r>
                      <a:rPr lang="en-US" altLang="ko-KR" sz="1600"/>
                      <m:t>=</m:t>
                    </m:r>
                    <m:sSub>
                      <m:sSubPr>
                        <m:ctrlPr>
                          <a:rPr lang="ko-KR" altLang="en-US" sz="1600" i="1"/>
                        </m:ctrlPr>
                      </m:sSubPr>
                      <m:e>
                        <m:r>
                          <a:rPr lang="ko-KR" altLang="en-US" sz="1600" i="1"/>
                          <m:t>𝑤</m:t>
                        </m:r>
                      </m:e>
                      <m:sub>
                        <m:r>
                          <a:rPr lang="ko-KR" altLang="en-US" sz="1600" i="1"/>
                          <m:t>𝑎</m:t>
                        </m:r>
                      </m:sub>
                    </m:sSub>
                    <m:r>
                      <a:rPr lang="ko-KR" altLang="en-US" sz="1600"/>
                      <m:t>⋅</m:t>
                    </m:r>
                    <m:sSup>
                      <m:sSupPr>
                        <m:ctrlPr>
                          <a:rPr lang="ko-KR" altLang="en-US" sz="1600" i="1"/>
                        </m:ctrlPr>
                      </m:sSupPr>
                      <m:e>
                        <m:r>
                          <a:rPr lang="ko-KR" altLang="en-US" sz="1600" i="1"/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ko-KR" altLang="en-US" sz="1600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600" i="1"/>
                                </m:ctrlPr>
                              </m:accPr>
                              <m:e>
                                <m:r>
                                  <a:rPr lang="ko-KR" altLang="en-US" sz="1600" i="1"/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ko-KR" altLang="en-US" sz="1600" i="1"/>
                              <m:t>𝑤</m:t>
                            </m:r>
                          </m:sub>
                        </m:sSub>
                      </m:sup>
                    </m:sSup>
                    <m:r>
                      <a:rPr lang="en-US" altLang="ko-KR" sz="1600"/>
                      <m:t>, </m:t>
                    </m:r>
                    <m:sSub>
                      <m:sSubPr>
                        <m:ctrlPr>
                          <a:rPr lang="ko-KR" altLang="en-US" sz="1600" i="1"/>
                        </m:ctrlPr>
                      </m:sSubPr>
                      <m:e>
                        <m:r>
                          <a:rPr lang="en-US" altLang="ko-KR" sz="1600" i="1"/>
                          <m:t>h</m:t>
                        </m:r>
                      </m:e>
                      <m:sub>
                        <m:r>
                          <a:rPr lang="ko-KR" altLang="en-US" sz="1600" i="1"/>
                          <m:t>𝑝𝑟𝑒𝑑</m:t>
                        </m:r>
                      </m:sub>
                    </m:sSub>
                    <m:r>
                      <a:rPr lang="en-US" altLang="ko-KR" sz="1600"/>
                      <m:t>=</m:t>
                    </m:r>
                    <m:sSub>
                      <m:sSubPr>
                        <m:ctrlPr>
                          <a:rPr lang="ko-KR" altLang="en-US" sz="1600" i="1"/>
                        </m:ctrlPr>
                      </m:sSubPr>
                      <m:e>
                        <m:r>
                          <a:rPr lang="en-US" altLang="ko-KR" sz="1600" i="1"/>
                          <m:t>h</m:t>
                        </m:r>
                      </m:e>
                      <m:sub>
                        <m:r>
                          <a:rPr lang="ko-KR" altLang="en-US" sz="1600" i="1"/>
                          <m:t>𝑎</m:t>
                        </m:r>
                      </m:sub>
                    </m:sSub>
                    <m:r>
                      <a:rPr lang="ko-KR" altLang="en-US" sz="1600"/>
                      <m:t>⋅</m:t>
                    </m:r>
                    <m:sSup>
                      <m:sSupPr>
                        <m:ctrlPr>
                          <a:rPr lang="ko-KR" altLang="en-US" sz="1600" i="1"/>
                        </m:ctrlPr>
                      </m:sSupPr>
                      <m:e>
                        <m:r>
                          <a:rPr lang="ko-KR" altLang="en-US" sz="1600" i="1"/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ko-KR" altLang="en-US" sz="1600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600" i="1"/>
                                </m:ctrlPr>
                              </m:accPr>
                              <m:e>
                                <m:r>
                                  <a:rPr lang="ko-KR" altLang="en-US" sz="1600" i="1"/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/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endParaRPr lang="ko-KR" altLang="en-US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학습 시엔 </a:t>
                </a:r>
                <a:r>
                  <a:rPr lang="en-US" altLang="ko-KR" sz="1600" b="1" dirty="0"/>
                  <a:t>log </a:t>
                </a:r>
                <a:r>
                  <a:rPr lang="ko-KR" altLang="en-US" sz="1600" b="1" dirty="0"/>
                  <a:t>차이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복원 시엔 </a:t>
                </a:r>
                <a:r>
                  <a:rPr lang="en-US" altLang="ko-KR" sz="1600" b="1" dirty="0"/>
                  <a:t>exp </a:t>
                </a:r>
                <a:r>
                  <a:rPr lang="ko-KR" altLang="en-US" sz="1600" b="1" dirty="0"/>
                  <a:t>변환</a:t>
                </a:r>
                <a:r>
                  <a:rPr lang="ko-KR" altLang="en-US" sz="1600" dirty="0"/>
                  <a:t>을 적용하는 구조이다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dirty="0"/>
                  <a:t>예측 단계에서 바운딩박스 회귀 손실</a:t>
                </a:r>
                <a:endParaRPr lang="en-US" altLang="ko-KR" sz="1600" dirty="0"/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ko-KR" altLang="en-US" sz="1600" i="1"/>
                          <m:t>𝐿</m:t>
                        </m:r>
                      </m:e>
                      <m:sub>
                        <m:r>
                          <a:rPr lang="ko-KR" altLang="en-US" sz="1600" i="1"/>
                          <m:t>𝑟𝑒𝑔</m:t>
                        </m:r>
                      </m:sub>
                    </m:sSub>
                    <m:r>
                      <a:rPr lang="en-US" altLang="ko-KR" sz="1600"/>
                      <m:t>=</m:t>
                    </m:r>
                    <m:nary>
                      <m:naryPr>
                        <m:chr m:val="∑"/>
                        <m:grow m:val="on"/>
                        <m:supHide m:val="on"/>
                        <m:ctrlPr>
                          <a:rPr lang="ko-KR" altLang="en-US" sz="1600" i="1"/>
                        </m:ctrlPr>
                      </m:naryPr>
                      <m:sub>
                        <m:r>
                          <a:rPr lang="ko-KR" altLang="en-US" sz="1600" i="1"/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ko-KR" sz="1600" i="1"/>
                          <m:t>SmoothL</m:t>
                        </m:r>
                        <m:r>
                          <m:rPr>
                            <m:nor/>
                          </m:rPr>
                          <a:rPr lang="en-US" altLang="ko-KR" sz="1600" i="1"/>
                          <m:t>1</m:t>
                        </m:r>
                      </m:e>
                    </m:nary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600" i="1"/>
                                </m:ctrlPr>
                              </m:accPr>
                              <m:e>
                                <m:r>
                                  <a:rPr lang="ko-KR" altLang="en-US" sz="1600" i="1"/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ko-KR" altLang="en-US" sz="1600" i="1"/>
                              <m:t>𝑖</m:t>
                            </m:r>
                          </m:sub>
                        </m:sSub>
                        <m:r>
                          <a:rPr lang="ko-KR" altLang="en-US" sz="1600"/>
                          <m:t>−</m:t>
                        </m:r>
                        <m:sSub>
                          <m:sSubPr>
                            <m:ctrlPr>
                              <a:rPr lang="ko-KR" altLang="en-US" sz="1600" i="1"/>
                            </m:ctrlPr>
                          </m:sSubPr>
                          <m:e>
                            <m:r>
                              <a:rPr lang="ko-KR" altLang="en-US" sz="1600" i="1"/>
                              <m:t>𝑡</m:t>
                            </m:r>
                          </m:e>
                          <m:sub>
                            <m:r>
                              <a:rPr lang="ko-KR" altLang="en-US" sz="1600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600" b="0" dirty="0"/>
              </a:p>
              <a:p>
                <a:pPr marL="1771650" lvl="3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이때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ko-KR" altLang="en-US" sz="1600" i="1"/>
                          <m:t>𝑡</m:t>
                        </m:r>
                      </m:e>
                      <m:sub>
                        <m:r>
                          <a:rPr lang="ko-KR" altLang="en-US" sz="1600" i="1"/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자체가 로그 변환된 값이므로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결국 로그스케일 기반의 손실을 사용하는 것임</a:t>
                </a:r>
                <a:r>
                  <a:rPr lang="en-US" altLang="ko-KR" sz="1600" dirty="0"/>
                  <a:t>.</a:t>
                </a:r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“</a:t>
                </a:r>
                <a:r>
                  <a:rPr lang="ko-KR" altLang="en-US" sz="1600" dirty="0"/>
                  <a:t>로그스케일 손실</a:t>
                </a:r>
                <a:r>
                  <a:rPr lang="en-US" altLang="ko-KR" sz="1600" dirty="0"/>
                  <a:t>(Log-scale loss)”</a:t>
                </a:r>
                <a:r>
                  <a:rPr lang="ko-KR" altLang="en-US" sz="1600" dirty="0"/>
                  <a:t>은</a:t>
                </a:r>
                <a:br>
                  <a:rPr lang="ko-KR" altLang="en-US" sz="1600" dirty="0"/>
                </a:br>
                <a:r>
                  <a:rPr lang="ko-KR" altLang="en-US" sz="1600" b="1" dirty="0"/>
                  <a:t>값의 차이를 로그 공간에서 계산하는 회귀 손실</a:t>
                </a:r>
                <a:r>
                  <a:rPr lang="ko-KR" altLang="en-US" sz="1600" dirty="0"/>
                  <a:t>이라고 이해할 수 있다</a:t>
                </a:r>
                <a:r>
                  <a:rPr lang="en-US" altLang="ko-KR" sz="1600" dirty="0"/>
                  <a:t>.</a:t>
                </a:r>
              </a:p>
              <a:p>
                <a:pPr marL="1085850" lvl="2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FFE4E00-FA02-0148-6FB1-FC67A7C02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994" y="1009506"/>
                <a:ext cx="8508745" cy="5645486"/>
              </a:xfrm>
              <a:blipFill>
                <a:blip r:embed="rId2"/>
                <a:stretch>
                  <a:fillRect l="-72" b="-16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54EA9CF8-EE36-E0D2-4CA2-E270A12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9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7A446-BB68-5D13-427D-C86EDD6C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D0E9-9490-F9BD-262B-F6E96A99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C77487-8BC9-6A58-6273-26D54ADE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124720"/>
            <a:ext cx="8451138" cy="55808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잔차 학습이 </a:t>
            </a:r>
            <a:r>
              <a:rPr lang="ko-KR" altLang="en-US" sz="1800" b="1" dirty="0" err="1"/>
              <a:t>항등</a:t>
            </a:r>
            <a:r>
              <a:rPr lang="ko-KR" altLang="en-US" sz="1800" b="1" dirty="0"/>
              <a:t> 함수를 쉽게 만드는 이유</a:t>
            </a:r>
            <a:endParaRPr lang="en-US" altLang="ko-KR" sz="1800" b="1" dirty="0"/>
          </a:p>
          <a:p>
            <a:pPr lvl="1">
              <a:lnSpc>
                <a:spcPct val="160000"/>
              </a:lnSpc>
            </a:pPr>
            <a:r>
              <a:rPr lang="en-US" altLang="ko-KR" sz="1600" dirty="0"/>
              <a:t>ResNet</a:t>
            </a:r>
            <a:r>
              <a:rPr lang="ko-KR" altLang="en-US" sz="1600" dirty="0"/>
              <a:t>에서는 다음과 같은 구조를 가진다</a:t>
            </a:r>
            <a:r>
              <a:rPr lang="en-US" altLang="ko-KR" sz="1600" dirty="0"/>
              <a:t>: y = F(x) + x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여기서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(x) 는 신경망이 학습할 함수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만약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(x)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학습된다면: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dirty="0"/>
              <a:t>y = x, </a:t>
            </a:r>
            <a:r>
              <a:rPr lang="ko-KR" altLang="en-US" sz="1600" dirty="0" err="1"/>
              <a:t>항등</a:t>
            </a:r>
            <a:r>
              <a:rPr lang="ko-KR" altLang="en-US" sz="1600" dirty="0"/>
              <a:t> 함수가 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잔차 </a:t>
            </a:r>
            <a:r>
              <a:rPr lang="en-US" altLang="ko-KR" sz="1600" b="1" dirty="0"/>
              <a:t>F(x)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으로 만드는 것은 매우 간단</a:t>
            </a:r>
            <a:r>
              <a:rPr lang="ko-KR" altLang="en-US" sz="1600" dirty="0"/>
              <a:t>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네트워크가 필요하다면 </a:t>
            </a:r>
            <a:r>
              <a:rPr lang="ko-KR" altLang="en-US" sz="1600" b="1" dirty="0"/>
              <a:t>그저 아무것도 하지 않고 입력을 그대로 전달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1600" dirty="0"/>
              <a:t>이 덕분에</a:t>
            </a:r>
            <a:r>
              <a:rPr lang="en-US" altLang="ko-KR" sz="1600" dirty="0"/>
              <a:t>,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네트워크가 깊어져도 기본적으로는 “입력 </a:t>
            </a:r>
            <a:r>
              <a:rPr lang="ko-KR" altLang="en-US" sz="1600" dirty="0" err="1"/>
              <a:t>유지”가</a:t>
            </a:r>
            <a:r>
              <a:rPr lang="ko-KR" altLang="en-US" sz="1600" dirty="0"/>
              <a:t> 보장됨</a:t>
            </a:r>
            <a:endParaRPr lang="en-US" altLang="ko-KR" sz="1600" dirty="0"/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학습이 안정되고</a:t>
            </a:r>
            <a:r>
              <a:rPr lang="en-US" altLang="ko-KR" sz="1600" dirty="0"/>
              <a:t>, </a:t>
            </a:r>
            <a:r>
              <a:rPr lang="ko-KR" altLang="en-US" sz="1600" dirty="0"/>
              <a:t>성능이 계속 향상될 수 있음</a:t>
            </a:r>
          </a:p>
          <a:p>
            <a:pPr lvl="1">
              <a:lnSpc>
                <a:spcPct val="160000"/>
              </a:lnSpc>
            </a:pPr>
            <a:r>
              <a:rPr lang="ko-KR" altLang="en-US" sz="1700" dirty="0"/>
              <a:t>딥러닝 네트워크가 깊어질수록 학습이 어려워지는 가장 큰 이유는 다음과 같다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/>
              <a:t> 기울기 소실</a:t>
            </a:r>
            <a:r>
              <a:rPr lang="en-US" altLang="ko-KR" sz="1700" b="1" dirty="0"/>
              <a:t>(Vanishing Gradient)</a:t>
            </a:r>
            <a:r>
              <a:rPr lang="ko-KR" altLang="en-US" sz="1700" dirty="0"/>
              <a:t> → 역전파가 잘 안 됨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/>
              <a:t> 정체 현상</a:t>
            </a:r>
            <a:r>
              <a:rPr lang="en-US" altLang="ko-KR" sz="1700" b="1" dirty="0"/>
              <a:t>(Degradation Problem)</a:t>
            </a:r>
            <a:r>
              <a:rPr lang="ko-KR" altLang="en-US" sz="1700" dirty="0"/>
              <a:t> → 레이어를 추가했는데 오히려 성능이  나빠짐</a:t>
            </a:r>
          </a:p>
          <a:p>
            <a:pPr lvl="1">
              <a:lnSpc>
                <a:spcPct val="160000"/>
              </a:lnSpc>
            </a:pP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9C282A-D8D9-1065-3819-FCA633A06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98" y="2737716"/>
            <a:ext cx="205768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54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1A1B1-FE15-7532-9E43-975D97F18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75520DE-D957-0D64-AB5D-51325721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solidFill>
                  <a:srgbClr val="0070C0"/>
                </a:solidFill>
              </a:rPr>
              <a:t>손실계산 및 가중치 업데이트</a:t>
            </a:r>
            <a:r>
              <a:rPr lang="en-US" altLang="ko-KR" sz="1800" b="1" dirty="0">
                <a:solidFill>
                  <a:srgbClr val="0070C0"/>
                </a:solidFill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</a:rPr>
              <a:t>계속</a:t>
            </a:r>
            <a:r>
              <a:rPr lang="en-US" altLang="ko-KR" sz="1800" b="1" dirty="0">
                <a:solidFill>
                  <a:srgbClr val="0070C0"/>
                </a:solidFill>
              </a:rPr>
              <a:t>)</a:t>
            </a:r>
            <a:endParaRPr lang="en-US" altLang="ko-KR" sz="1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0AC109-8B63-FD01-64FE-E7254B70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1" y="1643183"/>
            <a:ext cx="7994289" cy="394176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F938CDE-76B1-55DF-FEBE-DB3ADA2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00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A626-9655-1919-CB57-216FCA163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C2304D-A84F-FFA3-204A-3C3DC7EF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0070C0"/>
                </a:solidFill>
              </a:rPr>
              <a:t>손실계산 및 가중치 업데이트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계속</a:t>
            </a:r>
            <a:r>
              <a:rPr lang="en-US" altLang="ko-KR" sz="1600" b="1" dirty="0">
                <a:solidFill>
                  <a:srgbClr val="0070C0"/>
                </a:solidFill>
              </a:rPr>
              <a:t>): </a:t>
            </a:r>
            <a:r>
              <a:rPr lang="ko-KR" altLang="en-US" sz="1600" b="1" dirty="0"/>
              <a:t>다양한 바운딩 박스 회귀 손실 함수</a:t>
            </a:r>
            <a:endParaRPr lang="en-US" altLang="ko-KR" sz="16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B62939-785A-D38F-EBE3-031EC73A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1" y="1574676"/>
            <a:ext cx="5597071" cy="23151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763E50-F458-209A-4E97-7E9990CE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52" y="4177891"/>
            <a:ext cx="5348872" cy="245776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56B23B5-D597-8A90-8642-12D8ADE7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23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C8D6-7016-284E-CECB-F72E7B52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75EFE37-DECA-46FE-3F7D-3BC9E6B8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0070C0"/>
                </a:solidFill>
              </a:rPr>
              <a:t>손실계산 및 가중치 업데이트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계속</a:t>
            </a:r>
            <a:r>
              <a:rPr lang="en-US" altLang="ko-KR" sz="1600" b="1" dirty="0">
                <a:solidFill>
                  <a:srgbClr val="0070C0"/>
                </a:solidFill>
              </a:rPr>
              <a:t>): </a:t>
            </a:r>
            <a:r>
              <a:rPr lang="ko-KR" altLang="en-US" sz="1600" b="1" dirty="0"/>
              <a:t>다양한 바운딩 박스 회귀 손실 함수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50EEF1-AF8B-E050-B9D7-BDE9D4811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585576"/>
            <a:ext cx="6876280" cy="280737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94A80D4-0BAA-AB39-BB10-08F4CB48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5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EDA4-2043-74CB-A6DB-48A0D9ED4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5206CD-2C46-1CB4-7C8F-327D4707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508745" cy="576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0070C0"/>
                </a:solidFill>
              </a:rPr>
              <a:t>손실계산 및 가중치 업데이트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계속</a:t>
            </a:r>
            <a:r>
              <a:rPr lang="en-US" altLang="ko-KR" sz="1600" b="1" dirty="0">
                <a:solidFill>
                  <a:srgbClr val="0070C0"/>
                </a:solidFill>
              </a:rPr>
              <a:t>): </a:t>
            </a:r>
            <a:r>
              <a:rPr lang="ko-KR" altLang="en-US" sz="1600" b="1" dirty="0"/>
              <a:t>다양한 바운딩 박스 회귀 손실 함수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D3639B-8464-A923-A3B5-A535994D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585575"/>
            <a:ext cx="6318167" cy="282274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882CBF7-3529-DA3F-F0B1-B5176288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001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AA4B4-999C-B9C6-F728-14D7A5303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A074CB-B6A1-CA31-0360-D245E9B3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 탐지</a:t>
            </a:r>
            <a:r>
              <a:rPr lang="en-US" altLang="ko-KR" sz="1800" b="1" dirty="0"/>
              <a:t>(Object Detection)</a:t>
            </a:r>
            <a:r>
              <a:rPr lang="ko-KR" altLang="en-US" sz="1800" b="1" dirty="0"/>
              <a:t>의 전체 흐름</a:t>
            </a:r>
            <a:endParaRPr lang="en-US" altLang="ko-KR" sz="1800" b="1" dirty="0"/>
          </a:p>
          <a:p>
            <a:pPr>
              <a:lnSpc>
                <a:spcPct val="160000"/>
              </a:lnSpc>
              <a:buNone/>
            </a:pPr>
            <a:r>
              <a:rPr lang="en-US" altLang="ko-KR" sz="1800" b="1" dirty="0"/>
              <a:t>     </a:t>
            </a:r>
            <a:r>
              <a:rPr lang="en-US" altLang="ko-KR" sz="1600" b="1" dirty="0"/>
              <a:t>Step 1: </a:t>
            </a:r>
            <a:r>
              <a:rPr lang="ko-KR" altLang="en-US" sz="1600" b="1" dirty="0"/>
              <a:t>입력 이미지 → </a:t>
            </a:r>
            <a:r>
              <a:rPr lang="en-US" altLang="ko-KR" sz="1600" b="1" dirty="0"/>
              <a:t>CNN → Feature Map </a:t>
            </a:r>
            <a:r>
              <a:rPr lang="ko-KR" altLang="en-US" sz="1600" b="1" dirty="0"/>
              <a:t>생성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입력 이미지를 </a:t>
            </a:r>
            <a:r>
              <a:rPr lang="en-US" altLang="ko-KR" sz="1600" dirty="0"/>
              <a:t>CNN(</a:t>
            </a:r>
            <a:r>
              <a:rPr lang="ko-KR" altLang="en-US" sz="1600" dirty="0"/>
              <a:t>예</a:t>
            </a:r>
            <a:r>
              <a:rPr lang="en-US" altLang="ko-KR" sz="1600" dirty="0"/>
              <a:t>: ResNet)</a:t>
            </a:r>
            <a:r>
              <a:rPr lang="ko-KR" altLang="en-US" sz="1600" dirty="0"/>
              <a:t>에 통과시켜 </a:t>
            </a:r>
            <a:r>
              <a:rPr lang="en-US" altLang="ko-KR" sz="1600" b="1" dirty="0"/>
              <a:t>Feature Map</a:t>
            </a:r>
            <a:r>
              <a:rPr lang="ko-KR" altLang="en-US" sz="1600" dirty="0"/>
              <a:t>을 얻음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예</a:t>
            </a:r>
            <a:r>
              <a:rPr lang="en-US" altLang="ko-KR" sz="1600" dirty="0"/>
              <a:t>: 512×512 </a:t>
            </a:r>
            <a:r>
              <a:rPr lang="ko-KR" altLang="en-US" sz="1600" dirty="0"/>
              <a:t>이미지 → </a:t>
            </a:r>
            <a:r>
              <a:rPr lang="en-US" altLang="ko-KR" sz="1600" dirty="0"/>
              <a:t>32×32 Feature Map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셀은 원본 이미지의 일정 영역을 대표</a:t>
            </a:r>
          </a:p>
          <a:p>
            <a:pPr>
              <a:lnSpc>
                <a:spcPct val="160000"/>
              </a:lnSpc>
              <a:buNone/>
            </a:pPr>
            <a:r>
              <a:rPr lang="en-US" altLang="ko-KR" sz="1600" b="1" dirty="0"/>
              <a:t>    Step 2: </a:t>
            </a:r>
            <a:r>
              <a:rPr lang="ko-KR" altLang="en-US" sz="1600" b="1" dirty="0"/>
              <a:t>앵커 박스 생성 </a:t>
            </a:r>
            <a:r>
              <a:rPr lang="en-US" altLang="ko-KR" sz="1600" b="1" dirty="0"/>
              <a:t>(Anchor Boxes)</a:t>
            </a:r>
            <a:endParaRPr lang="ko-KR" altLang="en-US" sz="1600" b="1" dirty="0"/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셀 위치마다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개의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Anchor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사전 정의된 크기와 비율로 생성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셀당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3개 앵커 → 32×32×3 = 3,072개 앵커박스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앵커박스는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후보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바운딩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박스 역할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모델은 이 박스들을 기준으로 객체를 예측함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F35482-EAEA-1688-7ECE-280C7961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484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5194B-1004-545B-E954-7FAE0B6FA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2E6BF7-6BAF-986A-64DA-6677CDCA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 탐지</a:t>
            </a:r>
            <a:r>
              <a:rPr lang="en-US" altLang="ko-KR" sz="1800" b="1" dirty="0"/>
              <a:t>(Object Detection)</a:t>
            </a:r>
            <a:r>
              <a:rPr lang="ko-KR" altLang="en-US" sz="1800" b="1" dirty="0"/>
              <a:t>의 전체 흐름</a:t>
            </a:r>
            <a:endParaRPr lang="en-US" altLang="ko-KR" sz="1800" b="1" dirty="0"/>
          </a:p>
          <a:p>
            <a:pPr>
              <a:lnSpc>
                <a:spcPct val="160000"/>
              </a:lnSpc>
              <a:buNone/>
            </a:pPr>
            <a:r>
              <a:rPr lang="en-US" altLang="ko-KR" sz="1600" b="1" dirty="0"/>
              <a:t>     Step 3: </a:t>
            </a:r>
            <a:r>
              <a:rPr lang="ko-KR" altLang="en-US" sz="1600" b="1" dirty="0"/>
              <a:t>그라운드 </a:t>
            </a:r>
            <a:r>
              <a:rPr lang="ko-KR" altLang="en-US" sz="1600" b="1" dirty="0" err="1"/>
              <a:t>트루스</a:t>
            </a:r>
            <a:r>
              <a:rPr lang="ko-KR" altLang="en-US" sz="1600" b="1" dirty="0"/>
              <a:t> 박스 </a:t>
            </a:r>
            <a:r>
              <a:rPr lang="en-US" altLang="ko-KR" sz="1600" b="1" dirty="0"/>
              <a:t>(GT Box)</a:t>
            </a:r>
            <a:r>
              <a:rPr lang="ko-KR" altLang="en-US" sz="1600" b="1" dirty="0"/>
              <a:t>와 앵커 박스 매칭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훈련 데이터에는 실제 객체의 </a:t>
            </a:r>
            <a:r>
              <a:rPr lang="en-US" altLang="ko-KR" sz="1600" dirty="0"/>
              <a:t>Ground Truth Box(x, y, w, h)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앵커박스와 </a:t>
            </a:r>
            <a:r>
              <a:rPr lang="en-US" altLang="ko-KR" sz="1600" dirty="0"/>
              <a:t>GT </a:t>
            </a:r>
            <a:r>
              <a:rPr lang="ko-KR" altLang="en-US" sz="1600" dirty="0"/>
              <a:t>박스의 </a:t>
            </a:r>
            <a:r>
              <a:rPr lang="en-US" altLang="ko-KR" sz="1600" dirty="0"/>
              <a:t>IoU(Intersection over Union)</a:t>
            </a:r>
            <a:r>
              <a:rPr lang="ko-KR" altLang="en-US" sz="1600" dirty="0"/>
              <a:t>를 계산하여 매칭 수행</a:t>
            </a:r>
            <a:endParaRPr lang="en-US" altLang="ko-KR" sz="1600" dirty="0"/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매칭 결과</a:t>
            </a:r>
            <a:r>
              <a:rPr lang="en-US" altLang="ko-KR" sz="1600" b="1" dirty="0"/>
              <a:t>:</a:t>
            </a:r>
            <a:endParaRPr lang="ko-KR" altLang="en-US" sz="1600" dirty="0"/>
          </a:p>
          <a:p>
            <a:pPr lvl="3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양성 앵커 </a:t>
            </a:r>
            <a:r>
              <a:rPr lang="en-US" altLang="ko-KR" sz="1600" b="1" dirty="0"/>
              <a:t>(Positive Anchor):</a:t>
            </a:r>
            <a:r>
              <a:rPr lang="ko-KR" altLang="en-US" sz="1600" dirty="0"/>
              <a:t> 특정 </a:t>
            </a:r>
            <a:r>
              <a:rPr lang="en-US" altLang="ko-KR" sz="1600" dirty="0"/>
              <a:t>GT </a:t>
            </a:r>
            <a:r>
              <a:rPr lang="ko-KR" altLang="en-US" sz="1600" dirty="0"/>
              <a:t>박스와 </a:t>
            </a:r>
            <a:r>
              <a:rPr lang="en-US" altLang="ko-KR" sz="1600" dirty="0"/>
              <a:t>IoU</a:t>
            </a:r>
            <a:r>
              <a:rPr lang="ko-KR" altLang="en-US" sz="1600" dirty="0"/>
              <a:t>가 높은 앵커</a:t>
            </a:r>
            <a:endParaRPr lang="en-US" altLang="ko-KR" sz="16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음성 앵커 </a:t>
            </a:r>
            <a:r>
              <a:rPr lang="en-US" altLang="ko-KR" sz="1600" b="1" dirty="0"/>
              <a:t>(Negative Anchor):</a:t>
            </a:r>
            <a:r>
              <a:rPr lang="ko-KR" altLang="en-US" sz="1600" dirty="0"/>
              <a:t> 어떤 </a:t>
            </a:r>
            <a:r>
              <a:rPr lang="en-US" altLang="ko-KR" sz="1600" dirty="0"/>
              <a:t>GT</a:t>
            </a:r>
            <a:r>
              <a:rPr lang="ko-KR" altLang="en-US" sz="1600" dirty="0"/>
              <a:t>와도 </a:t>
            </a:r>
            <a:r>
              <a:rPr lang="en-US" altLang="ko-KR" sz="1600" dirty="0"/>
              <a:t>IoU</a:t>
            </a:r>
            <a:r>
              <a:rPr lang="ko-KR" altLang="en-US" sz="1600" dirty="0"/>
              <a:t>가 낮은 앵커 → 배경 처리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/>
              <a:t>     Step 4: </a:t>
            </a:r>
            <a:r>
              <a:rPr lang="ko-KR" altLang="en-US" sz="1600" b="1" dirty="0" err="1"/>
              <a:t>바운딩</a:t>
            </a:r>
            <a:r>
              <a:rPr lang="ko-KR" altLang="en-US" sz="1600" b="1" dirty="0"/>
              <a:t> 박스 </a:t>
            </a:r>
            <a:r>
              <a:rPr lang="ko-KR" altLang="en-US" sz="1600" b="1" dirty="0" err="1"/>
              <a:t>회귀값</a:t>
            </a:r>
            <a:r>
              <a:rPr lang="ko-KR" altLang="en-US" sz="1600" b="1" dirty="0"/>
              <a:t> 계산 </a:t>
            </a:r>
            <a:r>
              <a:rPr lang="en-US" altLang="ko-KR" sz="1600" b="1" dirty="0"/>
              <a:t>(Training Target)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양성 앵커에 대해 </a:t>
            </a:r>
            <a:r>
              <a:rPr lang="en-US" altLang="ko-KR" sz="1600" dirty="0"/>
              <a:t>GT</a:t>
            </a:r>
            <a:r>
              <a:rPr lang="ko-KR" altLang="en-US" sz="1600" dirty="0"/>
              <a:t>와의 차이를 기반으로 </a:t>
            </a:r>
            <a:r>
              <a:rPr lang="ko-KR" altLang="en-US" sz="1600" b="1" dirty="0" err="1"/>
              <a:t>보정값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Δx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Δy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Δw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Δh</a:t>
            </a:r>
            <a:r>
              <a:rPr lang="en-US" altLang="ko-KR" sz="1600" b="1" dirty="0"/>
              <a:t>)</a:t>
            </a:r>
            <a:r>
              <a:rPr lang="ko-KR" altLang="en-US" sz="1600" dirty="0"/>
              <a:t> 계산</a:t>
            </a:r>
            <a:r>
              <a:rPr lang="en-US" altLang="ko-KR" sz="1600" dirty="0"/>
              <a:t>: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ko-KR" altLang="en-US" sz="16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3FE10AC-4A50-1F7E-D986-DEE74D8D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C1D4E7-5A10-A6CA-C125-E952BA0C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22" y="5272424"/>
            <a:ext cx="3966532" cy="1272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83BC9A-6DEC-924A-278F-A8638843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19" y="5733280"/>
            <a:ext cx="3168385" cy="71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14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1C00F-4BB6-8386-55E9-799FEC0C5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6A36CE-2609-2A5A-4534-C819C183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4954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 탐지</a:t>
            </a:r>
            <a:r>
              <a:rPr lang="en-US" altLang="ko-KR" sz="1800" b="1" dirty="0"/>
              <a:t>(Object Detection)</a:t>
            </a:r>
            <a:r>
              <a:rPr lang="ko-KR" altLang="en-US" sz="1800" b="1" dirty="0"/>
              <a:t>의 전체 흐름</a:t>
            </a:r>
            <a:endParaRPr lang="en-US" altLang="ko-KR" sz="1800" b="1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/>
              <a:t>     Step 5: </a:t>
            </a:r>
            <a:r>
              <a:rPr lang="ko-KR" altLang="en-US" sz="1600" b="1" dirty="0"/>
              <a:t>모델 예측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분류 </a:t>
            </a:r>
            <a:r>
              <a:rPr lang="en-US" altLang="ko-KR" sz="1600" b="1" dirty="0"/>
              <a:t>+ </a:t>
            </a:r>
            <a:r>
              <a:rPr lang="ko-KR" altLang="en-US" sz="1600" b="1" dirty="0"/>
              <a:t>회귀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모델은 각 앵커박스에 대해</a:t>
            </a:r>
            <a:r>
              <a:rPr lang="en-US" altLang="ko-KR" sz="1600" dirty="0"/>
              <a:t>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클래스 확률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해당 위치에 어떤 클래스가 있는지</a:t>
            </a:r>
            <a:r>
              <a:rPr lang="en-US" altLang="ko-KR" sz="1600" dirty="0"/>
              <a:t>)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회귀 </a:t>
            </a:r>
            <a:r>
              <a:rPr lang="ko-KR" altLang="en-US" sz="1600" b="1" dirty="0" err="1"/>
              <a:t>보정값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Δx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Δy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Δw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Δh</a:t>
            </a:r>
            <a:r>
              <a:rPr lang="en-US" altLang="ko-KR" sz="1600" dirty="0"/>
              <a:t>)</a:t>
            </a:r>
            <a:r>
              <a:rPr lang="ko-KR" altLang="en-US" sz="1600" dirty="0"/>
              <a:t>을 출력함</a:t>
            </a:r>
            <a:endParaRPr lang="en-US" altLang="ko-KR" sz="16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/>
              <a:t>     Step 6: </a:t>
            </a:r>
            <a:r>
              <a:rPr lang="ko-KR" altLang="en-US" sz="1600" b="1" dirty="0"/>
              <a:t>모델이 예측한 값과의 손실 계산 </a:t>
            </a:r>
            <a:r>
              <a:rPr lang="en-US" altLang="ko-KR" sz="1600" b="1" dirty="0"/>
              <a:t>(Training Time)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dirty="0" err="1"/>
              <a:t>예측값</a:t>
            </a:r>
            <a:r>
              <a:rPr lang="ko-KR" altLang="en-US" sz="1600" dirty="0"/>
              <a:t> </a:t>
            </a:r>
            <a:r>
              <a:rPr lang="en-US" altLang="ko-KR" sz="1600" dirty="0"/>
              <a:t>(                          ) </a:t>
            </a:r>
            <a:r>
              <a:rPr lang="ko-KR" altLang="en-US" sz="1600" dirty="0"/>
              <a:t>과</a:t>
            </a:r>
            <a:br>
              <a:rPr lang="ko-KR" altLang="en-US" sz="1600" dirty="0"/>
            </a:br>
            <a:r>
              <a:rPr lang="ko-KR" altLang="en-US" sz="1600" dirty="0"/>
              <a:t>  실제 </a:t>
            </a:r>
            <a:r>
              <a:rPr lang="en-US" altLang="ko-KR" sz="1600" dirty="0"/>
              <a:t>target offset </a:t>
            </a:r>
            <a:r>
              <a:rPr lang="ko-KR" altLang="en-US" sz="1600" dirty="0"/>
              <a:t>값 </a:t>
            </a:r>
            <a:r>
              <a:rPr lang="en-US" altLang="ko-KR" sz="1600" dirty="0"/>
              <a:t>                     </a:t>
            </a:r>
            <a:r>
              <a:rPr lang="ko-KR" altLang="en-US" sz="1600" dirty="0"/>
              <a:t>간의 차이에 대해 </a:t>
            </a:r>
            <a:r>
              <a:rPr lang="ko-KR" altLang="en-US" sz="1600" b="1" dirty="0"/>
              <a:t>제곱 오차</a:t>
            </a:r>
            <a:r>
              <a:rPr lang="en-US" altLang="ko-KR" sz="1600" b="1" dirty="0"/>
              <a:t>(L2 Loss)</a:t>
            </a:r>
            <a:r>
              <a:rPr lang="en-US" altLang="ko-KR" sz="1600" dirty="0"/>
              <a:t> </a:t>
            </a:r>
            <a:r>
              <a:rPr lang="ko-KR" altLang="en-US" sz="1600" dirty="0"/>
              <a:t>를 계산한다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1" dirty="0"/>
              <a:t>  </a:t>
            </a: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8A7CFE2-DD57-854D-1B0F-A6E3651B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1D2E26-F473-7511-6AF7-C69FACD3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34" y="4161731"/>
            <a:ext cx="1404787" cy="2875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9FCDB1-03CD-4C21-D948-5053094C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17" y="4517183"/>
            <a:ext cx="1210655" cy="2875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5C9F837-52A5-81EF-C71E-20A72D610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436" y="5214817"/>
            <a:ext cx="6451984" cy="5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457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E588-E41F-5415-583C-4A5B8B9D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1658F9A-32EA-75D7-3F03-AAF4D3E0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278317" cy="576070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객체 탐지</a:t>
            </a:r>
            <a:r>
              <a:rPr lang="en-US" altLang="ko-KR" sz="1800" b="1" dirty="0"/>
              <a:t>(Object Detection)</a:t>
            </a:r>
            <a:r>
              <a:rPr lang="ko-KR" altLang="en-US" sz="1800" b="1" dirty="0"/>
              <a:t>의 전체 흐름</a:t>
            </a:r>
            <a:endParaRPr lang="en-US" altLang="ko-KR" sz="1800" b="1" dirty="0"/>
          </a:p>
          <a:p>
            <a:pPr>
              <a:lnSpc>
                <a:spcPct val="160000"/>
              </a:lnSpc>
              <a:buNone/>
            </a:pPr>
            <a:r>
              <a:rPr lang="en-US" altLang="ko-KR" sz="1600" b="1" dirty="0"/>
              <a:t>         Step 7: </a:t>
            </a:r>
            <a:r>
              <a:rPr lang="ko-KR" altLang="en-US" sz="1600" b="1" dirty="0"/>
              <a:t>모델이 학습한 값 </a:t>
            </a:r>
            <a:r>
              <a:rPr lang="en-US" altLang="ko-KR" sz="1600" b="1" dirty="0"/>
              <a:t>+ </a:t>
            </a:r>
            <a:r>
              <a:rPr lang="ko-KR" altLang="en-US" sz="1600" b="1" dirty="0"/>
              <a:t>앵커 박스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최종 박스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예측 시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추론 시 디코딩 과정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모델이 예측한 </a:t>
            </a:r>
            <a:r>
              <a:rPr lang="ko-KR" altLang="en-US" sz="1600" dirty="0" err="1"/>
              <a:t>보정값을</a:t>
            </a:r>
            <a:r>
              <a:rPr lang="ko-KR" altLang="en-US" sz="1600" dirty="0"/>
              <a:t> 앵커박스에 적용하여 </a:t>
            </a:r>
            <a:r>
              <a:rPr lang="ko-KR" altLang="en-US" sz="1600" b="1" dirty="0"/>
              <a:t>최종 예측 박스 생성</a:t>
            </a:r>
            <a:r>
              <a:rPr lang="en-US" altLang="ko-KR" sz="1600" dirty="0"/>
              <a:t>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60000"/>
              </a:lnSpc>
              <a:buNone/>
            </a:pPr>
            <a:r>
              <a:rPr lang="en-US" altLang="ko-KR" sz="1700" b="1" dirty="0"/>
              <a:t>        Step 8: </a:t>
            </a:r>
            <a:r>
              <a:rPr lang="ko-KR" altLang="en-US" sz="1700" b="1" dirty="0"/>
              <a:t>후처리 </a:t>
            </a:r>
            <a:r>
              <a:rPr lang="en-US" altLang="ko-KR" sz="1700" b="1" dirty="0"/>
              <a:t>(Post-processing)</a:t>
            </a:r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 Confidence score</a:t>
            </a:r>
            <a:r>
              <a:rPr lang="ko-KR" altLang="en-US" sz="1700" dirty="0"/>
              <a:t>가 낮은 박스 제거</a:t>
            </a:r>
            <a:endParaRPr lang="en-US" altLang="ko-KR" sz="1700" dirty="0"/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/>
              <a:t> NMS(Non-Maximum Suppression)</a:t>
            </a:r>
            <a:r>
              <a:rPr lang="ko-KR" altLang="en-US" sz="1700" dirty="0"/>
              <a:t> 적용하여 중복 박스 제거</a:t>
            </a:r>
            <a:endParaRPr lang="en-US" altLang="ko-KR" sz="1700" dirty="0"/>
          </a:p>
          <a:p>
            <a:pPr lvl="2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 </a:t>
            </a:r>
            <a:r>
              <a:rPr lang="ko-KR" altLang="en-US" sz="1700" dirty="0"/>
              <a:t>최종 결과</a:t>
            </a:r>
            <a:r>
              <a:rPr lang="en-US" altLang="ko-KR" sz="1700" dirty="0"/>
              <a:t>: </a:t>
            </a:r>
            <a:r>
              <a:rPr lang="ko-KR" altLang="en-US" sz="1700" dirty="0"/>
              <a:t>이미지 내 객체의 위치 및 클래스 출력</a:t>
            </a:r>
            <a:endParaRPr lang="en-US" altLang="ko-KR" sz="1600" dirty="0"/>
          </a:p>
          <a:p>
            <a:pPr lvl="2">
              <a:lnSpc>
                <a:spcPct val="160000"/>
              </a:lnSpc>
              <a:buNone/>
            </a:pP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D4EC59C-62A1-89E7-1897-3888E6FE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객체 인식을 위한 신경망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sz="2400" dirty="0">
                <a:solidFill>
                  <a:srgbClr val="0070C0"/>
                </a:solidFill>
                <a:latin typeface="KoPub돋움체_Pro Bold" pitchFamily="18" charset="-127"/>
                <a:ea typeface="KoPub돋움체_Pro Bold" pitchFamily="18" charset="-127"/>
              </a:rPr>
              <a:t>주요 개념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11753-9204-F416-FE66-862BE541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4" y="2737716"/>
            <a:ext cx="4723774" cy="8737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FA159-C3CE-60EA-8DCC-70A8558E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92" y="2750873"/>
            <a:ext cx="2577839" cy="1464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27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239934"/>
            <a:ext cx="8278317" cy="49646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/>
              <a:t>Residual Block (</a:t>
            </a:r>
            <a:r>
              <a:rPr lang="ko-KR" altLang="en-US" sz="2400" b="1" dirty="0"/>
              <a:t>잔차 블록</a:t>
            </a:r>
            <a:r>
              <a:rPr lang="en-US" altLang="ko-KR" sz="24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이 과정을 정리하면 다음과 같음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9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입력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(x)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과 레이블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(y)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관계를 설명하는 함수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H(x)=x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가 되도록 학습시킴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9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F(x)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이 되도록 학습시킴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9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결국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F(x) + x = H(x) = 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가 되도록 학습시키면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F(x)+x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의 미분 값은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F′(x)+1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로 최소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이상의 값이 도출됨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9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모든 계층에서 기울기가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F′(x)+1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이므로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오차가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에 가깝게 수렴하여 발생하는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기울기 소멸 문제가 해결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1A3A0-6343-B780-FDBB-A6B652724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EB16-74DD-CB06-AA1A-C1FACF2A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이미지 분류를 위한 신경망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3AA9B7-5DD6-F5F4-4C2F-EFCCB5E1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67113"/>
            <a:ext cx="8278317" cy="54726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Residual Learning: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/>
              <a:t>기울기</a:t>
            </a:r>
            <a:r>
              <a:rPr lang="en-US" altLang="ko-KR" sz="1800" dirty="0"/>
              <a:t>(Gradient) </a:t>
            </a:r>
            <a:r>
              <a:rPr lang="ko-KR" altLang="en-US" sz="1800" dirty="0"/>
              <a:t>흐름 분석</a:t>
            </a:r>
            <a:endParaRPr lang="en-US" altLang="ko-KR" sz="18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 </a:t>
            </a:r>
            <a:r>
              <a:rPr lang="ko-KR" altLang="en-US" sz="1600" dirty="0" err="1"/>
              <a:t>역전파</a:t>
            </a:r>
            <a:r>
              <a:rPr lang="en-US" altLang="ko-KR" sz="1600" dirty="0"/>
              <a:t>(Backpropagation) </a:t>
            </a:r>
            <a:r>
              <a:rPr lang="ko-KR" altLang="en-US" sz="1600" dirty="0"/>
              <a:t>시 기울기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는 다음과 같이 계산된다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6348F-0477-C230-876A-E8CDC518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39" y="1182327"/>
            <a:ext cx="1728210" cy="429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EE0D9-1505-8510-DDF6-850F36FC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72" y="2939879"/>
            <a:ext cx="2194572" cy="13892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6D7C41-CC6B-FA49-8025-E2F2A4905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07" y="4714534"/>
            <a:ext cx="8066083" cy="10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08024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8090</TotalTime>
  <Words>5924</Words>
  <Application>Microsoft Office PowerPoint</Application>
  <PresentationFormat>화면 슬라이드 쇼(4:3)</PresentationFormat>
  <Paragraphs>638</Paragraphs>
  <Slides>77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90" baseType="lpstr">
      <vt:lpstr>Arial Unicode MS</vt:lpstr>
      <vt:lpstr>KoPub돋움체_Pro Bold</vt:lpstr>
      <vt:lpstr>KoPub돋움체_Pro Light</vt:lpstr>
      <vt:lpstr>KoPub돋움체_Pro Medium</vt:lpstr>
      <vt:lpstr>Monotype Sorts</vt:lpstr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LC.BRev.FY97</vt:lpstr>
      <vt:lpstr>PowerPoint 프레젠테이션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이미지 분류를 위한 신경망</vt:lpstr>
      <vt:lpstr>객체 인식을 위한 신경망</vt:lpstr>
      <vt:lpstr>객체 인식을 위한 신경망 </vt:lpstr>
      <vt:lpstr>객체 인식을 위한 신경망</vt:lpstr>
      <vt:lpstr>객체 인식을 위한 신경망</vt:lpstr>
      <vt:lpstr>객체 인식을 위한 신경망</vt:lpstr>
      <vt:lpstr>객체 인식을 위한 신경망 – 주요 개념</vt:lpstr>
      <vt:lpstr>객체 인식을 위한 신경망 – 주요 개념</vt:lpstr>
      <vt:lpstr>객체 인식 주요개념: 바운딩 박스, 앵커박스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 주요개념: Anchor와 Ground Truth 매칭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 주요개념: Objectness/Class Prediction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 주요개념: 학습을 위한 Target 생성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 주요개념: 손실계산 및 가중치 업데이트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  <vt:lpstr>객체 인식을 위한 신경망 – 주요 개념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932</cp:revision>
  <cp:lastPrinted>2025-05-29T04:29:29Z</cp:lastPrinted>
  <dcterms:created xsi:type="dcterms:W3CDTF">2013-04-05T19:58:06Z</dcterms:created>
  <dcterms:modified xsi:type="dcterms:W3CDTF">2025-10-10T05:30:20Z</dcterms:modified>
</cp:coreProperties>
</file>