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  <p:sldMasterId id="2147483714" r:id="rId2"/>
  </p:sldMasterIdLst>
  <p:notesMasterIdLst>
    <p:notesMasterId r:id="rId45"/>
  </p:notesMasterIdLst>
  <p:handoutMasterIdLst>
    <p:handoutMasterId r:id="rId46"/>
  </p:handoutMasterIdLst>
  <p:sldIdLst>
    <p:sldId id="272" r:id="rId3"/>
    <p:sldId id="422" r:id="rId4"/>
    <p:sldId id="583" r:id="rId5"/>
    <p:sldId id="329" r:id="rId6"/>
    <p:sldId id="582" r:id="rId7"/>
    <p:sldId id="330" r:id="rId8"/>
    <p:sldId id="556" r:id="rId9"/>
    <p:sldId id="557" r:id="rId10"/>
    <p:sldId id="455" r:id="rId11"/>
    <p:sldId id="340" r:id="rId12"/>
    <p:sldId id="331" r:id="rId13"/>
    <p:sldId id="541" r:id="rId14"/>
    <p:sldId id="592" r:id="rId15"/>
    <p:sldId id="593" r:id="rId16"/>
    <p:sldId id="594" r:id="rId17"/>
    <p:sldId id="335" r:id="rId18"/>
    <p:sldId id="595" r:id="rId19"/>
    <p:sldId id="543" r:id="rId20"/>
    <p:sldId id="596" r:id="rId21"/>
    <p:sldId id="586" r:id="rId22"/>
    <p:sldId id="396" r:id="rId23"/>
    <p:sldId id="397" r:id="rId24"/>
    <p:sldId id="406" r:id="rId25"/>
    <p:sldId id="584" r:id="rId26"/>
    <p:sldId id="562" r:id="rId27"/>
    <p:sldId id="563" r:id="rId28"/>
    <p:sldId id="450" r:id="rId29"/>
    <p:sldId id="454" r:id="rId30"/>
    <p:sldId id="564" r:id="rId31"/>
    <p:sldId id="558" r:id="rId32"/>
    <p:sldId id="591" r:id="rId33"/>
    <p:sldId id="585" r:id="rId34"/>
    <p:sldId id="559" r:id="rId35"/>
    <p:sldId id="560" r:id="rId36"/>
    <p:sldId id="588" r:id="rId37"/>
    <p:sldId id="566" r:id="rId38"/>
    <p:sldId id="567" r:id="rId39"/>
    <p:sldId id="565" r:id="rId40"/>
    <p:sldId id="573" r:id="rId41"/>
    <p:sldId id="589" r:id="rId42"/>
    <p:sldId id="571" r:id="rId43"/>
    <p:sldId id="572" r:id="rId44"/>
  </p:sldIdLst>
  <p:sldSz cx="9144000" cy="6858000" type="screen4x3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2807">
          <p15:clr>
            <a:srgbClr val="A4A3A4"/>
          </p15:clr>
        </p15:guide>
        <p15:guide id="3" pos="2916">
          <p15:clr>
            <a:srgbClr val="A4A3A4"/>
          </p15:clr>
        </p15:guide>
        <p15:guide id="4" pos="2481">
          <p15:clr>
            <a:srgbClr val="A4A3A4"/>
          </p15:clr>
        </p15:guide>
        <p15:guide id="5" pos="2372">
          <p15:clr>
            <a:srgbClr val="A4A3A4"/>
          </p15:clr>
        </p15:guide>
        <p15:guide id="6" pos="2045">
          <p15:clr>
            <a:srgbClr val="A4A3A4"/>
          </p15:clr>
        </p15:guide>
        <p15:guide id="7" pos="1937">
          <p15:clr>
            <a:srgbClr val="A4A3A4"/>
          </p15:clr>
        </p15:guide>
        <p15:guide id="8" pos="1610">
          <p15:clr>
            <a:srgbClr val="A4A3A4"/>
          </p15:clr>
        </p15:guide>
        <p15:guide id="9" pos="1501">
          <p15:clr>
            <a:srgbClr val="A4A3A4"/>
          </p15:clr>
        </p15:guide>
        <p15:guide id="10" pos="1174">
          <p15:clr>
            <a:srgbClr val="A4A3A4"/>
          </p15:clr>
        </p15:guide>
        <p15:guide id="11" pos="1066">
          <p15:clr>
            <a:srgbClr val="A4A3A4"/>
          </p15:clr>
        </p15:guide>
        <p15:guide id="12" pos="739">
          <p15:clr>
            <a:srgbClr val="A4A3A4"/>
          </p15:clr>
        </p15:guide>
        <p15:guide id="13" pos="630">
          <p15:clr>
            <a:srgbClr val="A4A3A4"/>
          </p15:clr>
        </p15:guide>
        <p15:guide id="14" pos="304">
          <p15:clr>
            <a:srgbClr val="A4A3A4"/>
          </p15:clr>
        </p15:guide>
        <p15:guide id="15" pos="267">
          <p15:clr>
            <a:srgbClr val="A4A3A4"/>
          </p15:clr>
        </p15:guide>
        <p15:guide id="16" pos="3352">
          <p15:clr>
            <a:srgbClr val="A4A3A4"/>
          </p15:clr>
        </p15:guide>
        <p15:guide id="17" pos="3243">
          <p15:clr>
            <a:srgbClr val="A4A3A4"/>
          </p15:clr>
        </p15:guide>
        <p15:guide id="18" pos="3678">
          <p15:clr>
            <a:srgbClr val="A4A3A4"/>
          </p15:clr>
        </p15:guide>
        <p15:guide id="19" pos="3787">
          <p15:clr>
            <a:srgbClr val="A4A3A4"/>
          </p15:clr>
        </p15:guide>
        <p15:guide id="20" pos="4114">
          <p15:clr>
            <a:srgbClr val="A4A3A4"/>
          </p15:clr>
        </p15:guide>
        <p15:guide id="21" pos="4223">
          <p15:clr>
            <a:srgbClr val="A4A3A4"/>
          </p15:clr>
        </p15:guide>
        <p15:guide id="22" pos="4549">
          <p15:clr>
            <a:srgbClr val="A4A3A4"/>
          </p15:clr>
        </p15:guide>
        <p15:guide id="23" pos="4658">
          <p15:clr>
            <a:srgbClr val="A4A3A4"/>
          </p15:clr>
        </p15:guide>
        <p15:guide id="24" pos="4985">
          <p15:clr>
            <a:srgbClr val="A4A3A4"/>
          </p15:clr>
        </p15:guide>
        <p15:guide id="25" pos="5420">
          <p15:clr>
            <a:srgbClr val="A4A3A4"/>
          </p15:clr>
        </p15:guide>
        <p15:guide id="26" pos="5094">
          <p15:clr>
            <a:srgbClr val="A4A3A4"/>
          </p15:clr>
        </p15:guide>
        <p15:guide id="27" pos="5456">
          <p15:clr>
            <a:srgbClr val="A4A3A4"/>
          </p15:clr>
        </p15:guide>
        <p15:guide id="28" orient="horz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8676C"/>
    <a:srgbClr val="DD6501"/>
    <a:srgbClr val="B9B9B9"/>
    <a:srgbClr val="FFCC66"/>
    <a:srgbClr val="E0AC00"/>
    <a:srgbClr val="8D9DD8"/>
    <a:srgbClr val="953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D083AE6-46FA-4A59-8FB0-9F97EB10719F}" styleName="밝은 스타일 3 - 강조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09" autoAdjust="0"/>
    <p:restoredTop sz="93364" autoAdjust="0"/>
  </p:normalViewPr>
  <p:slideViewPr>
    <p:cSldViewPr showGuides="1">
      <p:cViewPr varScale="1">
        <p:scale>
          <a:sx n="77" d="100"/>
          <a:sy n="77" d="100"/>
        </p:scale>
        <p:origin x="2045" y="58"/>
      </p:cViewPr>
      <p:guideLst>
        <p:guide pos="2807"/>
        <p:guide pos="2916"/>
        <p:guide pos="2481"/>
        <p:guide pos="2372"/>
        <p:guide pos="2045"/>
        <p:guide pos="1937"/>
        <p:guide pos="1610"/>
        <p:guide pos="1501"/>
        <p:guide pos="1174"/>
        <p:guide pos="1066"/>
        <p:guide pos="739"/>
        <p:guide pos="630"/>
        <p:guide pos="304"/>
        <p:guide pos="267"/>
        <p:guide pos="3352"/>
        <p:guide pos="3243"/>
        <p:guide pos="3678"/>
        <p:guide pos="3787"/>
        <p:guide pos="4114"/>
        <p:guide pos="4223"/>
        <p:guide pos="4549"/>
        <p:guide pos="4658"/>
        <p:guide pos="4985"/>
        <p:guide pos="5420"/>
        <p:guide pos="5094"/>
        <p:guide pos="545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117" d="100"/>
          <a:sy n="117" d="100"/>
        </p:scale>
        <p:origin x="1206" y="90"/>
      </p:cViewPr>
      <p:guideLst/>
    </p:cSldViewPr>
  </p:notesViewPr>
  <p:gridSpacing cx="57607" cy="57607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5621696" y="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6B0E63-BBCE-42FA-B3A6-5FD535041784}" type="datetimeFigureOut">
              <a:rPr lang="ko-KR" altLang="en-US" smtClean="0"/>
              <a:pPr/>
              <a:t>2025-09-24</a:t>
            </a:fld>
            <a:endParaRPr lang="ko-KR" altLang="en-US" dirty="0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5621696" y="6457410"/>
            <a:ext cx="4302625" cy="34026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421031-9F3C-4BB5-813E-6F6C294051C2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96503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9" y="0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D56D40-764E-476E-B5E6-4049846BDF68}" type="datetimeFigureOut">
              <a:rPr lang="en-US" smtClean="0"/>
              <a:pPr/>
              <a:t>9/24/2025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09588"/>
            <a:ext cx="3398838" cy="25495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5" y="3228896"/>
            <a:ext cx="7941310" cy="305895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9" y="6456611"/>
            <a:ext cx="4301543" cy="33988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CADBE4-966B-4F0C-AF81-59D2D1B847A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47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12221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E9A52-B8DD-46A0-4CD6-FFDD11C710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089F936-59DA-CF66-4692-72F4A0C937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B2670CC-0AD0-F13A-9950-2CF304A9C4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B3BA8DD-5AD8-D012-4287-4E31BF787F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3409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99633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C43667-CBF5-161F-281D-A4739DD40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47748CA9-8C5E-B2C4-A7E1-8327B2C88C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3DFA762-DCF3-2326-1C9C-F31C839953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7777E3-35D5-652A-5751-AB24156B6D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2CADBE4-966B-4F0C-AF81-59D2D1B847A2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606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828452" y="1906719"/>
            <a:ext cx="6912841" cy="1522281"/>
          </a:xfrm>
          <a:noFill/>
        </p:spPr>
        <p:txBody>
          <a:bodyPr wrap="square" lIns="0" tIns="0" rIns="0" bIns="0" rtlCol="0" anchor="t" anchorCtr="0">
            <a:noAutofit/>
          </a:bodyPr>
          <a:lstStyle>
            <a:lvl1pPr marL="0" algn="l" defTabSz="457200" rtl="0" eaLnBrk="1" latinLnBrk="0" hangingPunct="1">
              <a:defRPr lang="en-US" sz="4800" b="1" kern="1200" dirty="0">
                <a:solidFill>
                  <a:schemeClr val="bg1"/>
                </a:solidFill>
                <a:latin typeface="KoPub돋움체_Pro Bold" panose="02020603020101020101" pitchFamily="18" charset="-127"/>
                <a:ea typeface="KoPub돋움체_Pro Bold" panose="02020603020101020101" pitchFamily="18" charset="-127"/>
                <a:cs typeface="+mn-cs"/>
              </a:defRPr>
            </a:lvl1pPr>
          </a:lstStyle>
          <a:p>
            <a:r>
              <a:rPr lang="en-US" dirty="0"/>
              <a:t>Click to edit</a:t>
            </a:r>
          </a:p>
        </p:txBody>
      </p:sp>
    </p:spTree>
    <p:extLst>
      <p:ext uri="{BB962C8B-B14F-4D97-AF65-F5344CB8AC3E}">
        <p14:creationId xmlns:p14="http://schemas.microsoft.com/office/powerpoint/2010/main" val="13912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0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1830388" y="5078133"/>
            <a:ext cx="5329237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1967321" y="5513243"/>
            <a:ext cx="5216365" cy="935037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>
                <a:solidFill>
                  <a:srgbClr val="373737"/>
                </a:solidFill>
              </a:defRPr>
            </a:lvl1pPr>
            <a:lvl2pPr>
              <a:spcBef>
                <a:spcPts val="200"/>
              </a:spcBef>
              <a:defRPr sz="1200"/>
            </a:lvl2pPr>
            <a:lvl3pPr>
              <a:spcBef>
                <a:spcPts val="100"/>
              </a:spcBef>
              <a:defRPr sz="1200"/>
            </a:lvl3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1868332" y="1553021"/>
            <a:ext cx="5278773" cy="3312262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9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6E382E-3682-864D-BAAA-426D382364D6}" type="datetime1">
              <a:rPr lang="en-US">
                <a:solidFill>
                  <a:srgbClr val="464646"/>
                </a:solidFill>
              </a:rPr>
              <a:pPr>
                <a:defRPr/>
              </a:pPr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20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21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0F1395-DF07-7644-8D70-6CD057F69345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2008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2726889" y="151915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7"/>
          </p:nvPr>
        </p:nvSpPr>
        <p:spPr>
          <a:xfrm>
            <a:off x="2838920" y="185465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  <a:lvl4pPr>
              <a:defRPr sz="120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7" name="Picture Placeholder 16"/>
          <p:cNvSpPr>
            <a:spLocks noGrp="1"/>
          </p:cNvSpPr>
          <p:nvPr>
            <p:ph type="pic" sz="quarter" idx="18"/>
          </p:nvPr>
        </p:nvSpPr>
        <p:spPr>
          <a:xfrm>
            <a:off x="984284" y="151915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Picture Placeholder 16"/>
          <p:cNvSpPr>
            <a:spLocks noGrp="1"/>
          </p:cNvSpPr>
          <p:nvPr>
            <p:ph type="pic" sz="quarter" idx="19"/>
          </p:nvPr>
        </p:nvSpPr>
        <p:spPr>
          <a:xfrm>
            <a:off x="984284" y="311302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0" name="Picture Placeholder 16"/>
          <p:cNvSpPr>
            <a:spLocks noGrp="1"/>
          </p:cNvSpPr>
          <p:nvPr>
            <p:ph type="pic" sz="quarter" idx="20"/>
          </p:nvPr>
        </p:nvSpPr>
        <p:spPr>
          <a:xfrm>
            <a:off x="984284" y="4706897"/>
            <a:ext cx="1530900" cy="126603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2726889" y="3113029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22"/>
          </p:nvPr>
        </p:nvSpPr>
        <p:spPr>
          <a:xfrm>
            <a:off x="2838920" y="3448524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  <a:p>
            <a:pPr lvl="3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2726889" y="4706900"/>
            <a:ext cx="5329237" cy="323753"/>
          </a:xfrm>
        </p:spPr>
        <p:txBody>
          <a:bodyPr tIns="18288" bIns="18288"/>
          <a:lstStyle>
            <a:lvl1pPr>
              <a:buNone/>
              <a:defRPr sz="18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2"/>
          <p:cNvSpPr>
            <a:spLocks noGrp="1"/>
          </p:cNvSpPr>
          <p:nvPr>
            <p:ph type="body" sz="quarter" idx="24"/>
          </p:nvPr>
        </p:nvSpPr>
        <p:spPr>
          <a:xfrm>
            <a:off x="2838920" y="5042395"/>
            <a:ext cx="5216365" cy="909716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200">
                <a:solidFill>
                  <a:srgbClr val="373737"/>
                </a:solidFill>
              </a:defRPr>
            </a:lvl1pPr>
            <a:lvl2pPr>
              <a:defRPr sz="1100"/>
            </a:lvl2pPr>
            <a:lvl3pPr>
              <a:defRPr sz="11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endParaRPr lang="en-US" dirty="0"/>
          </a:p>
          <a:p>
            <a:pPr lvl="2"/>
            <a:endParaRPr lang="en-US" dirty="0"/>
          </a:p>
        </p:txBody>
      </p:sp>
      <p:sp>
        <p:nvSpPr>
          <p:cNvPr id="18" name="Date Placeholder 3"/>
          <p:cNvSpPr>
            <a:spLocks noGrp="1"/>
          </p:cNvSpPr>
          <p:nvPr>
            <p:ph type="dt" sz="half" idx="25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5F553F-D6CF-024A-83E8-16C5ACBDBF0C}" type="datetime1">
              <a:rPr lang="en-US">
                <a:solidFill>
                  <a:srgbClr val="464646"/>
                </a:solidFill>
              </a:rPr>
              <a:pPr>
                <a:defRPr/>
              </a:pPr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9" name="Footer Placeholder 4"/>
          <p:cNvSpPr>
            <a:spLocks noGrp="1"/>
          </p:cNvSpPr>
          <p:nvPr>
            <p:ph type="ftr" sz="quarter" idx="26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20" name="Slide Number Placeholder 5"/>
          <p:cNvSpPr>
            <a:spLocks noGrp="1"/>
          </p:cNvSpPr>
          <p:nvPr>
            <p:ph type="sldNum" sz="quarter" idx="27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4D706A-52FD-E64D-AE1E-7C9D69A6BCF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77008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498996" y="1400681"/>
            <a:ext cx="3266506" cy="5140855"/>
          </a:xfrm>
        </p:spPr>
        <p:txBody>
          <a:bodyPr rtlCol="0">
            <a:noAutofit/>
          </a:bodyPr>
          <a:lstStyle>
            <a:lvl1pPr marL="0" indent="0"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3944322" y="1271542"/>
            <a:ext cx="4576923" cy="423339"/>
          </a:xfrm>
        </p:spPr>
        <p:txBody>
          <a:bodyPr/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3944322" y="1707014"/>
            <a:ext cx="4576923" cy="4209134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6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3B569C-1EA5-424B-AEC8-7C697A5412D8}" type="datetime1">
              <a:rPr lang="en-US">
                <a:solidFill>
                  <a:srgbClr val="464646"/>
                </a:solidFill>
              </a:rPr>
              <a:pPr>
                <a:defRPr/>
              </a:pPr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7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8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A21BB04-64BC-524B-8E69-A4BB3B716DBF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6435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6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7538" y="748130"/>
            <a:ext cx="4501662" cy="800724"/>
          </a:xfrm>
        </p:spPr>
        <p:txBody>
          <a:bodyPr/>
          <a:lstStyle>
            <a:lvl1pPr>
              <a:defRPr sz="2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7E81C33E-41CC-7144-9EE9-6BB47BFC27EB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4803677" y="1730693"/>
            <a:ext cx="4035523" cy="423339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000" b="0" kern="1200" cap="small" dirty="0">
                <a:solidFill>
                  <a:srgbClr val="666666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</a:pPr>
            <a:r>
              <a:rPr lang="en-US" dirty="0"/>
              <a:t>Click to edit Master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865077" y="2139462"/>
            <a:ext cx="3974124" cy="4073769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400"/>
            </a:lvl1pPr>
            <a:lvl2pPr>
              <a:lnSpc>
                <a:spcPct val="100000"/>
              </a:lnSpc>
              <a:spcBef>
                <a:spcPts val="300"/>
              </a:spcBef>
              <a:defRPr sz="1200"/>
            </a:lvl2pPr>
            <a:lvl3pPr>
              <a:lnSpc>
                <a:spcPct val="100000"/>
              </a:lnSpc>
              <a:spcBef>
                <a:spcPts val="200"/>
              </a:spcBef>
              <a:defRPr sz="1100"/>
            </a:lvl3pPr>
            <a:lvl4pPr>
              <a:lnSpc>
                <a:spcPct val="100000"/>
              </a:lnSpc>
              <a:spcBef>
                <a:spcPts val="100"/>
              </a:spcBef>
              <a:defRPr sz="1050"/>
            </a:lvl4pPr>
            <a:lvl5pPr>
              <a:lnSpc>
                <a:spcPct val="100000"/>
              </a:lnSpc>
              <a:spcBef>
                <a:spcPts val="100"/>
              </a:spcBef>
              <a:defRPr sz="10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1934308" y="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0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3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1934308" y="2286001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0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1934308" y="4572000"/>
            <a:ext cx="1938527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57388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ash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39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BEBC88-5945-6548-81AC-D1E801230918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7008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Washout Map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orld-map_wash21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368425"/>
            <a:ext cx="9144000" cy="44653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25538"/>
            <a:ext cx="8229600" cy="51942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917FCC0-BCF1-7F40-94F0-C8B3ACD33893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2735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Bold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world-map_100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0" y="1004888"/>
            <a:ext cx="9144000" cy="4463935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08CA98B9-3ABE-A242-9F6B-DA9BAB124A35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929299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12 and Statement Bann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6"/>
          <p:cNvSpPr>
            <a:spLocks noGrp="1"/>
          </p:cNvSpPr>
          <p:nvPr>
            <p:ph type="pic" sz="quarter" idx="17"/>
          </p:nvPr>
        </p:nvSpPr>
        <p:spPr>
          <a:xfrm>
            <a:off x="-1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2" name="Picture Placeholder 6"/>
          <p:cNvSpPr>
            <a:spLocks noGrp="1"/>
          </p:cNvSpPr>
          <p:nvPr>
            <p:ph type="pic" sz="quarter" idx="18"/>
          </p:nvPr>
        </p:nvSpPr>
        <p:spPr>
          <a:xfrm>
            <a:off x="2285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4" name="Picture Placeholder 6"/>
          <p:cNvSpPr>
            <a:spLocks noGrp="1"/>
          </p:cNvSpPr>
          <p:nvPr>
            <p:ph type="pic" sz="quarter" idx="19"/>
          </p:nvPr>
        </p:nvSpPr>
        <p:spPr>
          <a:xfrm>
            <a:off x="-1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5" name="Picture Placeholder 6"/>
          <p:cNvSpPr>
            <a:spLocks noGrp="1"/>
          </p:cNvSpPr>
          <p:nvPr>
            <p:ph type="pic" sz="quarter" idx="20"/>
          </p:nvPr>
        </p:nvSpPr>
        <p:spPr>
          <a:xfrm>
            <a:off x="2285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8" name="Picture Placeholder 6"/>
          <p:cNvSpPr>
            <a:spLocks noGrp="1"/>
          </p:cNvSpPr>
          <p:nvPr>
            <p:ph type="pic" sz="quarter" idx="23"/>
          </p:nvPr>
        </p:nvSpPr>
        <p:spPr>
          <a:xfrm>
            <a:off x="4571999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9" name="Picture Placeholder 6"/>
          <p:cNvSpPr>
            <a:spLocks noGrp="1"/>
          </p:cNvSpPr>
          <p:nvPr>
            <p:ph type="pic" sz="quarter" idx="24"/>
          </p:nvPr>
        </p:nvSpPr>
        <p:spPr>
          <a:xfrm>
            <a:off x="6858000" y="2286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6"/>
          <p:cNvSpPr>
            <a:spLocks noGrp="1"/>
          </p:cNvSpPr>
          <p:nvPr>
            <p:ph type="pic" sz="quarter" idx="25"/>
          </p:nvPr>
        </p:nvSpPr>
        <p:spPr>
          <a:xfrm>
            <a:off x="4571999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1" name="Picture Placeholder 6"/>
          <p:cNvSpPr>
            <a:spLocks noGrp="1"/>
          </p:cNvSpPr>
          <p:nvPr>
            <p:ph type="pic" sz="quarter" idx="26"/>
          </p:nvPr>
        </p:nvSpPr>
        <p:spPr>
          <a:xfrm>
            <a:off x="6858000" y="457200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2"/>
          <p:cNvSpPr>
            <a:spLocks noGrp="1"/>
          </p:cNvSpPr>
          <p:nvPr>
            <p:ph type="body" sz="quarter" idx="28" hasCustomPrompt="1"/>
          </p:nvPr>
        </p:nvSpPr>
        <p:spPr>
          <a:xfrm>
            <a:off x="0" y="3783013"/>
            <a:ext cx="9144000" cy="1572768"/>
          </a:xfr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Autofit/>
          </a:bodyPr>
          <a:lstStyle>
            <a:lvl1pPr marL="0" indent="0" algn="ctr" defTabSz="457200" rtl="0" eaLnBrk="1" latinLnBrk="0" hangingPunct="1">
              <a:buNone/>
              <a:defRPr lang="en-US" sz="1600" kern="1200" dirty="0">
                <a:solidFill>
                  <a:srgbClr val="666666"/>
                </a:solidFill>
                <a:latin typeface="Verdana"/>
                <a:ea typeface="+mn-ea"/>
                <a:cs typeface="Verdana"/>
              </a:defRPr>
            </a:lvl1pPr>
          </a:lstStyle>
          <a:p>
            <a:pPr marL="0" lvl="0" indent="-225425" algn="ctr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Char char="•"/>
            </a:pPr>
            <a:r>
              <a:rPr lang="en-US" dirty="0"/>
              <a:t>Statement here</a:t>
            </a:r>
          </a:p>
        </p:txBody>
      </p:sp>
      <p:sp>
        <p:nvSpPr>
          <p:cNvPr id="8" name="Picture Placeholder 6"/>
          <p:cNvSpPr>
            <a:spLocks noGrp="1"/>
          </p:cNvSpPr>
          <p:nvPr>
            <p:ph type="pic" sz="quarter" idx="14"/>
          </p:nvPr>
        </p:nvSpPr>
        <p:spPr>
          <a:xfrm>
            <a:off x="-1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0" name="Picture Placeholder 6"/>
          <p:cNvSpPr>
            <a:spLocks noGrp="1"/>
          </p:cNvSpPr>
          <p:nvPr>
            <p:ph type="pic" sz="quarter" idx="16"/>
          </p:nvPr>
        </p:nvSpPr>
        <p:spPr>
          <a:xfrm>
            <a:off x="2285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6"/>
          <p:cNvSpPr>
            <a:spLocks noGrp="1"/>
          </p:cNvSpPr>
          <p:nvPr>
            <p:ph type="pic" sz="quarter" idx="21"/>
          </p:nvPr>
        </p:nvSpPr>
        <p:spPr>
          <a:xfrm>
            <a:off x="4571999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17" name="Picture Placeholder 6"/>
          <p:cNvSpPr>
            <a:spLocks noGrp="1"/>
          </p:cNvSpPr>
          <p:nvPr>
            <p:ph type="pic" sz="quarter" idx="22"/>
          </p:nvPr>
        </p:nvSpPr>
        <p:spPr>
          <a:xfrm>
            <a:off x="6858000" y="0"/>
            <a:ext cx="2286000" cy="2286000"/>
          </a:xfrm>
          <a:ln>
            <a:noFill/>
          </a:ln>
          <a:effectLst/>
        </p:spPr>
        <p:txBody>
          <a:bodyPr vert="horz" lIns="91440" tIns="45720" rIns="91440" bIns="45720" rtlCol="0">
            <a:no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Font typeface="Arial"/>
              <a:buNone/>
              <a:defRPr lang="en-US" sz="1800" kern="1200" dirty="0">
                <a:solidFill>
                  <a:srgbClr val="373737"/>
                </a:solidFill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51305156-B5F0-8F44-9B3B-B829BD25E71A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6524"/>
            <a:ext cx="9144000" cy="825867"/>
          </a:xfrm>
          <a:ln>
            <a:noFill/>
          </a:ln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15637099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merica-globe_shadow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29014" y="203200"/>
            <a:ext cx="6640871" cy="666496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DAB5F46-2B7F-5B4D-AD94-C45166DC40CF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3783013"/>
            <a:ext cx="9144000" cy="1571625"/>
          </a:xfrm>
          <a:prstGeom prst="rect">
            <a:avLst/>
          </a:prstGeom>
          <a:solidFill>
            <a:srgbClr val="000000">
              <a:alpha val="60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>
              <a:solidFill>
                <a:srgbClr val="FFFFFF"/>
              </a:solidFill>
              <a:latin typeface="Verdana"/>
              <a:cs typeface="Verdana"/>
            </a:endParaRP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1" y="4127744"/>
            <a:ext cx="9144000" cy="825867"/>
          </a:xfrm>
        </p:spPr>
        <p:txBody>
          <a:bodyPr wrap="square" anchor="ctr" anchorCtr="0">
            <a:noAutofit/>
          </a:bodyPr>
          <a:lstStyle>
            <a:lvl1pPr marL="0" indent="0" algn="ctr" defTabSz="457200" rtl="0" eaLnBrk="1" latinLnBrk="0" hangingPunct="1">
              <a:buNone/>
              <a:defRPr lang="en-US" sz="4400" b="1" kern="1200" cap="all" dirty="0" smtClean="0">
                <a:solidFill>
                  <a:schemeClr val="bg1"/>
                </a:solidFill>
                <a:latin typeface="Verdana"/>
                <a:ea typeface="+mn-ea"/>
                <a:cs typeface="Verdana"/>
              </a:defRPr>
            </a:lvl1pPr>
          </a:lstStyle>
          <a:p>
            <a:pPr lvl="0"/>
            <a:r>
              <a:rPr lang="en-US" dirty="0"/>
              <a:t>Statement here</a:t>
            </a:r>
          </a:p>
        </p:txBody>
      </p:sp>
    </p:spTree>
    <p:extLst>
      <p:ext uri="{BB962C8B-B14F-4D97-AF65-F5344CB8AC3E}">
        <p14:creationId xmlns:p14="http://schemas.microsoft.com/office/powerpoint/2010/main" val="252962795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lob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merica-globe_shadow_small.jp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82880" y="332740"/>
            <a:ext cx="5059680" cy="508076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57769" y="3884054"/>
            <a:ext cx="4166148" cy="800724"/>
          </a:xfrm>
        </p:spPr>
        <p:txBody>
          <a:bodyPr/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3995615" y="6547962"/>
            <a:ext cx="1288163" cy="292565"/>
          </a:xfrm>
          <a:prstGeom prst="rect">
            <a:avLst/>
          </a:prstGeom>
        </p:spPr>
        <p:txBody>
          <a:bodyPr/>
          <a:lstStyle/>
          <a:p>
            <a:fld id="{6E7C3E9F-FCDE-664F-9336-1ABBAA0EA927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421923" y="6547962"/>
            <a:ext cx="2086022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795846" y="6547962"/>
            <a:ext cx="890953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4708768" y="4699000"/>
            <a:ext cx="4112847" cy="1807308"/>
          </a:xfrm>
        </p:spPr>
        <p:txBody>
          <a:bodyPr/>
          <a:lstStyle>
            <a:lvl1pPr>
              <a:lnSpc>
                <a:spcPct val="100000"/>
              </a:lnSpc>
              <a:spcBef>
                <a:spcPts val="400"/>
              </a:spcBef>
              <a:defRPr sz="1200"/>
            </a:lvl1pPr>
            <a:lvl2pPr>
              <a:lnSpc>
                <a:spcPct val="100000"/>
              </a:lnSpc>
              <a:spcBef>
                <a:spcPts val="300"/>
              </a:spcBef>
              <a:defRPr sz="1100"/>
            </a:lvl2pPr>
            <a:lvl3pPr>
              <a:lnSpc>
                <a:spcPct val="100000"/>
              </a:lnSpc>
              <a:spcBef>
                <a:spcPts val="200"/>
              </a:spcBef>
              <a:defRPr sz="1050"/>
            </a:lvl3pPr>
            <a:lvl4pPr>
              <a:lnSpc>
                <a:spcPct val="100000"/>
              </a:lnSpc>
              <a:spcBef>
                <a:spcPts val="100"/>
              </a:spcBef>
              <a:defRPr sz="1000"/>
            </a:lvl4pPr>
            <a:lvl5pPr>
              <a:lnSpc>
                <a:spcPct val="100000"/>
              </a:lnSpc>
              <a:spcBef>
                <a:spcPts val="100"/>
              </a:spcBef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3544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68973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916354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1790700" y="990600"/>
            <a:ext cx="6756400" cy="3683000"/>
          </a:xfrm>
        </p:spPr>
        <p:txBody>
          <a:bodyPr/>
          <a:lstStyle>
            <a:lvl1pPr algn="r">
              <a:buNone/>
              <a:defRPr sz="6000" b="1" baseline="0">
                <a:solidFill>
                  <a:srgbClr val="F79646"/>
                </a:solidFill>
              </a:defRPr>
            </a:lvl1pPr>
          </a:lstStyle>
          <a:p>
            <a:pPr lvl="0"/>
            <a:r>
              <a:rPr lang="en-US" dirty="0"/>
              <a:t>Emphasis Slide</a:t>
            </a:r>
          </a:p>
          <a:p>
            <a:pPr lvl="0"/>
            <a:r>
              <a:rPr lang="en-US" dirty="0"/>
              <a:t>Used for making one important Point</a:t>
            </a:r>
          </a:p>
        </p:txBody>
      </p:sp>
    </p:spTree>
    <p:extLst>
      <p:ext uri="{BB962C8B-B14F-4D97-AF65-F5344CB8AC3E}">
        <p14:creationId xmlns:p14="http://schemas.microsoft.com/office/powerpoint/2010/main" val="380403888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704DA2EC-FE51-234C-8874-87F532D5C722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123856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2036BB0B-C07A-EF4C-ADBF-B404E3B41965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195225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8600531E-1DA2-B34A-93A6-C570B815175C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20537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932E4664-5CFD-1A4D-9B41-76CFD729FE90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50738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F75FD3-2813-1BBE-9E36-15F9D3C2E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9538982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E850D1-F5F9-A1EE-213E-3F79615A0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53D1F8-736E-37B4-9D87-4C3084DD44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AF4395-8FCB-1776-51B4-42F7E9571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8D4897-8C39-9900-31D5-AE7D8AAC1F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278634-51B3-43C5-E39F-869F454BE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53375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84ADB3-5C2C-1B80-B84D-0052F4B00B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7BC565-6A63-12AB-BA3F-CCDC0AD72C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8C7F06-4071-7C9B-C738-F62BE196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6A4153-A3EA-E8F9-AD6F-54FD6A5A2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EF0CB1-99E5-20E0-D17A-6A3F98A33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66939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7245C8-C45F-A3ED-14F2-5307212B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E09359-6F8D-355B-C6D5-43C5F47FB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762256-A388-0E32-F745-4A42026B3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A9991E-109B-A2C5-85CE-5D5D9757C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3B1051-D9AC-2277-F420-90B22CF62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8735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8995" y="1922202"/>
            <a:ext cx="8081453" cy="80072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1755618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BD922F-04A6-4734-3A4C-7DA855C78F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1E6165-59BA-C0D6-F105-0E2098FD7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45CAABE-CD27-7C6C-B5AD-69953E7270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AD284CE-A582-AAFB-9D2A-DA3ACB3C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73F1BEE-5AF7-83A7-496F-C8A210276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4404EA2-A2A3-F9C4-B97B-50C8E162D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480381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45CD56-EDAA-5D38-F1CC-81CFC0698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4F894F-1C2B-481F-79C1-504653CF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9BC7AB5-F80C-AE0D-D9A6-86741BB6B5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590103B-A29B-F533-4B00-E54D1C0567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D9E86B-EC0C-0355-F2BE-99B40AE64B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5565A51-3BE1-7EC8-3373-89742E90C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BEB17B-3728-4827-50AA-06E25D4B5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F2BFC8-0D9B-2E6E-53BD-73A4244DFD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93540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34D12D-8E78-6AD2-C786-CC76D0CE31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620F808-9CC5-0711-E670-2D71982FC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9B27EC-B751-109C-9C17-8110D7AA9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509B89D-D80B-CBBC-1E79-EF8733968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79503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ED92A5B-C2BD-75CC-A83C-2CCEECF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F2A825-09F4-E006-6E1B-938282CE6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7A31D0F-0558-99D5-3156-B568A807D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13221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36CE85-4DC1-6332-E5F5-50E23BC73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197343-BCF9-3149-3731-623C2B6E80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B856AF5-FFFD-BFB1-892C-F95AB38D9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88F1694-B87F-C28F-EFC8-8A383177F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8CD9F18-1543-91C5-5DFF-B3C8BD94C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3EB845C-BAFF-2279-A1B9-A54BCACB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5715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F4A209-4F9D-2797-A279-BB4A28EBE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AEF67D-3FF5-2D03-91CB-7027DF53C6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752443-3B93-F5D0-9029-38955A464A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E45D4B6-EB84-0F3F-F683-4CCE4336B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05D8828-85D8-0283-4BB3-2C0837706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74F8C41-BF7C-9CE5-BC3E-30F6AE04B5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307941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0A70BE-BA73-0969-239A-E55F66A420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30717B5-6760-0461-BB43-0887A60F79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60F0A27-007C-99CE-292C-02099ABEF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3A3AB4-6741-AE61-5221-2CC56F26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2E6126-FCB9-FEC8-C729-1AF79CD5E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37865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55988A4-1672-E8B6-7275-B3D22BAF55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5ADCD57-56BA-F3BC-28CE-21C9096F9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9EFB1E-823E-4847-7338-A1077C2E0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8D9796-3FEF-CA7C-FBD5-22130E0D8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9456E5-1655-E920-BA07-846D0EB75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510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548650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6781" y="1470362"/>
            <a:ext cx="8105496" cy="496462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68509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6781" y="1188101"/>
            <a:ext cx="8107710" cy="80072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3187" y="2104039"/>
            <a:ext cx="7431304" cy="4215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64862BFA-C828-2446-9B72-82AD7C7C4D28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7954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25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 userDrawn="1"/>
        </p:nvSpPr>
        <p:spPr>
          <a:xfrm>
            <a:off x="-1" y="1802513"/>
            <a:ext cx="6063565" cy="1525991"/>
          </a:xfrm>
          <a:prstGeom prst="rect">
            <a:avLst/>
          </a:prstGeom>
          <a:solidFill>
            <a:srgbClr val="68676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4237838" y="3041745"/>
            <a:ext cx="4906162" cy="860290"/>
          </a:xfrm>
          <a:prstGeom prst="rect">
            <a:avLst/>
          </a:prstGeom>
          <a:solidFill>
            <a:srgbClr val="BC650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1903" y="2007073"/>
            <a:ext cx="5357451" cy="1016006"/>
          </a:xfrm>
        </p:spPr>
        <p:txBody>
          <a:bodyPr anchor="ctr"/>
          <a:lstStyle>
            <a:lvl1pPr algn="ctr">
              <a:defRPr sz="2800" b="0" i="0" cap="all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29607" y="3051981"/>
            <a:ext cx="3974883" cy="792411"/>
          </a:xfrm>
        </p:spPr>
        <p:txBody>
          <a:bodyPr anchor="ctr"/>
          <a:lstStyle>
            <a:lvl1pPr marL="0" indent="0" algn="l">
              <a:buNone/>
              <a:defRPr sz="1700" b="0" cap="all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0127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8996" y="1052514"/>
            <a:ext cx="3953364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8153" y="1052514"/>
            <a:ext cx="3976008" cy="5372050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EF40C587-CD89-8C40-AE01-36B25C2FD636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39854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983189"/>
            <a:ext cx="3960832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8995" y="1562099"/>
            <a:ext cx="3960832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607" y="983189"/>
            <a:ext cx="3976008" cy="568669"/>
          </a:xfrm>
        </p:spPr>
        <p:txBody>
          <a:bodyPr tIns="0"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>
                <a:solidFill>
                  <a:srgbClr val="A6A40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607" y="1562099"/>
            <a:ext cx="3976008" cy="4920071"/>
          </a:xfrm>
        </p:spPr>
        <p:txBody>
          <a:bodyPr/>
          <a:lstStyle>
            <a:lvl1pPr>
              <a:defRPr sz="1600">
                <a:solidFill>
                  <a:srgbClr val="504B4B"/>
                </a:solidFill>
              </a:defRPr>
            </a:lvl1pPr>
            <a:lvl2pPr>
              <a:defRPr sz="1400">
                <a:solidFill>
                  <a:srgbClr val="504B4B"/>
                </a:solidFill>
              </a:defRPr>
            </a:lvl2pPr>
            <a:lvl3pPr>
              <a:defRPr sz="1200">
                <a:solidFill>
                  <a:srgbClr val="504B4B"/>
                </a:solidFill>
              </a:defRPr>
            </a:lvl3pPr>
            <a:lvl4pPr>
              <a:defRPr sz="1100">
                <a:solidFill>
                  <a:srgbClr val="504B4B"/>
                </a:solidFill>
              </a:defRPr>
            </a:lvl4pPr>
            <a:lvl5pPr>
              <a:defRPr sz="1100">
                <a:solidFill>
                  <a:srgbClr val="504B4B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234BB27-D512-944F-BD47-D639527B0043}" type="datetime1">
              <a:rPr lang="en-US" smtClean="0">
                <a:solidFill>
                  <a:srgbClr val="464646"/>
                </a:solidFill>
              </a:rPr>
              <a:pPr/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/>
          <a:p>
            <a:fld id="{49D7BC1C-BEF1-FE43-BAF8-AEC9A285889D}" type="slidenum">
              <a:rPr lang="en-US" smtClean="0">
                <a:solidFill>
                  <a:srgbClr val="464646"/>
                </a:solidFill>
              </a:rPr>
              <a:pPr/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1803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&amp;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4"/>
          </p:nvPr>
        </p:nvSpPr>
        <p:spPr>
          <a:xfrm>
            <a:off x="5320890" y="5330091"/>
            <a:ext cx="3606765" cy="1057841"/>
          </a:xfrm>
        </p:spPr>
        <p:txBody>
          <a:bodyPr/>
          <a:lstStyle>
            <a:lvl1pPr marL="174625" indent="-174625">
              <a:lnSpc>
                <a:spcPct val="100000"/>
              </a:lnSpc>
              <a:spcBef>
                <a:spcPts val="300"/>
              </a:spcBef>
              <a:defRPr sz="1300"/>
            </a:lvl1pPr>
            <a:lvl2pPr>
              <a:lnSpc>
                <a:spcPct val="100000"/>
              </a:lnSpc>
              <a:spcBef>
                <a:spcPts val="30"/>
              </a:spcBef>
              <a:defRPr sz="1200"/>
            </a:lvl2pPr>
            <a:lvl3pPr>
              <a:lnSpc>
                <a:spcPct val="100000"/>
              </a:lnSpc>
              <a:spcBef>
                <a:spcPts val="30"/>
              </a:spcBef>
              <a:defRPr sz="1100"/>
            </a:lvl3pPr>
            <a:lvl4pPr>
              <a:defRPr sz="1100"/>
            </a:lvl4pPr>
            <a:lvl5pPr>
              <a:defRPr sz="1100"/>
            </a:lvl5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6"/>
          </p:nvPr>
        </p:nvSpPr>
        <p:spPr>
          <a:xfrm>
            <a:off x="4629607" y="4893679"/>
            <a:ext cx="4287895" cy="423749"/>
          </a:xfrm>
        </p:spPr>
        <p:txBody>
          <a:bodyPr tIns="18288" bIns="18288"/>
          <a:lstStyle>
            <a:lvl1pPr>
              <a:buNone/>
              <a:defRPr sz="2400"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Picture Placeholder 10"/>
          <p:cNvSpPr>
            <a:spLocks noGrp="1"/>
          </p:cNvSpPr>
          <p:nvPr>
            <p:ph type="pic" sz="quarter" idx="17"/>
          </p:nvPr>
        </p:nvSpPr>
        <p:spPr>
          <a:xfrm>
            <a:off x="1173187" y="1586793"/>
            <a:ext cx="4930054" cy="3125788"/>
          </a:xfrm>
          <a:effectLst>
            <a:outerShdw blurRad="190500" dist="63500" dir="2700000">
              <a:srgbClr val="000000">
                <a:alpha val="43000"/>
              </a:srgbClr>
            </a:outerShdw>
          </a:effectLst>
        </p:spPr>
        <p:txBody>
          <a:bodyPr rtlCol="0">
            <a:noAutofit/>
          </a:bodyPr>
          <a:lstStyle>
            <a:lvl1pPr>
              <a:buNone/>
              <a:defRPr/>
            </a:lvl1pPr>
          </a:lstStyle>
          <a:p>
            <a:pPr lvl="0"/>
            <a:endParaRPr lang="en-US" noProof="0" dirty="0"/>
          </a:p>
        </p:txBody>
      </p:sp>
      <p:sp>
        <p:nvSpPr>
          <p:cNvPr id="6" name="Date Placeholder 3"/>
          <p:cNvSpPr>
            <a:spLocks noGrp="1"/>
          </p:cNvSpPr>
          <p:nvPr>
            <p:ph type="dt" sz="half" idx="18"/>
          </p:nvPr>
        </p:nvSpPr>
        <p:spPr>
          <a:xfrm>
            <a:off x="457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C7D68E-693D-9C49-A798-620CA0EADA79}" type="datetime1">
              <a:rPr lang="en-US">
                <a:solidFill>
                  <a:srgbClr val="464646"/>
                </a:solidFill>
              </a:rPr>
              <a:pPr>
                <a:defRPr/>
              </a:pPr>
              <a:t>9/24/2025</a:t>
            </a:fld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9"/>
          </p:nvPr>
        </p:nvSpPr>
        <p:spPr>
          <a:xfrm>
            <a:off x="3124200" y="6547962"/>
            <a:ext cx="2895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>
              <a:solidFill>
                <a:srgbClr val="464646"/>
              </a:solidFill>
            </a:endParaRP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20"/>
          </p:nvPr>
        </p:nvSpPr>
        <p:spPr>
          <a:xfrm>
            <a:off x="6553200" y="6547962"/>
            <a:ext cx="2133600" cy="29256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03CD29-3FF4-6D4C-91CD-B76B0411C46D}" type="slidenum">
              <a:rPr lang="en-US">
                <a:solidFill>
                  <a:srgbClr val="464646"/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4646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8011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4258" y="375829"/>
            <a:ext cx="8107710" cy="800724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8995" y="1355148"/>
            <a:ext cx="8106620" cy="49646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1071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  <p:sldLayoutId id="2147483704" r:id="rId18"/>
    <p:sldLayoutId id="2147483705" r:id="rId19"/>
    <p:sldLayoutId id="2147483706" r:id="rId20"/>
    <p:sldLayoutId id="2147483707" r:id="rId21"/>
    <p:sldLayoutId id="2147483708" r:id="rId22"/>
    <p:sldLayoutId id="2147483709" r:id="rId23"/>
    <p:sldLayoutId id="2147483710" r:id="rId24"/>
    <p:sldLayoutId id="2147483711" r:id="rId25"/>
    <p:sldLayoutId id="2147483713" r:id="rId2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200" b="0" kern="1200">
          <a:solidFill>
            <a:schemeClr val="tx1">
              <a:lumMod val="50000"/>
            </a:schemeClr>
          </a:solidFill>
          <a:latin typeface="+mj-ea"/>
          <a:ea typeface="+mj-ea"/>
          <a:cs typeface="+mj-cs"/>
        </a:defRPr>
      </a:lvl1pPr>
    </p:titleStyle>
    <p:bodyStyle>
      <a:lvl1pPr marL="225425" indent="-225425" algn="l" defTabSz="457200" rtl="0" eaLnBrk="1" latinLnBrk="0" hangingPunct="1">
        <a:lnSpc>
          <a:spcPct val="110000"/>
        </a:lnSpc>
        <a:spcBef>
          <a:spcPts val="600"/>
        </a:spcBef>
        <a:buClr>
          <a:srgbClr val="E0AC00"/>
        </a:buClr>
        <a:buFont typeface="Wingdings" panose="05000000000000000000" pitchFamily="2" charset="2"/>
        <a:buChar char="l"/>
        <a:defRPr sz="1800" kern="1200">
          <a:solidFill>
            <a:srgbClr val="504B4B"/>
          </a:solidFill>
          <a:latin typeface="+mn-ea"/>
          <a:ea typeface="+mn-ea"/>
          <a:cs typeface="+mn-cs"/>
        </a:defRPr>
      </a:lvl1pPr>
      <a:lvl2pPr marL="573088" indent="-238125" algn="l" defTabSz="457200" rtl="0" eaLnBrk="1" latinLnBrk="0" hangingPunct="1">
        <a:lnSpc>
          <a:spcPct val="110000"/>
        </a:lnSpc>
        <a:spcBef>
          <a:spcPts val="500"/>
        </a:spcBef>
        <a:buClr>
          <a:srgbClr val="E0AC00"/>
        </a:buClr>
        <a:buFont typeface="Wingdings" panose="05000000000000000000" pitchFamily="2" charset="2"/>
        <a:buChar char="l"/>
        <a:defRPr sz="1600" kern="1200">
          <a:solidFill>
            <a:srgbClr val="504B4B"/>
          </a:solidFill>
          <a:latin typeface="+mn-ea"/>
          <a:ea typeface="+mn-ea"/>
          <a:cs typeface="+mn-cs"/>
        </a:defRPr>
      </a:lvl2pPr>
      <a:lvl3pPr marL="860425" indent="-182563" algn="l" defTabSz="457200" rtl="0" eaLnBrk="1" latinLnBrk="0" hangingPunct="1">
        <a:lnSpc>
          <a:spcPct val="110000"/>
        </a:lnSpc>
        <a:spcBef>
          <a:spcPts val="300"/>
        </a:spcBef>
        <a:buClr>
          <a:srgbClr val="E0AC00"/>
        </a:buClr>
        <a:buFont typeface="Wingdings" panose="05000000000000000000" pitchFamily="2" charset="2"/>
        <a:buChar char="l"/>
        <a:defRPr sz="1400" kern="1200">
          <a:solidFill>
            <a:srgbClr val="504B4B"/>
          </a:solidFill>
          <a:latin typeface="+mn-ea"/>
          <a:ea typeface="+mn-ea"/>
          <a:cs typeface="+mn-cs"/>
        </a:defRPr>
      </a:lvl3pPr>
      <a:lvl4pPr marL="1198563" indent="-225425" algn="l" defTabSz="457200" rtl="0" eaLnBrk="1" latinLnBrk="0" hangingPunct="1">
        <a:lnSpc>
          <a:spcPct val="110000"/>
        </a:lnSpc>
        <a:spcBef>
          <a:spcPts val="10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4pPr>
      <a:lvl5pPr marL="1544638" indent="-228600" algn="l" defTabSz="457200" rtl="0" eaLnBrk="1" latinLnBrk="0" hangingPunct="1">
        <a:lnSpc>
          <a:spcPct val="110000"/>
        </a:lnSpc>
        <a:spcBef>
          <a:spcPts val="0"/>
        </a:spcBef>
        <a:buClr>
          <a:srgbClr val="E0AC00"/>
        </a:buClr>
        <a:buFont typeface="Wingdings" panose="05000000000000000000" pitchFamily="2" charset="2"/>
        <a:buChar char="l"/>
        <a:defRPr sz="1200" kern="1200">
          <a:solidFill>
            <a:srgbClr val="504B4B"/>
          </a:solidFill>
          <a:latin typeface="+mn-ea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1472DFF-8AE2-63B6-FCB6-52A18A18B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DD070D-1AF0-C52A-8156-6A8903F2E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5933C19-7182-6EC9-C85E-FAE1BE9921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A58A5-CA77-4553-8319-4A88646CF22E}" type="datetimeFigureOut">
              <a:rPr lang="ko-KR" altLang="en-US" smtClean="0"/>
              <a:t>2025-09-24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2A5765-B5FC-1F68-AAC5-93933DC0C8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BABD28-352F-9EA1-1863-81AA874927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532B-BF67-44AA-9F76-F701692EFA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800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image" Target="../media/image41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12" Type="http://schemas.openxmlformats.org/officeDocument/2006/relationships/image" Target="../media/image4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34.png"/><Relationship Id="rId11" Type="http://schemas.openxmlformats.org/officeDocument/2006/relationships/image" Target="../media/image39.png"/><Relationship Id="rId5" Type="http://schemas.openxmlformats.org/officeDocument/2006/relationships/image" Target="../media/image33.png"/><Relationship Id="rId10" Type="http://schemas.openxmlformats.org/officeDocument/2006/relationships/image" Target="../media/image38.png"/><Relationship Id="rId4" Type="http://schemas.openxmlformats.org/officeDocument/2006/relationships/image" Target="../media/image1930.png"/><Relationship Id="rId9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1.png"/><Relationship Id="rId7" Type="http://schemas.openxmlformats.org/officeDocument/2006/relationships/image" Target="../media/image4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42.png"/><Relationship Id="rId5" Type="http://schemas.openxmlformats.org/officeDocument/2006/relationships/image" Target="../media/image38.png"/><Relationship Id="rId4" Type="http://schemas.openxmlformats.org/officeDocument/2006/relationships/image" Target="../media/image4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2070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1741021" y="2408687"/>
            <a:ext cx="5711329" cy="501850"/>
          </a:xfrm>
        </p:spPr>
        <p:txBody>
          <a:bodyPr/>
          <a:lstStyle/>
          <a:p>
            <a:pPr algn="ctr"/>
            <a:r>
              <a:rPr lang="en-US" altLang="ko-KR" sz="2600" dirty="0"/>
              <a:t>Deep</a:t>
            </a:r>
            <a:r>
              <a:rPr lang="ko-KR" altLang="en-US" sz="2600" dirty="0"/>
              <a:t> </a:t>
            </a:r>
            <a:r>
              <a:rPr lang="en-US" altLang="ko-KR" sz="2600" dirty="0"/>
              <a:t>Learning(III)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014621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75405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옵티마이저</a:t>
            </a:r>
            <a:r>
              <a:rPr lang="en-US" altLang="ko-KR" b="1" dirty="0"/>
              <a:t>(Optimizer) </a:t>
            </a:r>
            <a:r>
              <a:rPr lang="ko-KR" altLang="en-US" b="1" dirty="0"/>
              <a:t>종류</a:t>
            </a:r>
            <a:endParaRPr lang="en-US" altLang="ko-KR" b="1" dirty="0">
              <a:ea typeface="KoPub돋움체_Pro Bold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  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(2)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모멘텀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(Momentum)</a:t>
            </a:r>
            <a:endParaRPr lang="ko-KR" altLang="en-US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예를 들어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2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에서는 다음과 같이 모멘텀을 구현할 수 있음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580" y="3060791"/>
            <a:ext cx="6159430" cy="17629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제목 1">
            <a:extLst>
              <a:ext uri="{FF2B5EF4-FFF2-40B4-BE49-F238E27FC236}">
                <a16:creationId xmlns:a16="http://schemas.microsoft.com/office/drawing/2014/main" id="{83BFC565-F062-2B40-EC23-5C76C30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ABCAB83-19EE-60DC-710D-E799E8FAF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87794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565FA3C-40C7-0EF6-038D-FE5B0BCB6797}"/>
              </a:ext>
            </a:extLst>
          </p:cNvPr>
          <p:cNvSpPr txBox="1">
            <a:spLocks/>
          </p:cNvSpPr>
          <p:nvPr/>
        </p:nvSpPr>
        <p:spPr>
          <a:xfrm>
            <a:off x="498994" y="951899"/>
            <a:ext cx="8335923" cy="496462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(3) </a:t>
            </a:r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AdaGrad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(adaptive gradient)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700" dirty="0" err="1">
                <a:latin typeface="KoPub돋움체_Pro Light" pitchFamily="18" charset="-127"/>
                <a:ea typeface="KoPub돋움체_Pro Light" pitchFamily="18" charset="-127"/>
              </a:rPr>
              <a:t>AdaGrad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sz="1700" b="1" u="sng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가중치의 업데이트 횟수에 따라 </a:t>
            </a:r>
            <a:r>
              <a:rPr lang="ko-KR" altLang="en-US" sz="1700" b="1" u="sng" dirty="0" err="1">
                <a:solidFill>
                  <a:srgbClr val="FF0000"/>
                </a:solidFill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ko-KR" altLang="en-US" sz="1700" b="1" u="sng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을</a:t>
            </a:r>
            <a:r>
              <a:rPr lang="ko-KR" altLang="en-US" sz="1700" b="1" u="sng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조정</a:t>
            </a: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하는 방법</a:t>
            </a:r>
            <a:endParaRPr lang="en-US" altLang="ko-KR" sz="17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700" dirty="0"/>
              <a:t>파라미터마다 다른 </a:t>
            </a:r>
            <a:r>
              <a:rPr lang="ko-KR" altLang="en-US" sz="1700" dirty="0" err="1"/>
              <a:t>학습률을</a:t>
            </a:r>
            <a:r>
              <a:rPr lang="ko-KR" altLang="en-US" sz="1700" dirty="0"/>
              <a:t> 적용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700" dirty="0"/>
              <a:t>많이 업데이트된 파라미터 → </a:t>
            </a:r>
            <a:r>
              <a:rPr lang="ko-KR" altLang="en-US" sz="1700" dirty="0" err="1"/>
              <a:t>학습률</a:t>
            </a:r>
            <a:r>
              <a:rPr lang="ko-KR" altLang="en-US" sz="1700" dirty="0"/>
              <a:t> 줄임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700" dirty="0"/>
              <a:t>적게 업데이트된 파라미터 → </a:t>
            </a:r>
            <a:r>
              <a:rPr lang="ko-KR" altLang="en-US" sz="1700" dirty="0" err="1"/>
              <a:t>학습률</a:t>
            </a:r>
            <a:r>
              <a:rPr lang="ko-KR" altLang="en-US" sz="1700" dirty="0"/>
              <a:t> 크게 유지</a:t>
            </a:r>
            <a:endParaRPr lang="en-US" altLang="ko-KR" sz="1700" dirty="0"/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en-US" sz="1700" dirty="0"/>
              <a:t>드물게 등장하는 </a:t>
            </a:r>
            <a:r>
              <a:rPr lang="en-US" altLang="ko-KR" sz="1700" dirty="0"/>
              <a:t>feature </a:t>
            </a:r>
            <a:r>
              <a:rPr lang="ko-KR" altLang="en-US" sz="1700" dirty="0"/>
              <a:t>학습에 유리 </a:t>
            </a:r>
            <a:r>
              <a:rPr lang="en-US" altLang="ko-KR" sz="1700" dirty="0"/>
              <a:t>(</a:t>
            </a:r>
            <a:r>
              <a:rPr lang="ko-KR" altLang="en-US" sz="1700" dirty="0"/>
              <a:t>예</a:t>
            </a:r>
            <a:r>
              <a:rPr lang="en-US" altLang="ko-KR" sz="1700" dirty="0"/>
              <a:t>: </a:t>
            </a:r>
            <a:r>
              <a:rPr lang="ko-KR" altLang="en-US" sz="1700" dirty="0"/>
              <a:t>희소 데이터</a:t>
            </a:r>
            <a:r>
              <a:rPr lang="en-US" altLang="ko-KR" sz="1700" dirty="0"/>
              <a:t>)</a:t>
            </a:r>
            <a:endParaRPr lang="en-US" altLang="ko-KR" sz="17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많이 변화한 변수는 최적 값에 근접했을 것이라는 가정하에 작은 크기로 이동하면서 세밀하게 값을 조정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반대로 적게 변화한 변수들은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크게 하여 빠르게 오차 값을 줄이는 방법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파라미터마다 다른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학습률을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 주기 위해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함수를 추가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이때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값은 이전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값의 누적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(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기울기 크기의 누적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기울기가 크면 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G 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값이 커지기 때문에            에서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학습률</a:t>
            </a:r>
            <a:r>
              <a:rPr lang="en-US" altLang="ko-KR" sz="1700" dirty="0">
                <a:latin typeface="KoPub돋움체_Pro Light" pitchFamily="18" charset="-127"/>
                <a:ea typeface="KoPub돋움체_Pro Light" pitchFamily="18" charset="-127"/>
              </a:rPr>
              <a:t>(η)</a:t>
            </a:r>
            <a:r>
              <a:rPr lang="ko-KR" altLang="en-US" sz="1700" dirty="0">
                <a:latin typeface="KoPub돋움체_Pro Light" pitchFamily="18" charset="-127"/>
                <a:ea typeface="KoPub돋움체_Pro Light" pitchFamily="18" charset="-127"/>
              </a:rPr>
              <a:t>은 </a:t>
            </a:r>
            <a:r>
              <a:rPr lang="ko-KR" altLang="en-US" sz="1700" dirty="0" err="1">
                <a:latin typeface="KoPub돋움체_Pro Light" pitchFamily="18" charset="-127"/>
                <a:ea typeface="KoPub돋움체_Pro Light" pitchFamily="18" charset="-127"/>
              </a:rPr>
              <a:t>작아짐</a:t>
            </a: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즉</a:t>
            </a:r>
            <a:r>
              <a:rPr lang="en-US" altLang="ko-KR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파라미터가 많이 학습되었으면 작은 </a:t>
            </a:r>
            <a:r>
              <a:rPr lang="ko-KR" altLang="en-US" sz="17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학습률로</a:t>
            </a: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업데이트되고</a:t>
            </a:r>
            <a:r>
              <a:rPr lang="en-US" altLang="ko-KR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, </a:t>
            </a: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파라미터 학습이 덜 되었으면 개선의 여지가 많기 때문에 높은 </a:t>
            </a:r>
            <a:r>
              <a:rPr lang="ko-KR" altLang="en-US" sz="1700" b="1" dirty="0" err="1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학습률로</a:t>
            </a:r>
            <a:r>
              <a:rPr lang="ko-KR" altLang="en-US" sz="1700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업데이트</a:t>
            </a:r>
            <a:endParaRPr lang="en-US" altLang="ko-KR" sz="1700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17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2835C7E3-4C8B-33ED-084C-6C5059C048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60872" y="4572775"/>
            <a:ext cx="626319" cy="3540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CBBB8893-3914-5CA0-B121-8A494767B8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004" y="5790887"/>
            <a:ext cx="275310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009506"/>
            <a:ext cx="8335923" cy="4964629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(3) </a:t>
            </a:r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AdaGrad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(adaptive gradient)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Adagrad </a:t>
            </a:r>
            <a:r>
              <a:rPr lang="ko-KR" altLang="en-US" dirty="0"/>
              <a:t>알고리즘은 각 파라미터에 대해 개별적인 </a:t>
            </a:r>
            <a:r>
              <a:rPr lang="ko-KR" altLang="en-US" dirty="0" err="1"/>
              <a:t>학습률</a:t>
            </a:r>
            <a:r>
              <a:rPr lang="en-US" altLang="ko-KR" dirty="0"/>
              <a:t>(learning rate)</a:t>
            </a:r>
            <a:r>
              <a:rPr lang="ko-KR" altLang="en-US" dirty="0"/>
              <a:t>을 조정하는 특징을 가지고 있어</a:t>
            </a:r>
            <a:r>
              <a:rPr lang="en-US" altLang="ko-KR" dirty="0"/>
              <a:t> </a:t>
            </a:r>
            <a:r>
              <a:rPr lang="ko-KR" altLang="en-US" dirty="0"/>
              <a:t>자주 발생하는 </a:t>
            </a:r>
            <a:r>
              <a:rPr lang="en-US" altLang="ko-KR" dirty="0"/>
              <a:t>feature</a:t>
            </a:r>
            <a:r>
              <a:rPr lang="ko-KR" altLang="en-US" dirty="0"/>
              <a:t>에 대해서는 누적된 변화량이 크기 때문에</a:t>
            </a:r>
            <a:r>
              <a:rPr lang="en-US" altLang="ko-KR" dirty="0"/>
              <a:t> </a:t>
            </a:r>
            <a:r>
              <a:rPr lang="ko-KR" altLang="en-US" dirty="0" err="1"/>
              <a:t>학습률이</a:t>
            </a:r>
            <a:r>
              <a:rPr lang="ko-KR" altLang="en-US" dirty="0"/>
              <a:t> 점점 낮아진다</a:t>
            </a:r>
            <a:r>
              <a:rPr lang="en-US" altLang="ko-KR" dirty="0"/>
              <a:t>. 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/>
              <a:t>반면에</a:t>
            </a:r>
            <a:r>
              <a:rPr lang="en-US" altLang="ko-KR" dirty="0"/>
              <a:t>, </a:t>
            </a:r>
            <a:r>
              <a:rPr lang="ko-KR" altLang="en-US" dirty="0"/>
              <a:t>자주 발생하지 않는 </a:t>
            </a:r>
            <a:r>
              <a:rPr lang="en-US" altLang="ko-KR" dirty="0"/>
              <a:t>feature</a:t>
            </a:r>
            <a:r>
              <a:rPr lang="ko-KR" altLang="en-US" dirty="0"/>
              <a:t>에 대해서는 누적된 변화량이 작기 때문에 </a:t>
            </a:r>
            <a:r>
              <a:rPr lang="ko-KR" altLang="en-US" dirty="0" err="1"/>
              <a:t>학습률이</a:t>
            </a:r>
            <a:r>
              <a:rPr lang="ko-KR" altLang="en-US" dirty="0"/>
              <a:t> 상대적으로 높게 유지된다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ko-KR" altLang="en-US" dirty="0">
                <a:solidFill>
                  <a:srgbClr val="0070C0"/>
                </a:solidFill>
              </a:rPr>
              <a:t>이러한 특성 덕분에 </a:t>
            </a:r>
            <a:r>
              <a:rPr lang="en-US" altLang="ko-KR" dirty="0">
                <a:solidFill>
                  <a:srgbClr val="0070C0"/>
                </a:solidFill>
              </a:rPr>
              <a:t>Adagrad</a:t>
            </a:r>
            <a:r>
              <a:rPr lang="ko-KR" altLang="en-US" dirty="0">
                <a:solidFill>
                  <a:srgbClr val="0070C0"/>
                </a:solidFill>
              </a:rPr>
              <a:t>는 </a:t>
            </a:r>
            <a:r>
              <a:rPr lang="ko-KR" altLang="en-US" b="1" u="sng" dirty="0">
                <a:solidFill>
                  <a:srgbClr val="0070C0"/>
                </a:solidFill>
              </a:rPr>
              <a:t>자연어 처리와 같은 고차원 데이터에서 유용하게 쓰이며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자주 나타나지 않는 드문 </a:t>
            </a:r>
            <a:r>
              <a:rPr lang="en-US" altLang="ko-KR" b="1" dirty="0">
                <a:solidFill>
                  <a:srgbClr val="0070C0"/>
                </a:solidFill>
              </a:rPr>
              <a:t>feature</a:t>
            </a:r>
            <a:r>
              <a:rPr lang="ko-KR" altLang="en-US" b="1" dirty="0">
                <a:solidFill>
                  <a:srgbClr val="0070C0"/>
                </a:solidFill>
              </a:rPr>
              <a:t>들을 더 빠르게 학습할 수 있도록 도와준다</a:t>
            </a:r>
            <a:r>
              <a:rPr lang="en-US" altLang="ko-KR" b="1" dirty="0">
                <a:solidFill>
                  <a:srgbClr val="0070C0"/>
                </a:solidFill>
              </a:rPr>
              <a:t>.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BFC565-F062-2B40-EC23-5C76C30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pic>
        <p:nvPicPr>
          <p:cNvPr id="8" name="Picture 3">
            <a:extLst>
              <a:ext uri="{FF2B5EF4-FFF2-40B4-BE49-F238E27FC236}">
                <a16:creationId xmlns:a16="http://schemas.microsoft.com/office/drawing/2014/main" id="{39DE7FBB-2C42-85A7-C3AE-B48AD9D20B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30794" y="4756418"/>
            <a:ext cx="6590756" cy="610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924F91F6-F348-713C-8F6D-C82DE63553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30794" y="5562916"/>
            <a:ext cx="2284730" cy="573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35007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88D50-4FAE-33E1-996C-CBF60ABA0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FCB6EA-D268-5058-E231-F4B490BC83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994" y="1009506"/>
                <a:ext cx="8335923" cy="5530272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(3) </a:t>
                </a:r>
                <a:r>
                  <a:rPr lang="en-US" altLang="ko-KR" b="1" dirty="0" err="1">
                    <a:latin typeface="KoPub돋움체_Pro Bold" pitchFamily="18" charset="-127"/>
                    <a:ea typeface="KoPub돋움체_Pro Bold" pitchFamily="18" charset="-127"/>
                  </a:rPr>
                  <a:t>AdaGrad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(adaptive gradient)</a:t>
                </a: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의 단점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200000"/>
                  </a:lnSpc>
                </a:pPr>
                <a:r>
                  <a:rPr lang="en-US" altLang="ko-KR" b="1" dirty="0"/>
                  <a:t>Adagrad</a:t>
                </a:r>
                <a:r>
                  <a:rPr lang="ko-KR" altLang="en-US" b="1" dirty="0"/>
                  <a:t>는 </a:t>
                </a:r>
                <a:r>
                  <a:rPr lang="ko-KR" altLang="en-US" dirty="0"/>
                  <a:t>각 파라미터별로 지금까지의 모든 기울기의 제곱을 누적한다</a:t>
                </a:r>
                <a:r>
                  <a:rPr lang="en-US" altLang="ko-KR" dirty="0"/>
                  <a:t>.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/>
                        </m:ctrlPr>
                      </m:sSubPr>
                      <m:e>
                        <m:r>
                          <a:rPr lang="ko-KR" altLang="en-US" sz="2000" i="1"/>
                          <m:t>𝑟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</m:sub>
                    </m:sSub>
                    <m:r>
                      <a:rPr lang="en-US" altLang="ko-KR" sz="2000"/>
                      <m:t>=</m:t>
                    </m:r>
                    <m:sSub>
                      <m:sSubPr>
                        <m:ctrlPr>
                          <a:rPr lang="ko-KR" altLang="en-US" sz="2000" i="1"/>
                        </m:ctrlPr>
                      </m:sSubPr>
                      <m:e>
                        <m:r>
                          <a:rPr lang="ko-KR" altLang="en-US" sz="2000" i="1"/>
                          <m:t>𝑟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  <m:r>
                          <a:rPr lang="ko-KR" altLang="en-US" sz="2000"/>
                          <m:t>−</m:t>
                        </m:r>
                        <m:r>
                          <a:rPr lang="en-US" altLang="ko-KR" sz="2000"/>
                          <m:t>1</m:t>
                        </m:r>
                      </m:sub>
                    </m:sSub>
                    <m:r>
                      <a:rPr lang="en-US" altLang="ko-KR" sz="2000"/>
                      <m:t>+</m:t>
                    </m:r>
                    <m:sSubSup>
                      <m:sSubSupPr>
                        <m:ctrlPr>
                          <a:rPr lang="ko-KR" altLang="en-US" sz="2000" i="1"/>
                        </m:ctrlPr>
                      </m:sSubSupPr>
                      <m:e>
                        <m:r>
                          <a:rPr lang="ko-KR" altLang="en-US" sz="2000" i="1"/>
                          <m:t>𝑔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</m:sub>
                      <m:sup>
                        <m:r>
                          <a:rPr lang="en-US" altLang="ko-KR" sz="2000"/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 err="1"/>
                  <a:t>학습률</a:t>
                </a:r>
                <a:r>
                  <a:rPr lang="ko-KR" altLang="en-US" dirty="0"/>
                  <a:t> 조정</a:t>
                </a:r>
                <a:r>
                  <a:rPr lang="en-US" altLang="ko-KR" dirty="0"/>
                  <a:t>:</a:t>
                </a:r>
              </a:p>
              <a:p>
                <a:pPr lvl="2">
                  <a:lnSpc>
                    <a:spcPct val="200000"/>
                  </a:lnSpc>
                  <a:buFont typeface="Wingdings" panose="05000000000000000000" pitchFamily="2" charset="2"/>
                  <a:buChar char="ü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000"/>
                        </m:ctrlPr>
                      </m:sSubPr>
                      <m:e>
                        <m:r>
                          <a:rPr lang="ko-KR" altLang="en-US" sz="2000" i="1"/>
                          <m:t>𝜃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  <m:r>
                          <a:rPr lang="en-US" altLang="ko-KR" sz="2000"/>
                          <m:t>+1</m:t>
                        </m:r>
                      </m:sub>
                    </m:sSub>
                    <m:r>
                      <a:rPr lang="en-US" altLang="ko-KR" sz="2000"/>
                      <m:t>=</m:t>
                    </m:r>
                    <m:sSub>
                      <m:sSubPr>
                        <m:ctrlPr>
                          <a:rPr lang="ko-KR" altLang="en-US" sz="2000" i="1"/>
                        </m:ctrlPr>
                      </m:sSubPr>
                      <m:e>
                        <m:r>
                          <a:rPr lang="ko-KR" altLang="en-US" sz="2000" i="1"/>
                          <m:t>𝜃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</m:sub>
                    </m:sSub>
                    <m:r>
                      <a:rPr lang="ko-KR" altLang="en-US" sz="2000"/>
                      <m:t>−</m:t>
                    </m:r>
                    <m:f>
                      <m:fPr>
                        <m:ctrlPr>
                          <a:rPr lang="ko-KR" altLang="en-US" sz="2000" i="1"/>
                        </m:ctrlPr>
                      </m:fPr>
                      <m:num>
                        <m:r>
                          <a:rPr lang="ko-KR" altLang="en-US" sz="2000" i="1"/>
                          <m:t>𝜂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sz="2000" i="1"/>
                            </m:ctrlPr>
                          </m:radPr>
                          <m:deg/>
                          <m:e>
                            <m:sSub>
                              <m:sSubPr>
                                <m:ctrlPr>
                                  <a:rPr lang="ko-KR" altLang="en-US" sz="2000" i="1"/>
                                </m:ctrlPr>
                              </m:sSubPr>
                              <m:e>
                                <m:r>
                                  <a:rPr lang="ko-KR" altLang="en-US" sz="2000" i="1"/>
                                  <m:t>𝑟</m:t>
                                </m:r>
                              </m:e>
                              <m:sub>
                                <m:r>
                                  <a:rPr lang="ko-KR" altLang="en-US" sz="2000" i="1"/>
                                  <m:t>𝑡</m:t>
                                </m:r>
                              </m:sub>
                            </m:sSub>
                          </m:e>
                        </m:rad>
                        <m:r>
                          <a:rPr lang="en-US" altLang="ko-KR" sz="2000"/>
                          <m:t>+</m:t>
                        </m:r>
                        <m:r>
                          <a:rPr lang="ko-KR" altLang="en-US" sz="2000" i="1"/>
                          <m:t>𝜖</m:t>
                        </m:r>
                      </m:den>
                    </m:f>
                    <m:sSub>
                      <m:sSubPr>
                        <m:ctrlPr>
                          <a:rPr lang="ko-KR" altLang="en-US" sz="2000" i="1"/>
                        </m:ctrlPr>
                      </m:sSubPr>
                      <m:e>
                        <m:r>
                          <a:rPr lang="ko-KR" altLang="en-US" sz="2000" i="1"/>
                          <m:t>𝑔</m:t>
                        </m:r>
                      </m:e>
                      <m:sub>
                        <m:r>
                          <a:rPr lang="ko-KR" altLang="en-US" sz="2000" i="1"/>
                          <m:t>𝑡</m:t>
                        </m:r>
                      </m:sub>
                    </m:sSub>
                  </m:oMath>
                </a14:m>
                <a:endParaRPr lang="ko-KR" altLang="en-US" sz="2000" dirty="0"/>
              </a:p>
              <a:p>
                <a:pPr lvl="1">
                  <a:lnSpc>
                    <a:spcPct val="200000"/>
                  </a:lnSpc>
                </a:pPr>
                <a:r>
                  <a:rPr lang="ko-KR" altLang="en-US" dirty="0"/>
                  <a:t>문제점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시간이 지남에 따라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/>
                        </m:ctrlPr>
                      </m:sSubPr>
                      <m:e>
                        <m:r>
                          <a:rPr lang="ko-KR" altLang="en-US" i="1"/>
                          <m:t>𝑟</m:t>
                        </m:r>
                      </m:e>
                      <m:sub>
                        <m:r>
                          <a:rPr lang="ko-KR" altLang="en-US" i="1"/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가 계속 커지므로</a:t>
                </a:r>
                <a:r>
                  <a:rPr lang="en-US" altLang="ko-KR" dirty="0"/>
                  <a:t>, </a:t>
                </a:r>
                <a:r>
                  <a:rPr lang="ko-KR" altLang="en-US" dirty="0" err="1"/>
                  <a:t>학습률이</a:t>
                </a:r>
                <a:r>
                  <a:rPr lang="ko-KR" altLang="en-US" dirty="0"/>
                  <a:t> </a:t>
                </a:r>
                <a:r>
                  <a:rPr lang="ko-KR" altLang="en-US" b="1" dirty="0"/>
                  <a:t>지속적으로 감소</a:t>
                </a:r>
                <a:r>
                  <a:rPr lang="ko-KR" altLang="en-US" dirty="0"/>
                  <a:t>하고 결국 거의 </a:t>
                </a:r>
                <a:r>
                  <a:rPr lang="en-US" altLang="ko-KR" dirty="0"/>
                  <a:t>0</a:t>
                </a:r>
                <a:r>
                  <a:rPr lang="ko-KR" altLang="en-US" dirty="0"/>
                  <a:t>에 가까워져 학습이 멈춰버릴 수 있다</a:t>
                </a:r>
                <a:r>
                  <a:rPr lang="en-US" altLang="ko-KR" dirty="0"/>
                  <a:t>.</a:t>
                </a:r>
              </a:p>
              <a:p>
                <a:pPr lvl="1">
                  <a:lnSpc>
                    <a:spcPct val="200000"/>
                  </a:lnSpc>
                  <a:buFont typeface="Wingdings" panose="05000000000000000000" pitchFamily="2" charset="2"/>
                  <a:buChar char="§"/>
                </a:pPr>
                <a:endParaRPr lang="en-US" altLang="ko-KR" dirty="0"/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FDFCB6EA-D268-5058-E231-F4B490BC83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994" y="1009506"/>
                <a:ext cx="8335923" cy="5530272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F2C168EB-2F14-2C44-ECDA-73CB16871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53629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EEEA0-8420-0C62-2122-B4BDE7689C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F74ED756-A2A5-6338-1960-B81B2B93EB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009506"/>
            <a:ext cx="8335923" cy="5703093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(4) </a:t>
            </a:r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RMSProp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(root mean square propagation)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Adagrad의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단점을 보완하기 위해, 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지수이동평균(</a:t>
            </a:r>
            <a:r>
              <a:rPr lang="ko-KR" altLang="ko-K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Exponential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Moving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b="1" dirty="0" err="1">
                <a:solidFill>
                  <a:schemeClr val="tx1"/>
                </a:solidFill>
                <a:latin typeface="Arial" panose="020B0604020202020204" pitchFamily="34" charset="0"/>
              </a:rPr>
              <a:t>Average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, EMA)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를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사용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다.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과거 모든 기울기를 누적하는 대신 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최근 기울기만 가중 평균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해서 기억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한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다</a:t>
            </a:r>
            <a:r>
              <a:rPr lang="en-US" altLang="ko-K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lvl="1">
              <a:lnSpc>
                <a:spcPct val="200000"/>
              </a:lnSpc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학습률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조정: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200000"/>
              </a:lnSpc>
            </a:pP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따라서 </a:t>
            </a:r>
            <a:r>
              <a:rPr lang="ko-KR" altLang="ko-K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학습률이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너무 빨리 0에 수렴하지 않고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, 안정적으로 유지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된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다.</a:t>
            </a:r>
          </a:p>
          <a:p>
            <a:pPr lvl="1">
              <a:lnSpc>
                <a:spcPct val="200000"/>
              </a:lnSpc>
            </a:pPr>
            <a:endParaRPr lang="en-US" altLang="ko-KR" dirty="0"/>
          </a:p>
          <a:p>
            <a:pPr lvl="1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CBAA4473-BE3B-5519-4409-96E0FF564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D863203-4A78-BEAA-4177-D0232EEEE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5327" y="3177451"/>
            <a:ext cx="2400629" cy="3667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11201F8-2CF6-F06F-E866-FDE9A8BCCD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4662" y="5589262"/>
            <a:ext cx="2208654" cy="51846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C337AE7-7642-03A8-0A27-AE3AE70ACE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969" y="3732220"/>
            <a:ext cx="4401164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072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836B1F-C591-E479-8EEC-AE112B1288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BB19E75-7782-3526-B909-E67AC07FDF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8994" y="1009506"/>
                <a:ext cx="8335923" cy="570309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(4) </a:t>
                </a:r>
                <a:r>
                  <a:rPr lang="en-US" altLang="ko-KR" b="1" dirty="0" err="1">
                    <a:latin typeface="KoPub돋움체_Pro Bold" pitchFamily="18" charset="-127"/>
                    <a:ea typeface="KoPub돋움체_Pro Bold" pitchFamily="18" charset="-127"/>
                  </a:rPr>
                  <a:t>RMSProp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 (root mean square propagation)</a:t>
                </a:r>
                <a:endParaRPr lang="ko-KR" altLang="en-US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en-US" altLang="ko-KR" dirty="0" err="1"/>
                  <a:t>RMSProp</a:t>
                </a:r>
                <a:r>
                  <a:rPr lang="ko-KR" altLang="en-US" dirty="0"/>
                  <a:t>의 업데이트식</a:t>
                </a: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endParaRPr lang="en-US" altLang="ko-KR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b="1" dirty="0"/>
                  <a:t>전개해보면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위 식을 여러 단계 전개하면</a:t>
                </a:r>
                <a:r>
                  <a:rPr lang="en-US" altLang="ko-KR" sz="1600" dirty="0"/>
                  <a:t>:</a:t>
                </a:r>
                <a14:m>
                  <m:oMath xmlns:m="http://schemas.openxmlformats.org/officeDocument/2006/math">
                    <m:r>
                      <a:rPr lang="en-US" altLang="ko-KR" sz="1600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ko-KR" altLang="en-US" sz="1600"/>
                        </m:ctrlPr>
                      </m:sSubPr>
                      <m:e>
                        <m:r>
                          <a:rPr lang="ko-KR" altLang="en-US" sz="1600" i="1"/>
                          <m:t>𝑟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</m:sub>
                    </m:sSub>
                    <m:r>
                      <a:rPr lang="en-US" altLang="ko-KR" sz="1600"/>
                      <m:t>=</m:t>
                    </m:r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1−</m:t>
                        </m:r>
                        <m:r>
                          <a:rPr lang="ko-KR" altLang="en-US" sz="1600" i="1"/>
                          <m:t>𝛾</m:t>
                        </m:r>
                      </m:e>
                    </m:d>
                    <m:sSubSup>
                      <m:sSubSupPr>
                        <m:ctrlPr>
                          <a:rPr lang="ko-KR" altLang="en-US" sz="1600" i="1"/>
                        </m:ctrlPr>
                      </m:sSubSupPr>
                      <m:e>
                        <m:r>
                          <a:rPr lang="ko-KR" altLang="en-US" sz="1600" i="1"/>
                          <m:t>𝑔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</m:sub>
                      <m:sup>
                        <m:r>
                          <a:rPr lang="en-US" altLang="ko-KR" sz="1600"/>
                          <m:t>2</m:t>
                        </m:r>
                      </m:sup>
                    </m:sSubSup>
                    <m:r>
                      <a:rPr lang="en-US" altLang="ko-KR" sz="1600"/>
                      <m:t>+</m:t>
                    </m:r>
                    <m:r>
                      <a:rPr lang="ko-KR" altLang="en-US" sz="1600" i="1"/>
                      <m:t>𝛾</m:t>
                    </m:r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1−</m:t>
                        </m:r>
                        <m:r>
                          <a:rPr lang="ko-KR" altLang="en-US" sz="1600" i="1"/>
                          <m:t>𝛾</m:t>
                        </m:r>
                      </m:e>
                    </m:d>
                    <m:sSubSup>
                      <m:sSubSupPr>
                        <m:ctrlPr>
                          <a:rPr lang="ko-KR" altLang="en-US" sz="1600" i="1"/>
                        </m:ctrlPr>
                      </m:sSubSupPr>
                      <m:e>
                        <m:r>
                          <a:rPr lang="ko-KR" altLang="en-US" sz="1600" i="1"/>
                          <m:t>𝑔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  <m:r>
                          <a:rPr lang="ko-KR" altLang="en-US" sz="1600"/>
                          <m:t>−</m:t>
                        </m:r>
                        <m:r>
                          <a:rPr lang="en-US" altLang="ko-KR" sz="1600"/>
                          <m:t>1</m:t>
                        </m:r>
                      </m:sub>
                      <m:sup>
                        <m:r>
                          <a:rPr lang="en-US" altLang="ko-KR" sz="1600"/>
                          <m:t>2</m:t>
                        </m:r>
                      </m:sup>
                    </m:sSubSup>
                    <m:r>
                      <a:rPr lang="en-US" altLang="ko-KR" sz="1600"/>
                      <m:t>+</m:t>
                    </m:r>
                    <m:sSup>
                      <m:sSupPr>
                        <m:ctrlPr>
                          <a:rPr lang="ko-KR" altLang="en-US" sz="1600" i="1"/>
                        </m:ctrlPr>
                      </m:sSupPr>
                      <m:e>
                        <m:r>
                          <a:rPr lang="ko-KR" altLang="en-US" sz="1600" i="1"/>
                          <m:t>𝛾</m:t>
                        </m:r>
                      </m:e>
                      <m:sup>
                        <m:r>
                          <a:rPr lang="en-US" altLang="ko-KR" sz="1600"/>
                          <m:t>2</m:t>
                        </m:r>
                      </m:sup>
                    </m:sSup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1−</m:t>
                        </m:r>
                        <m:r>
                          <a:rPr lang="ko-KR" altLang="en-US" sz="1600" i="1"/>
                          <m:t>𝛾</m:t>
                        </m:r>
                      </m:e>
                    </m:d>
                    <m:sSubSup>
                      <m:sSubSupPr>
                        <m:ctrlPr>
                          <a:rPr lang="ko-KR" altLang="en-US" sz="1600" i="1"/>
                        </m:ctrlPr>
                      </m:sSubSupPr>
                      <m:e>
                        <m:r>
                          <a:rPr lang="ko-KR" altLang="en-US" sz="1600" i="1"/>
                          <m:t>𝑔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  <m:r>
                          <a:rPr lang="ko-KR" altLang="en-US" sz="1600"/>
                          <m:t>−</m:t>
                        </m:r>
                        <m:r>
                          <a:rPr lang="en-US" altLang="ko-KR" sz="1600"/>
                          <m:t>2</m:t>
                        </m:r>
                      </m:sub>
                      <m:sup>
                        <m:r>
                          <a:rPr lang="en-US" altLang="ko-KR" sz="1600"/>
                          <m:t>2</m:t>
                        </m:r>
                      </m:sup>
                    </m:sSubSup>
                    <m:r>
                      <a:rPr lang="en-US" altLang="ko-KR" sz="1600"/>
                      <m:t>+⋯</m:t>
                    </m:r>
                  </m:oMath>
                </a14:m>
                <a:endParaRPr lang="ko-KR" altLang="en-US" sz="1600" dirty="0"/>
              </a:p>
              <a:p>
                <a:pPr lvl="1">
                  <a:lnSpc>
                    <a:spcPct val="150000"/>
                  </a:lnSpc>
                </a:pPr>
                <a:r>
                  <a:rPr lang="ko-KR" altLang="en-US" sz="1600" dirty="0"/>
                  <a:t>즉</a:t>
                </a:r>
                <a:r>
                  <a:rPr lang="en-US" altLang="ko-KR" sz="1600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/>
                        </m:ctrlPr>
                      </m:sSubPr>
                      <m:e>
                        <m:r>
                          <a:rPr lang="ko-KR" altLang="en-US" i="1"/>
                          <m:t>𝑟</m:t>
                        </m:r>
                      </m:e>
                      <m:sub>
                        <m:r>
                          <a:rPr lang="ko-KR" altLang="en-US" i="1"/>
                          <m:t>𝑡</m:t>
                        </m:r>
                      </m:sub>
                    </m:sSub>
                  </m:oMath>
                </a14:m>
                <a:r>
                  <a:rPr lang="ko-KR" altLang="en-US" dirty="0"/>
                  <a:t>는 </a:t>
                </a:r>
                <a:r>
                  <a:rPr lang="ko-KR" altLang="en-US" b="1" dirty="0"/>
                  <a:t>모든 과거 기울기 제곱을 가중 평균</a:t>
                </a:r>
                <a:r>
                  <a:rPr lang="ko-KR" altLang="en-US" dirty="0"/>
                  <a:t>하는데</a:t>
                </a:r>
                <a:r>
                  <a:rPr lang="en-US" altLang="ko-KR" dirty="0"/>
                  <a:t>, 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가중치는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시간이 지날수록 지수적으로 감소</a:t>
                </a:r>
                <a:r>
                  <a:rPr lang="ko-KR" altLang="en-US" dirty="0">
                    <a:solidFill>
                      <a:srgbClr val="FF0000"/>
                    </a:solidFill>
                  </a:rPr>
                  <a:t>한다</a:t>
                </a:r>
                <a:r>
                  <a:rPr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현재 기울기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/>
                        </m:ctrlPr>
                      </m:sSubSupPr>
                      <m:e>
                        <m:r>
                          <a:rPr lang="ko-KR" altLang="en-US" sz="1600" i="1"/>
                          <m:t>𝑔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</m:sub>
                      <m:sup>
                        <m:r>
                          <a:rPr lang="en-US" altLang="ko-KR" sz="1600"/>
                          <m:t>2</m:t>
                        </m:r>
                      </m:sup>
                    </m:sSubSup>
                  </m:oMath>
                </a14:m>
                <a:r>
                  <a:rPr lang="ko-KR" altLang="en-US" sz="1600" dirty="0"/>
                  <a:t>의 가중치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ko-KR" altLang="en-US" sz="1600"/>
                        </m:ctrlPr>
                      </m:dPr>
                      <m:e>
                        <m:r>
                          <a:rPr lang="en-US" altLang="ko-KR" sz="1600"/>
                          <m:t>1</m:t>
                        </m:r>
                        <m:r>
                          <a:rPr lang="ko-KR" altLang="en-US" sz="1600"/>
                          <m:t>−</m:t>
                        </m:r>
                        <m:r>
                          <a:rPr lang="ko-KR" altLang="en-US" sz="1600" i="1"/>
                          <m:t>𝛾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ko-KR" altLang="en-US" sz="1600" dirty="0"/>
                  <a:t>한 스텝 전 기울기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en-US" sz="1600"/>
                        </m:ctrlPr>
                      </m:sSubSupPr>
                      <m:e>
                        <m:r>
                          <a:rPr lang="ko-KR" altLang="en-US" sz="1600" i="1"/>
                          <m:t>𝑔</m:t>
                        </m:r>
                      </m:e>
                      <m:sub>
                        <m:r>
                          <a:rPr lang="ko-KR" altLang="en-US" sz="1600" i="1"/>
                          <m:t>𝑡</m:t>
                        </m:r>
                        <m:r>
                          <a:rPr lang="ko-KR" altLang="en-US" sz="1600"/>
                          <m:t>−</m:t>
                        </m:r>
                        <m:r>
                          <a:rPr lang="en-US" altLang="ko-KR" sz="1600"/>
                          <m:t>1</m:t>
                        </m:r>
                      </m:sub>
                      <m:sup>
                        <m:r>
                          <a:rPr lang="en-US" altLang="ko-KR" sz="1600"/>
                          <m:t>2</m:t>
                        </m:r>
                      </m:sup>
                    </m:sSubSup>
                  </m:oMath>
                </a14:m>
                <a:r>
                  <a:rPr lang="ko-KR" altLang="en-US" sz="1600" dirty="0"/>
                  <a:t>의 가중치 </a:t>
                </a:r>
                <a:r>
                  <a:rPr lang="en-US" altLang="ko-KR" sz="1600" dirty="0"/>
                  <a:t>= </a:t>
                </a:r>
                <a14:m>
                  <m:oMath xmlns:m="http://schemas.openxmlformats.org/officeDocument/2006/math">
                    <m:r>
                      <a:rPr lang="ko-KR" altLang="en-US" sz="1600" i="1"/>
                      <m:t>𝛾</m:t>
                    </m:r>
                    <m:d>
                      <m:dPr>
                        <m:ctrlPr>
                          <a:rPr lang="ko-KR" altLang="en-US" sz="1600" i="1"/>
                        </m:ctrlPr>
                      </m:dPr>
                      <m:e>
                        <m:r>
                          <a:rPr lang="en-US" altLang="ko-KR" sz="1600"/>
                          <m:t>1−</m:t>
                        </m:r>
                        <m:r>
                          <a:rPr lang="ko-KR" altLang="en-US" sz="1600" i="1"/>
                          <m:t>𝛾</m:t>
                        </m:r>
                      </m:e>
                    </m:d>
                  </m:oMath>
                </a14:m>
                <a:endParaRPr lang="en-US" altLang="ko-KR" sz="1600" dirty="0"/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/>
                  <a:t>…</a:t>
                </a: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/>
                  <a:t>최근 기울기에만 </a:t>
                </a:r>
                <a:r>
                  <a:rPr lang="ko-KR" altLang="en-US" dirty="0" err="1"/>
                  <a:t>적응”한다는</a:t>
                </a:r>
                <a:r>
                  <a:rPr lang="ko-KR" altLang="en-US" dirty="0"/>
                  <a:t> 의미</a:t>
                </a:r>
                <a:endParaRPr lang="en-US" altLang="ko-KR" dirty="0"/>
              </a:p>
              <a:p>
                <a:pPr marL="806450" lvl="2" indent="-1714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Char char="ü"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최근 기울기</a:t>
                </a:r>
                <a:r>
                  <a:rPr lang="ko-KR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는 큰 가중치(예: 1−γ)를 받음</a:t>
                </a:r>
                <a:endPara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806450" lvl="2" indent="-171450" defTabSz="91440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Font typeface="Wingdings" panose="05000000000000000000" pitchFamily="2" charset="2"/>
                  <a:buChar char="ü"/>
                </a:pPr>
                <a:r>
                  <a:rPr lang="en-US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ko-KR" altLang="ko-KR" sz="1600" b="1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오래된 기울기</a:t>
                </a:r>
                <a:r>
                  <a:rPr lang="ko-KR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는 지수적으로 작은 가중치(예: </a:t>
                </a:r>
                <a:r>
                  <a:rPr lang="ko-KR" altLang="ko-KR" sz="16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γ</a:t>
                </a:r>
                <a:r>
                  <a:rPr lang="ko-KR" altLang="ko-KR" sz="1600" baseline="30000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k</a:t>
                </a:r>
                <a:r>
                  <a:rPr lang="ko-KR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(1−γ) 만 반영됨 → 사실상 무시됨</a:t>
                </a:r>
              </a:p>
            </p:txBody>
          </p:sp>
        </mc:Choice>
        <mc:Fallback>
          <p:sp>
            <p:nvSpPr>
              <p:cNvPr id="5" name="내용 개체 틀 4">
                <a:extLst>
                  <a:ext uri="{FF2B5EF4-FFF2-40B4-BE49-F238E27FC236}">
                    <a16:creationId xmlns:a16="http://schemas.microsoft.com/office/drawing/2014/main" id="{5BB19E75-7782-3526-B909-E67AC07FDF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8994" y="1009506"/>
                <a:ext cx="8335923" cy="5703093"/>
              </a:xfrm>
              <a:blipFill>
                <a:blip r:embed="rId2"/>
                <a:stretch>
                  <a:fillRect l="-6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43C437B0-57A2-4B47-E50E-0B4538AC79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966C7C-633B-407F-EE9A-11EABB157A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2078" y="1988825"/>
            <a:ext cx="2400629" cy="366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81786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5195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(4) </a:t>
            </a:r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RMSProp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(root mean square propagation)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Stochastic Gradient Descent(SGD)</a:t>
            </a:r>
            <a:r>
              <a:rPr lang="ko-KR" altLang="en-US" dirty="0"/>
              <a:t>의 변형이며</a:t>
            </a:r>
            <a:r>
              <a:rPr lang="en-US" altLang="ko-KR" dirty="0"/>
              <a:t>, </a:t>
            </a:r>
            <a:r>
              <a:rPr lang="ko-KR" altLang="en-US" b="1" dirty="0" err="1">
                <a:solidFill>
                  <a:srgbClr val="0070C0"/>
                </a:solidFill>
              </a:rPr>
              <a:t>학습률을</a:t>
            </a:r>
            <a:r>
              <a:rPr lang="ko-KR" altLang="en-US" b="1" dirty="0">
                <a:solidFill>
                  <a:srgbClr val="0070C0"/>
                </a:solidFill>
              </a:rPr>
              <a:t> 각 파라미터마다 적응적으로 조절</a:t>
            </a:r>
            <a:r>
              <a:rPr lang="ko-KR" altLang="en-US" dirty="0"/>
              <a:t>함으로써 학습을 더 빠르고 안정적으로 만들기 위해 고안되었다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핵심 아이디어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0070C0"/>
                </a:solidFill>
              </a:rPr>
              <a:t>기존의 </a:t>
            </a:r>
            <a:r>
              <a:rPr lang="en-US" altLang="ko-KR" b="1" dirty="0">
                <a:solidFill>
                  <a:srgbClr val="0070C0"/>
                </a:solidFill>
              </a:rPr>
              <a:t>SGD</a:t>
            </a:r>
            <a:r>
              <a:rPr lang="ko-KR" altLang="en-US" b="1" dirty="0">
                <a:solidFill>
                  <a:srgbClr val="0070C0"/>
                </a:solidFill>
              </a:rPr>
              <a:t>는 모든 파라미터에 동일한 </a:t>
            </a:r>
            <a:r>
              <a:rPr lang="ko-KR" altLang="en-US" b="1" dirty="0" err="1">
                <a:solidFill>
                  <a:srgbClr val="0070C0"/>
                </a:solidFill>
              </a:rPr>
              <a:t>학습률을</a:t>
            </a:r>
            <a:r>
              <a:rPr lang="ko-KR" altLang="en-US" b="1" dirty="0">
                <a:solidFill>
                  <a:srgbClr val="0070C0"/>
                </a:solidFill>
              </a:rPr>
              <a:t> 사용한다</a:t>
            </a:r>
            <a:r>
              <a:rPr lang="en-US" altLang="ko-KR" b="1" dirty="0">
                <a:solidFill>
                  <a:srgbClr val="0070C0"/>
                </a:solidFill>
              </a:rPr>
              <a:t>. </a:t>
            </a:r>
            <a:r>
              <a:rPr lang="ko-KR" altLang="en-US" b="1" dirty="0">
                <a:solidFill>
                  <a:srgbClr val="0070C0"/>
                </a:solidFill>
              </a:rPr>
              <a:t>하지만 </a:t>
            </a:r>
            <a:r>
              <a:rPr lang="en-US" altLang="ko-KR" b="1" dirty="0" err="1">
                <a:solidFill>
                  <a:srgbClr val="0070C0"/>
                </a:solidFill>
              </a:rPr>
              <a:t>RMSProp</a:t>
            </a:r>
            <a:r>
              <a:rPr lang="ko-KR" altLang="en-US" b="1" dirty="0">
                <a:solidFill>
                  <a:srgbClr val="0070C0"/>
                </a:solidFill>
              </a:rPr>
              <a:t>은</a:t>
            </a:r>
            <a:r>
              <a:rPr lang="en-US" altLang="ko-KR" b="1" dirty="0">
                <a:solidFill>
                  <a:srgbClr val="0070C0"/>
                </a:solidFill>
              </a:rPr>
              <a:t>: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 최근 </a:t>
            </a:r>
            <a:r>
              <a:rPr lang="en-US" altLang="ko-KR" sz="1600" dirty="0"/>
              <a:t>gradient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제곱값을</a:t>
            </a:r>
            <a:r>
              <a:rPr lang="ko-KR" altLang="en-US" sz="1600" dirty="0"/>
              <a:t> 지수이동평균</a:t>
            </a:r>
            <a:r>
              <a:rPr lang="en-US" altLang="ko-KR" sz="1600" dirty="0"/>
              <a:t>(EMA)</a:t>
            </a:r>
            <a:r>
              <a:rPr lang="ko-KR" altLang="en-US" sz="1600" dirty="0"/>
              <a:t>으로 누적</a:t>
            </a:r>
          </a:p>
          <a:p>
            <a:pPr lvl="2">
              <a:lnSpc>
                <a:spcPct val="150000"/>
              </a:lnSpc>
              <a:buFont typeface="+mj-lt"/>
              <a:buAutoNum type="arabicPeriod"/>
            </a:pPr>
            <a:r>
              <a:rPr lang="ko-KR" altLang="en-US" sz="1600" dirty="0"/>
              <a:t> 그 평균으로 각 </a:t>
            </a:r>
            <a:r>
              <a:rPr lang="en-US" altLang="ko-KR" sz="1600" dirty="0"/>
              <a:t>gradient</a:t>
            </a:r>
            <a:r>
              <a:rPr lang="ko-KR" altLang="en-US" sz="1600" dirty="0"/>
              <a:t>를 나누어서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조정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dirty="0"/>
              <a:t>    </a:t>
            </a:r>
            <a:endParaRPr lang="en-US" altLang="ko-KR" sz="1600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b="1" dirty="0">
                <a:solidFill>
                  <a:srgbClr val="0070C0"/>
                </a:solidFill>
              </a:rPr>
              <a:t>즉</a:t>
            </a:r>
            <a:r>
              <a:rPr lang="en-US" altLang="ko-KR" sz="1600" b="1" dirty="0">
                <a:solidFill>
                  <a:srgbClr val="0070C0"/>
                </a:solidFill>
              </a:rPr>
              <a:t>, gradient</a:t>
            </a:r>
            <a:r>
              <a:rPr lang="ko-KR" altLang="en-US" sz="1600" b="1" dirty="0">
                <a:solidFill>
                  <a:srgbClr val="0070C0"/>
                </a:solidFill>
              </a:rPr>
              <a:t>가 크면 업데이트를 작게</a:t>
            </a:r>
            <a:r>
              <a:rPr lang="en-US" altLang="ko-KR" sz="1600" b="1" dirty="0">
                <a:solidFill>
                  <a:srgbClr val="0070C0"/>
                </a:solidFill>
              </a:rPr>
              <a:t>, gradient</a:t>
            </a:r>
            <a:r>
              <a:rPr lang="ko-KR" altLang="en-US" sz="1600" b="1" dirty="0">
                <a:solidFill>
                  <a:srgbClr val="0070C0"/>
                </a:solidFill>
              </a:rPr>
              <a:t>가 작으면 업데이트를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    </a:t>
            </a:r>
            <a:r>
              <a:rPr lang="ko-KR" altLang="en-US" sz="1600" b="1" dirty="0">
                <a:solidFill>
                  <a:srgbClr val="0070C0"/>
                </a:solidFill>
              </a:rPr>
              <a:t>크게 만들어서 학습이 더 잘 되도록 도와준다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60ECB939-A9AF-716F-4277-1569F12B2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5CBDCD-6937-B645-4757-A5916CAEB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8AFB51F-6730-5B84-FF09-88485EE93B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5195057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(4)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/>
              <a:t>Adagrad</a:t>
            </a:r>
            <a:r>
              <a:rPr lang="ko-KR" altLang="en-US" b="1" dirty="0"/>
              <a:t>와의 차이</a:t>
            </a:r>
            <a:endParaRPr lang="en-US" altLang="ko-KR" b="1" dirty="0"/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>
                <a:solidFill>
                  <a:schemeClr val="tx1"/>
                </a:solidFill>
                <a:latin typeface="Arial" panose="020B0604020202020204" pitchFamily="34" charset="0"/>
              </a:rPr>
              <a:t>Adagrad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20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모든 과거 기울기를 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동일한 가중치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로 누적 → 시간이 지날수록 무조건 커짐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20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ko-KR" altLang="ko-KR" b="1" dirty="0" err="1">
                <a:solidFill>
                  <a:schemeClr val="tx1"/>
                </a:solidFill>
                <a:latin typeface="Arial" panose="020B0604020202020204" pitchFamily="34" charset="0"/>
              </a:rPr>
              <a:t>RMSProp</a:t>
            </a:r>
            <a:r>
              <a:rPr lang="ko-KR" altLang="ko-KR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633413" lvl="1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920750" lvl="2" indent="-28575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과거 기울기는 </a:t>
            </a:r>
            <a:r>
              <a:rPr lang="ko-KR" altLang="ko-KR" sz="1600" b="1" dirty="0">
                <a:solidFill>
                  <a:schemeClr val="tx1"/>
                </a:solidFill>
                <a:latin typeface="Arial" panose="020B0604020202020204" pitchFamily="34" charset="0"/>
              </a:rPr>
              <a:t>지수적으로 희석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→ “최근 기울기” 중심</a:t>
            </a:r>
          </a:p>
          <a:p>
            <a:pPr marL="0" lv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endParaRPr lang="ko-KR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altLang="ko-KR" sz="1600" b="1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DA547DDA-C789-3010-3509-A431E94306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2062119-8828-FC1F-14A9-E43733C4EF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2506" y="2392073"/>
            <a:ext cx="2221981" cy="51846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A059EE7-27D4-B75E-F1AA-05A17F1D0F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2706" y="4120284"/>
            <a:ext cx="2970649" cy="518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653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1067113"/>
            <a:ext cx="8335923" cy="5645486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(4) </a:t>
            </a:r>
            <a:r>
              <a:rPr lang="en-US" altLang="ko-KR" b="1" dirty="0"/>
              <a:t>Adagrad VS.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en-US" altLang="ko-KR" b="1" dirty="0" err="1">
                <a:latin typeface="KoPub돋움체_Pro Bold" pitchFamily="18" charset="-127"/>
                <a:ea typeface="KoPub돋움체_Pro Bold" pitchFamily="18" charset="-127"/>
              </a:rPr>
              <a:t>RMSProp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 err="1"/>
              <a:t>AdaGrad</a:t>
            </a:r>
            <a:r>
              <a:rPr lang="ko-KR" altLang="en-US" dirty="0"/>
              <a:t>의 </a:t>
            </a:r>
            <a:r>
              <a:rPr lang="ko-KR" altLang="en-US" dirty="0" err="1"/>
              <a:t>활용처</a:t>
            </a:r>
            <a:r>
              <a:rPr lang="en-US" altLang="ko-KR" dirty="0"/>
              <a:t>: </a:t>
            </a:r>
            <a:r>
              <a:rPr lang="ko-KR" altLang="en-US" dirty="0" err="1"/>
              <a:t>아다그라드는</a:t>
            </a:r>
            <a:r>
              <a:rPr lang="ko-KR" altLang="en-US" dirty="0"/>
              <a:t> 데이터의 희소성이 높은 문제에 특히 효과적이다</a:t>
            </a:r>
            <a:r>
              <a:rPr lang="en-US" altLang="ko-KR" dirty="0"/>
              <a:t>. </a:t>
            </a:r>
            <a:r>
              <a:rPr lang="ko-KR" altLang="en-US" dirty="0"/>
              <a:t>예를 들어 자연어 처리</a:t>
            </a:r>
            <a:r>
              <a:rPr lang="en-US" altLang="ko-KR" dirty="0"/>
              <a:t>(NLP) </a:t>
            </a:r>
            <a:r>
              <a:rPr lang="ko-KR" altLang="en-US" dirty="0"/>
              <a:t>분야에서 자주 사용된다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추천 시스템</a:t>
            </a:r>
            <a:r>
              <a:rPr lang="en-US" altLang="ko-KR" sz="1600" dirty="0"/>
              <a:t>: </a:t>
            </a:r>
            <a:r>
              <a:rPr lang="ko-KR" altLang="en-US" sz="1600" dirty="0"/>
              <a:t>사용자가 특정 아이템에만 반응하는 경향이 있어 데이터가 희소한 경우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대규모 언어 모델</a:t>
            </a:r>
            <a:r>
              <a:rPr lang="en-US" altLang="ko-KR" sz="1600" dirty="0"/>
              <a:t>: </a:t>
            </a:r>
            <a:r>
              <a:rPr lang="ko-KR" altLang="en-US" sz="1600" dirty="0"/>
              <a:t>단어 벡터</a:t>
            </a:r>
            <a:r>
              <a:rPr lang="en-US" altLang="ko-KR" sz="1600" dirty="0"/>
              <a:t>(word vector)</a:t>
            </a:r>
            <a:r>
              <a:rPr lang="ko-KR" altLang="en-US" sz="1600" dirty="0"/>
              <a:t>를 학습할 때</a:t>
            </a:r>
            <a:r>
              <a:rPr lang="en-US" altLang="ko-KR" sz="1600" dirty="0"/>
              <a:t>, </a:t>
            </a:r>
            <a:r>
              <a:rPr lang="ko-KR" altLang="en-US" sz="1600" dirty="0"/>
              <a:t>대부분의 단어는 드물게 나타나므로 드물게 등장하는 단어에 대해 더 큰 </a:t>
            </a:r>
            <a:r>
              <a:rPr lang="ko-KR" altLang="en-US" sz="1600" dirty="0" err="1"/>
              <a:t>학습률을</a:t>
            </a:r>
            <a:r>
              <a:rPr lang="ko-KR" altLang="en-US" sz="1600" dirty="0"/>
              <a:t> 적용하는 것이 효율적이다</a:t>
            </a:r>
            <a:r>
              <a:rPr lang="en-US" altLang="ko-KR" sz="1600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이미지 인식</a:t>
            </a:r>
            <a:r>
              <a:rPr lang="en-US" altLang="ko-KR" sz="1600" dirty="0"/>
              <a:t>: </a:t>
            </a:r>
            <a:r>
              <a:rPr lang="ko-KR" altLang="en-US" sz="1600" dirty="0"/>
              <a:t>특정 물체의 특징이 드물게 나타나는 경우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RMSprop</a:t>
            </a:r>
            <a:r>
              <a:rPr lang="ko-KR" altLang="en-US" b="1" dirty="0"/>
              <a:t>의 </a:t>
            </a:r>
            <a:r>
              <a:rPr lang="ko-KR" altLang="en-US" b="1" dirty="0" err="1"/>
              <a:t>활용처</a:t>
            </a:r>
            <a:r>
              <a:rPr lang="en-US" altLang="ko-KR" b="1" dirty="0"/>
              <a:t>: </a:t>
            </a:r>
            <a:r>
              <a:rPr lang="en-US" altLang="ko-KR" dirty="0"/>
              <a:t>RMSprop</a:t>
            </a:r>
            <a:r>
              <a:rPr lang="ko-KR" altLang="en-US" dirty="0"/>
              <a:t>은 </a:t>
            </a:r>
            <a:r>
              <a:rPr lang="ko-KR" altLang="en-US" dirty="0" err="1"/>
              <a:t>아다그라드의</a:t>
            </a:r>
            <a:r>
              <a:rPr lang="ko-KR" altLang="en-US" dirty="0"/>
              <a:t> 한계</a:t>
            </a:r>
            <a:r>
              <a:rPr lang="en-US" altLang="ko-KR" dirty="0"/>
              <a:t>(</a:t>
            </a:r>
            <a:r>
              <a:rPr lang="ko-KR" altLang="en-US" dirty="0" err="1"/>
              <a:t>학습률이</a:t>
            </a:r>
            <a:r>
              <a:rPr lang="ko-KR" altLang="en-US" dirty="0"/>
              <a:t> 지나치게 감소하는 문제</a:t>
            </a:r>
            <a:r>
              <a:rPr lang="en-US" altLang="ko-KR" dirty="0"/>
              <a:t>)</a:t>
            </a:r>
            <a:r>
              <a:rPr lang="ko-KR" altLang="en-US" dirty="0"/>
              <a:t>를 해결했기 때문에</a:t>
            </a:r>
            <a:r>
              <a:rPr lang="en-US" altLang="ko-KR" dirty="0"/>
              <a:t>, </a:t>
            </a:r>
            <a:r>
              <a:rPr lang="ko-KR" altLang="en-US" dirty="0" err="1"/>
              <a:t>아다그라드보다</a:t>
            </a:r>
            <a:r>
              <a:rPr lang="ko-KR" altLang="en-US" dirty="0"/>
              <a:t> </a:t>
            </a:r>
            <a:r>
              <a:rPr lang="ko-KR" altLang="en-US" b="1" dirty="0"/>
              <a:t>더 광범위한 분야</a:t>
            </a:r>
            <a:r>
              <a:rPr lang="ko-KR" altLang="en-US" dirty="0"/>
              <a:t>에서 활용된다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컴퓨터 비전</a:t>
            </a:r>
            <a:r>
              <a:rPr lang="en-US" altLang="ko-KR" sz="1600" dirty="0"/>
              <a:t>: </a:t>
            </a:r>
            <a:r>
              <a:rPr lang="ko-KR" altLang="en-US" sz="1600" dirty="0" err="1"/>
              <a:t>컨볼루션</a:t>
            </a:r>
            <a:r>
              <a:rPr lang="ko-KR" altLang="en-US" sz="1600" dirty="0"/>
              <a:t> 신경망</a:t>
            </a:r>
            <a:r>
              <a:rPr lang="en-US" altLang="ko-KR" sz="1600" dirty="0"/>
              <a:t>(CNN)</a:t>
            </a:r>
            <a:r>
              <a:rPr lang="ko-KR" altLang="en-US" sz="1600" dirty="0"/>
              <a:t>을 이용한 이미지 분류</a:t>
            </a:r>
            <a:r>
              <a:rPr lang="en-US" altLang="ko-KR" sz="1600" dirty="0"/>
              <a:t>, </a:t>
            </a:r>
            <a:r>
              <a:rPr lang="ko-KR" altLang="en-US" sz="1600" dirty="0"/>
              <a:t>객체 탐지 등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음성 인식</a:t>
            </a:r>
            <a:r>
              <a:rPr lang="en-US" altLang="ko-KR" sz="1600" dirty="0"/>
              <a:t>: </a:t>
            </a:r>
            <a:r>
              <a:rPr lang="ko-KR" altLang="en-US" sz="1600" dirty="0"/>
              <a:t>순환 신경망</a:t>
            </a:r>
            <a:r>
              <a:rPr lang="en-US" altLang="ko-KR" sz="1600" dirty="0"/>
              <a:t>(RNN)</a:t>
            </a:r>
            <a:r>
              <a:rPr lang="ko-KR" altLang="en-US" sz="1600" dirty="0"/>
              <a:t>이나 트랜스포머</a:t>
            </a:r>
            <a:r>
              <a:rPr lang="en-US" altLang="ko-KR" sz="1600" dirty="0"/>
              <a:t>(Transformer) </a:t>
            </a:r>
            <a:r>
              <a:rPr lang="ko-KR" altLang="en-US" sz="1600" dirty="0"/>
              <a:t>모델을 이용한 음성 데이터 처리</a:t>
            </a:r>
            <a:endParaRPr lang="en-US" altLang="ko-KR" sz="1600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/>
              <a:t>시계열 데이터 분석</a:t>
            </a:r>
            <a:r>
              <a:rPr lang="en-US" altLang="ko-KR" sz="1600" dirty="0"/>
              <a:t>: </a:t>
            </a:r>
            <a:r>
              <a:rPr lang="ko-KR" altLang="en-US" sz="1600" dirty="0"/>
              <a:t>주가 예측</a:t>
            </a:r>
            <a:r>
              <a:rPr lang="en-US" altLang="ko-KR" sz="1600" dirty="0"/>
              <a:t>, </a:t>
            </a:r>
            <a:r>
              <a:rPr lang="ko-KR" altLang="en-US" sz="1600" dirty="0"/>
              <a:t>센서 데이터 분석 등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83BFC565-F062-2B40-EC23-5C76C30119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45401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761118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C076E9-A362-8B99-6566-876DE39941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57FB317E-6BA9-E2EA-0D08-CBD651A60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239934"/>
            <a:ext cx="8335923" cy="541505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(5) Adam(adaptive moment estimation)</a:t>
            </a:r>
            <a:endParaRPr lang="ko-KR" altLang="en-US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Adam </a:t>
            </a:r>
            <a:r>
              <a:rPr lang="ko-KR" altLang="en-US" dirty="0"/>
              <a:t>알고리즘은 </a:t>
            </a:r>
            <a:r>
              <a:rPr lang="en-US" altLang="ko-KR" dirty="0" err="1"/>
              <a:t>RMSProp</a:t>
            </a:r>
            <a:r>
              <a:rPr lang="ko-KR" altLang="en-US" dirty="0"/>
              <a:t>과 모멘텀</a:t>
            </a:r>
            <a:r>
              <a:rPr lang="en-US" altLang="ko-KR" dirty="0"/>
              <a:t>(momentum)</a:t>
            </a:r>
            <a:r>
              <a:rPr lang="ko-KR" altLang="en-US" dirty="0"/>
              <a:t>을 결합한 방식이라고 볼 수 있고 </a:t>
            </a:r>
            <a:r>
              <a:rPr lang="en-US" altLang="ko-KR" dirty="0"/>
              <a:t>Adam</a:t>
            </a:r>
            <a:r>
              <a:rPr lang="ko-KR" altLang="en-US" dirty="0"/>
              <a:t>은 다음과 같은 두 가지 주요 개념을 결합한다</a:t>
            </a:r>
            <a:r>
              <a:rPr lang="en-US" altLang="ko-KR" dirty="0"/>
              <a:t>:</a:t>
            </a:r>
          </a:p>
          <a:p>
            <a:pPr marL="965200" lvl="2" indent="-342900">
              <a:lnSpc>
                <a:spcPct val="200000"/>
              </a:lnSpc>
              <a:buAutoNum type="arabicPeriod"/>
            </a:pPr>
            <a:r>
              <a:rPr lang="ko-KR" altLang="en-US" b="1" dirty="0"/>
              <a:t>모멘텀</a:t>
            </a:r>
            <a:r>
              <a:rPr lang="en-US" altLang="ko-KR" b="1" dirty="0"/>
              <a:t>(Momentum)</a:t>
            </a:r>
            <a:r>
              <a:rPr lang="en-US" altLang="ko-KR" dirty="0"/>
              <a:t>: </a:t>
            </a:r>
            <a:r>
              <a:rPr lang="ko-KR" altLang="en-US" dirty="0">
                <a:solidFill>
                  <a:srgbClr val="0070C0"/>
                </a:solidFill>
              </a:rPr>
              <a:t>기울기의 지수 이동 평균을 계산하여</a:t>
            </a:r>
            <a:r>
              <a:rPr lang="en-US" altLang="ko-KR" dirty="0">
                <a:solidFill>
                  <a:srgbClr val="0070C0"/>
                </a:solidFill>
              </a:rPr>
              <a:t>, </a:t>
            </a:r>
            <a:r>
              <a:rPr lang="ko-KR" altLang="en-US" dirty="0">
                <a:solidFill>
                  <a:srgbClr val="0070C0"/>
                </a:solidFill>
              </a:rPr>
              <a:t>기울기가 최근에 어떤 방향으로 이동하고 있었는지를 반영한다</a:t>
            </a:r>
            <a:r>
              <a:rPr lang="en-US" altLang="ko-KR" dirty="0"/>
              <a:t>. </a:t>
            </a:r>
            <a:r>
              <a:rPr lang="ko-KR" altLang="en-US" dirty="0"/>
              <a:t>이를 통해 학습이 더 빠르고 안정적으로 이루어질 수 있다</a:t>
            </a:r>
            <a:r>
              <a:rPr lang="en-US" altLang="ko-KR" dirty="0"/>
              <a:t>.</a:t>
            </a:r>
          </a:p>
          <a:p>
            <a:pPr marL="965200" lvl="2" indent="-342900">
              <a:lnSpc>
                <a:spcPct val="200000"/>
              </a:lnSpc>
              <a:buAutoNum type="arabicPeriod"/>
            </a:pPr>
            <a:r>
              <a:rPr lang="en-US" altLang="ko-KR" b="1" dirty="0" err="1"/>
              <a:t>RMSProp</a:t>
            </a:r>
            <a:r>
              <a:rPr lang="en-US" altLang="ko-KR" dirty="0"/>
              <a:t>: </a:t>
            </a:r>
            <a:r>
              <a:rPr lang="ko-KR" altLang="en-US" dirty="0"/>
              <a:t>기울기의 제곱의 지수 이동 평균을 사용하여 </a:t>
            </a:r>
            <a:r>
              <a:rPr lang="ko-KR" altLang="en-US" dirty="0" err="1"/>
              <a:t>학습률을</a:t>
            </a:r>
            <a:r>
              <a:rPr lang="ko-KR" altLang="en-US" dirty="0"/>
              <a:t> 조정</a:t>
            </a:r>
            <a:r>
              <a:rPr lang="en-US" altLang="ko-KR" dirty="0"/>
              <a:t>, </a:t>
            </a:r>
            <a:r>
              <a:rPr lang="ko-KR" altLang="en-US" dirty="0"/>
              <a:t>이는 </a:t>
            </a:r>
            <a:r>
              <a:rPr lang="en-US" altLang="ko-KR" dirty="0" err="1">
                <a:solidFill>
                  <a:srgbClr val="0070C0"/>
                </a:solidFill>
              </a:rPr>
              <a:t>AdaGrad</a:t>
            </a:r>
            <a:r>
              <a:rPr lang="ko-KR" altLang="en-US" dirty="0">
                <a:solidFill>
                  <a:srgbClr val="0070C0"/>
                </a:solidFill>
              </a:rPr>
              <a:t>의 문제였던 급격히 감소하는 </a:t>
            </a:r>
            <a:r>
              <a:rPr lang="ko-KR" altLang="en-US" dirty="0" err="1">
                <a:solidFill>
                  <a:srgbClr val="0070C0"/>
                </a:solidFill>
              </a:rPr>
              <a:t>학습률을</a:t>
            </a:r>
            <a:r>
              <a:rPr lang="ko-KR" altLang="en-US" dirty="0">
                <a:solidFill>
                  <a:srgbClr val="0070C0"/>
                </a:solidFill>
              </a:rPr>
              <a:t> 방지한다</a:t>
            </a:r>
            <a:r>
              <a:rPr lang="en-US" altLang="ko-KR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r>
              <a:rPr lang="en-US" altLang="ko-KR" dirty="0"/>
              <a:t>Adam</a:t>
            </a:r>
            <a:r>
              <a:rPr lang="ko-KR" altLang="en-US" dirty="0"/>
              <a:t>은 이 두 가지 방법을 결합하여</a:t>
            </a:r>
            <a:r>
              <a:rPr lang="en-US" altLang="ko-KR" dirty="0"/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기울기와 </a:t>
            </a:r>
            <a:r>
              <a:rPr lang="ko-KR" altLang="en-US" b="1" dirty="0" err="1">
                <a:solidFill>
                  <a:srgbClr val="0070C0"/>
                </a:solidFill>
              </a:rPr>
              <a:t>학습률을</a:t>
            </a:r>
            <a:r>
              <a:rPr lang="ko-KR" altLang="en-US" b="1" dirty="0">
                <a:solidFill>
                  <a:srgbClr val="0070C0"/>
                </a:solidFill>
              </a:rPr>
              <a:t> 동시에 조정하고</a:t>
            </a:r>
            <a:r>
              <a:rPr lang="en-US" altLang="ko-KR" b="1" dirty="0">
                <a:solidFill>
                  <a:srgbClr val="0070C0"/>
                </a:solidFill>
              </a:rPr>
              <a:t>, </a:t>
            </a:r>
            <a:r>
              <a:rPr lang="ko-KR" altLang="en-US" b="1" dirty="0">
                <a:solidFill>
                  <a:srgbClr val="0070C0"/>
                </a:solidFill>
              </a:rPr>
              <a:t>그 결과 빠르고 안정적인 최적화를 달성</a:t>
            </a:r>
            <a:r>
              <a:rPr lang="en-US" altLang="ko-KR" dirty="0"/>
              <a:t>. </a:t>
            </a:r>
            <a:r>
              <a:rPr lang="ko-KR" altLang="en-US" dirty="0"/>
              <a:t>따라서 </a:t>
            </a:r>
            <a:r>
              <a:rPr lang="en-US" altLang="ko-KR" dirty="0"/>
              <a:t>Adam</a:t>
            </a:r>
            <a:r>
              <a:rPr lang="ko-KR" altLang="en-US" dirty="0"/>
              <a:t>는 모멘텀과 결합된 변경된 </a:t>
            </a:r>
            <a:r>
              <a:rPr lang="en-US" altLang="ko-KR" dirty="0" err="1"/>
              <a:t>RMSProp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  <a:p>
            <a:pPr lvl="1">
              <a:lnSpc>
                <a:spcPct val="200000"/>
              </a:lnSpc>
              <a:buFont typeface="Wingdings" panose="05000000000000000000" pitchFamily="2" charset="2"/>
              <a:buChar char="§"/>
            </a:pPr>
            <a:endParaRPr lang="en-US" altLang="ko-KR" dirty="0"/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A659E9E3-C1F7-BC32-1BC5-253C1C12BB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40225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/>
              <a:t>딥러닝 </a:t>
            </a:r>
            <a:r>
              <a:rPr lang="en-US" altLang="ko-KR" sz="2600" dirty="0"/>
              <a:t>Optimizer</a:t>
            </a:r>
          </a:p>
        </p:txBody>
      </p:sp>
      <p:cxnSp>
        <p:nvCxnSpPr>
          <p:cNvPr id="8" name="직선 연결선 7"/>
          <p:cNvCxnSpPr/>
          <p:nvPr/>
        </p:nvCxnSpPr>
        <p:spPr>
          <a:xfrm>
            <a:off x="1699773" y="3399300"/>
            <a:ext cx="5779950" cy="11130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637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9814D-EEF4-A408-2463-19E3ED94E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0D54C61-89B0-37A7-30ED-B8264B6A44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575149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알고리즘 비교</a:t>
            </a:r>
            <a:endParaRPr lang="ko-KR" altLang="en-US" b="1" dirty="0">
              <a:solidFill>
                <a:schemeClr val="tx1"/>
              </a:solidFill>
              <a:latin typeface="KoPub돋움체_Pro Light" pitchFamily="18" charset="-127"/>
              <a:ea typeface="KoPub돋움체_Pro Light" pitchFamily="18" charset="-127"/>
            </a:endParaRPr>
          </a:p>
        </p:txBody>
      </p:sp>
      <p:sp>
        <p:nvSpPr>
          <p:cNvPr id="4" name="제목 1">
            <a:extLst>
              <a:ext uri="{FF2B5EF4-FFF2-40B4-BE49-F238E27FC236}">
                <a16:creationId xmlns:a16="http://schemas.microsoft.com/office/drawing/2014/main" id="{10C9D343-0097-4535-A68E-CE79AC85F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ACA15C4-970C-3C56-02D9-A142372E1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588" y="2334467"/>
            <a:ext cx="8040222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9864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8"/>
          <p:cNvSpPr>
            <a:spLocks noGrp="1"/>
          </p:cNvSpPr>
          <p:nvPr>
            <p:ph type="title"/>
          </p:nvPr>
        </p:nvSpPr>
        <p:spPr>
          <a:xfrm>
            <a:off x="531274" y="2564895"/>
            <a:ext cx="8081453" cy="800724"/>
          </a:xfrm>
        </p:spPr>
        <p:txBody>
          <a:bodyPr/>
          <a:lstStyle/>
          <a:p>
            <a:pPr algn="ctr"/>
            <a:r>
              <a:rPr lang="ko-KR" altLang="en-US" sz="2600" dirty="0" err="1"/>
              <a:t>하이퍼</a:t>
            </a:r>
            <a:r>
              <a:rPr lang="ko-KR" altLang="en-US" sz="2600" dirty="0"/>
              <a:t> 파라미터</a:t>
            </a:r>
            <a:r>
              <a:rPr lang="en-US" altLang="ko-KR" sz="2600" dirty="0"/>
              <a:t>, </a:t>
            </a:r>
            <a:r>
              <a:rPr lang="ko-KR" altLang="en-US" sz="2600" dirty="0"/>
              <a:t>정규화</a:t>
            </a:r>
            <a:r>
              <a:rPr lang="en-US" altLang="ko-KR" sz="2600" dirty="0"/>
              <a:t>, </a:t>
            </a:r>
            <a:r>
              <a:rPr lang="ko-KR" altLang="en-US" sz="2600" dirty="0"/>
              <a:t>가중치 초기화</a:t>
            </a:r>
            <a:endParaRPr lang="en-US" altLang="ko-KR" sz="2600" dirty="0"/>
          </a:p>
        </p:txBody>
      </p:sp>
      <p:cxnSp>
        <p:nvCxnSpPr>
          <p:cNvPr id="8" name="직선 연결선 7"/>
          <p:cNvCxnSpPr>
            <a:cxnSpLocks/>
          </p:cNvCxnSpPr>
          <p:nvPr/>
        </p:nvCxnSpPr>
        <p:spPr>
          <a:xfrm>
            <a:off x="1549063" y="3365619"/>
            <a:ext cx="6018501" cy="44811"/>
          </a:xfrm>
          <a:prstGeom prst="line">
            <a:avLst/>
          </a:prstGeom>
          <a:ln w="57150">
            <a:solidFill>
              <a:srgbClr val="E0AC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9322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71C4CF-A51D-A4C3-0312-5BFABB0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pPr algn="ctr"/>
            <a:r>
              <a:rPr lang="en-US" altLang="ko-KR" u="sng" dirty="0">
                <a:latin typeface="KoPub돋움체_Pro Bold" pitchFamily="18" charset="-127"/>
                <a:ea typeface="KoPub돋움체_Pro Bold" pitchFamily="18" charset="-127"/>
              </a:rPr>
              <a:t>Hyperparameters</a:t>
            </a:r>
            <a:endParaRPr lang="ko-KR" altLang="en-US" u="sng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C9BC9BE1-DA78-AB8F-77C8-0B0989D9A1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632757"/>
            <a:ext cx="8335923" cy="456138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하이퍼파라미터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(Hyperparameter)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</a:t>
            </a:r>
            <a:endParaRPr lang="en-US" altLang="ko-KR" b="1" dirty="0">
              <a:latin typeface="KoPub돋움체_Pro Bold" pitchFamily="18" charset="-127"/>
              <a:ea typeface="KoPub돋움체_Pro Bold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은닉층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갯수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은닉층에서의 노드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갯수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갯수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Epoch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갯수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Batch size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출력형태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(linear, logistic, </a:t>
            </a:r>
            <a:r>
              <a:rPr lang="en-US" altLang="ko-KR" dirty="0" err="1">
                <a:latin typeface="KoPub돋움체_Pro Light" pitchFamily="18" charset="-127"/>
                <a:ea typeface="KoPub돋움체_Pro Light" pitchFamily="18" charset="-127"/>
              </a:rPr>
              <a:t>softmax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각각의 은닉층과 출력에의 비선형성에 대한 선택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Learning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rate</a:t>
            </a:r>
          </a:p>
          <a:p>
            <a:pPr lvl="1">
              <a:lnSpc>
                <a:spcPct val="150000"/>
              </a:lnSpc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Regularization 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계수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(coefficient)</a:t>
            </a:r>
          </a:p>
        </p:txBody>
      </p:sp>
    </p:spTree>
    <p:extLst>
      <p:ext uri="{BB962C8B-B14F-4D97-AF65-F5344CB8AC3E}">
        <p14:creationId xmlns:p14="http://schemas.microsoft.com/office/powerpoint/2010/main" val="10879486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71C4CF-A51D-A4C3-0312-5BFABB0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FE5D820-7CE1-4FB9-21C6-99850D0D90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90122" y="1448239"/>
            <a:ext cx="628738" cy="695422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C107A93-7BCC-1D11-0B9C-1DE70066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3" y="1297540"/>
            <a:ext cx="8929085" cy="5472665"/>
          </a:xfrm>
        </p:spPr>
        <p:txBody>
          <a:bodyPr>
            <a:normAutofit fontScale="47500" lnSpcReduction="20000"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3300" b="1" dirty="0">
                <a:latin typeface="KoPub돋움체_Pro Bold" pitchFamily="18" charset="-127"/>
                <a:ea typeface="KoPub돋움체_Pro Bold" pitchFamily="18" charset="-127"/>
              </a:rPr>
              <a:t> 가중치 초기화</a:t>
            </a:r>
            <a:r>
              <a:rPr lang="en-US" altLang="ko-KR" sz="3300" b="1" dirty="0">
                <a:latin typeface="KoPub돋움체_Pro Bold" pitchFamily="18" charset="-127"/>
                <a:ea typeface="KoPub돋움체_Pro Bold" pitchFamily="18" charset="-127"/>
              </a:rPr>
              <a:t>(Weight Initialization)</a:t>
            </a:r>
            <a:endParaRPr lang="en-US" altLang="ko-KR" sz="33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900" dirty="0"/>
              <a:t>가중치 초기화는 신경망 모델의 가중치를 학습 전 처음 설정하는 과정이다</a:t>
            </a:r>
            <a:r>
              <a:rPr lang="en-US" altLang="ko-KR" sz="2900" dirty="0"/>
              <a:t>. </a:t>
            </a:r>
            <a:r>
              <a:rPr lang="ko-KR" altLang="en-US" sz="2900" dirty="0"/>
              <a:t>가중치 초기화는 신경망의 학습 속도와 성능에 큰 영향을 미친다</a:t>
            </a:r>
            <a:r>
              <a:rPr lang="en-US" altLang="ko-KR" sz="2900" dirty="0"/>
              <a:t>. 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일반적으로 절편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(bias)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0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으로 초기화를 한다</a:t>
            </a:r>
            <a:endParaRPr lang="en-US" altLang="ko-KR" sz="29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220000"/>
              </a:lnSpc>
            </a:pP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가중치 초기화에 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Zero Initialization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나 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Random initialization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를 고려할 수 있는데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,</a:t>
            </a:r>
          </a:p>
          <a:p>
            <a:pPr lvl="2"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 제로 초기화</a:t>
            </a: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(Zero Initialization) </a:t>
            </a:r>
            <a:r>
              <a:rPr lang="ko-KR" altLang="en-US" sz="2900" dirty="0">
                <a:latin typeface="KoPub돋움체_Pro Light" pitchFamily="18" charset="-127"/>
                <a:ea typeface="KoPub돋움체_Pro Light" pitchFamily="18" charset="-127"/>
              </a:rPr>
              <a:t>혹은 동일한 값으로 초기화</a:t>
            </a:r>
            <a:endParaRPr lang="en-US" altLang="ko-KR" sz="2900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900" dirty="0"/>
              <a:t>             모든 가중치를 </a:t>
            </a:r>
            <a:r>
              <a:rPr lang="en-US" altLang="ko-KR" sz="2900" dirty="0"/>
              <a:t>0 </a:t>
            </a:r>
            <a:r>
              <a:rPr lang="ko-KR" altLang="en-US" sz="2900" dirty="0"/>
              <a:t>또는 모든 가중치를 같은 값으로 초기화하면</a:t>
            </a:r>
            <a:r>
              <a:rPr lang="en-US" altLang="ko-KR" sz="2900" dirty="0"/>
              <a:t>, </a:t>
            </a:r>
            <a:r>
              <a:rPr lang="ko-KR" altLang="en-US" sz="2900" dirty="0"/>
              <a:t>모든 뉴런이 동일하게 </a:t>
            </a:r>
            <a:endParaRPr lang="en-US" altLang="ko-KR" sz="2900" dirty="0"/>
          </a:p>
          <a:p>
            <a:pPr marL="0" indent="0">
              <a:lnSpc>
                <a:spcPct val="170000"/>
              </a:lnSpc>
              <a:buNone/>
            </a:pPr>
            <a:r>
              <a:rPr lang="en-US" altLang="ko-KR" sz="2900" dirty="0"/>
              <a:t>             </a:t>
            </a:r>
            <a:r>
              <a:rPr lang="ko-KR" altLang="en-US" sz="2900" dirty="0"/>
              <a:t>학습하게 되어 의미 있는 학습이 이뤄지지 않는다</a:t>
            </a:r>
            <a:r>
              <a:rPr lang="en-US" altLang="ko-KR" sz="2900" dirty="0"/>
              <a:t>. </a:t>
            </a:r>
            <a:r>
              <a:rPr lang="ko-KR" altLang="en-US" sz="2900" dirty="0"/>
              <a:t>이를 방지하기 위해 가중치를 </a:t>
            </a:r>
            <a:endParaRPr lang="en-US" altLang="ko-KR" sz="2900" dirty="0"/>
          </a:p>
          <a:p>
            <a:pPr marL="0" indent="0">
              <a:lnSpc>
                <a:spcPct val="220000"/>
              </a:lnSpc>
              <a:buNone/>
            </a:pPr>
            <a:r>
              <a:rPr lang="en-US" altLang="ko-KR" sz="2900" dirty="0"/>
              <a:t>             </a:t>
            </a:r>
            <a:r>
              <a:rPr lang="ko-KR" altLang="en-US" sz="2900" dirty="0"/>
              <a:t>무작위로 초기화 하여야 한다</a:t>
            </a:r>
            <a:r>
              <a:rPr lang="en-US" altLang="ko-KR" sz="2900" dirty="0"/>
              <a:t>.</a:t>
            </a:r>
          </a:p>
          <a:p>
            <a:pPr lvl="2">
              <a:lnSpc>
                <a:spcPct val="220000"/>
              </a:lnSpc>
              <a:buFont typeface="Wingdings" panose="05000000000000000000" pitchFamily="2" charset="2"/>
              <a:buChar char="ü"/>
            </a:pP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Random Initialization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900" dirty="0">
                <a:latin typeface="KoPub돋움체_Pro Light" pitchFamily="18" charset="-127"/>
                <a:ea typeface="KoPub돋움체_Pro Light" pitchFamily="18" charset="-127"/>
              </a:rPr>
              <a:t>            </a:t>
            </a:r>
            <a:r>
              <a:rPr kumimoji="0" lang="ko-KR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일반적으로 가중치를 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랜덤 값</a:t>
            </a:r>
            <a:r>
              <a:rPr kumimoji="0" lang="ko-KR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으로 초기화</a:t>
            </a:r>
            <a:r>
              <a:rPr kumimoji="0" lang="ko-KR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900" dirty="0">
                <a:solidFill>
                  <a:schemeClr val="tx1"/>
                </a:solidFill>
                <a:latin typeface="Arial" panose="020B0604020202020204" pitchFamily="34" charset="0"/>
              </a:rPr>
              <a:t>              </a:t>
            </a:r>
            <a:r>
              <a:rPr kumimoji="0" lang="en-US" altLang="ko-KR" sz="2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초기화를 위해서는 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 분포(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ko-KR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또는 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균등 분포(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lang="ko-KR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에서 </a:t>
            </a:r>
            <a:r>
              <a:rPr kumimoji="0" lang="ko-KR" altLang="ko-KR" sz="2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2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900" dirty="0">
                <a:solidFill>
                  <a:schemeClr val="tx1"/>
                </a:solidFill>
                <a:latin typeface="Arial" panose="020B0604020202020204" pitchFamily="34" charset="0"/>
              </a:rPr>
              <a:t>               </a:t>
            </a:r>
            <a:r>
              <a:rPr lang="ko-KR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초기값을</a:t>
            </a:r>
            <a:r>
              <a:rPr lang="en-US" altLang="ko-KR" sz="29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ko-KR" altLang="en-US" sz="2900" dirty="0">
                <a:solidFill>
                  <a:schemeClr val="tx1"/>
                </a:solidFill>
                <a:latin typeface="Arial" panose="020B0604020202020204" pitchFamily="34" charset="0"/>
              </a:rPr>
              <a:t>무작위로 샘플링 하여 초기화 한다</a:t>
            </a:r>
            <a:r>
              <a:rPr lang="en-US" altLang="ko-KR" sz="2900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  <a:r>
              <a:rPr kumimoji="0" lang="ko-KR" altLang="ko-KR" sz="29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en-US" altLang="ko-KR" sz="29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ko-KR" sz="2900" dirty="0">
                <a:solidFill>
                  <a:schemeClr val="tx1"/>
                </a:solidFill>
                <a:latin typeface="Arial" panose="020B0604020202020204" pitchFamily="34" charset="0"/>
              </a:rPr>
              <a:t>               - 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정규 분포(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normal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endParaRPr lang="en-US" altLang="ko-KR" sz="29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7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29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     - 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균등 분포(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uniform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29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distribution</a:t>
            </a:r>
            <a:r>
              <a:rPr kumimoji="0" lang="ko-KR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  <a:r>
              <a:rPr kumimoji="0" lang="en-US" altLang="ko-KR" sz="29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 </a:t>
            </a:r>
            <a:r>
              <a:rPr kumimoji="0" lang="en-US" altLang="ko-KR" sz="29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 ~ U(-a, a)</a:t>
            </a:r>
            <a:endParaRPr kumimoji="0" lang="ko-KR" altLang="ko-KR" sz="290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77862" lvl="2" indent="0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9A3CA44-45C6-84D0-B617-F73F737991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7895" y="6021315"/>
            <a:ext cx="1076808" cy="23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36781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BE249-44B6-2ABB-A20E-8B5E93E37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894F358-EA56-DFEE-333E-B6760A733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03008"/>
            <a:ext cx="8107710" cy="627903"/>
          </a:xfrm>
        </p:spPr>
        <p:txBody>
          <a:bodyPr/>
          <a:lstStyle/>
          <a:p>
            <a:pPr algn="ctr"/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17CE7EA-31A6-CE0C-70C2-DDFA99D682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2" y="1448239"/>
            <a:ext cx="628738" cy="69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00985C6E-92A1-D5D7-42A5-6F5712BAC6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6261" y="951899"/>
                <a:ext cx="8929085" cy="541505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가중치 초기화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(Weight Initialization)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kumimoji="0" lang="ko-KR" altLang="en-US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만약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표준편차 값이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1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과 같이 매우 큰 </a:t>
                </a:r>
                <a:r>
                  <a:rPr lang="ko-KR" altLang="en-US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값일때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아래 그림과 같이 노드가 많은 신경망일 경우 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|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wx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+ b|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의 가중합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(weighted sum)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값은 매우 커 지게 된다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그러면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wx + b) 1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혹은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0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값으로 근접한다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ko-KR" altLang="en-US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이럴 경우 기울기 소멸문제를 발생할 수 있다</a:t>
                </a:r>
                <a:r>
                  <a:rPr lang="en-US" altLang="ko-KR" b="1" dirty="0">
                    <a:solidFill>
                      <a:srgbClr val="0070C0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marL="334963" lvl="1" indent="0">
                  <a:lnSpc>
                    <a:spcPct val="150000"/>
                  </a:lnSpc>
                  <a:buNone/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00985C6E-92A1-D5D7-42A5-6F5712BAC6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6261" y="951899"/>
                <a:ext cx="8929085" cy="5415058"/>
              </a:xfrm>
              <a:blipFill>
                <a:blip r:embed="rId4"/>
                <a:stretch>
                  <a:fillRect l="-4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5" name="그룹 34">
            <a:extLst>
              <a:ext uri="{FF2B5EF4-FFF2-40B4-BE49-F238E27FC236}">
                <a16:creationId xmlns:a16="http://schemas.microsoft.com/office/drawing/2014/main" id="{066243A8-4734-336C-E892-B8C7BC42019A}"/>
              </a:ext>
            </a:extLst>
          </p:cNvPr>
          <p:cNvGrpSpPr/>
          <p:nvPr/>
        </p:nvGrpSpPr>
        <p:grpSpPr>
          <a:xfrm>
            <a:off x="885152" y="2607651"/>
            <a:ext cx="7987463" cy="1569728"/>
            <a:chOff x="885152" y="2607651"/>
            <a:chExt cx="7987463" cy="1569728"/>
          </a:xfrm>
        </p:grpSpPr>
        <p:pic>
          <p:nvPicPr>
            <p:cNvPr id="3" name="그림 2">
              <a:extLst>
                <a:ext uri="{FF2B5EF4-FFF2-40B4-BE49-F238E27FC236}">
                  <a16:creationId xmlns:a16="http://schemas.microsoft.com/office/drawing/2014/main" id="{B39F869C-A50E-1F03-1BC8-D00D4A68762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85152" y="2607651"/>
              <a:ext cx="4486901" cy="428685"/>
            </a:xfrm>
            <a:prstGeom prst="rect">
              <a:avLst/>
            </a:prstGeom>
          </p:spPr>
        </p:pic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A630FBC5-32CE-5F3C-46D9-8C59574108D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913632" y="3140965"/>
              <a:ext cx="5046040" cy="1036414"/>
            </a:xfrm>
            <a:prstGeom prst="rect">
              <a:avLst/>
            </a:prstGeom>
          </p:spPr>
        </p:pic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5D69D6ED-C06C-C610-F874-E7629260284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26575" y="3682737"/>
              <a:ext cx="5046040" cy="368166"/>
            </a:xfrm>
            <a:prstGeom prst="rect">
              <a:avLst/>
            </a:prstGeom>
          </p:spPr>
        </p:pic>
        <p:sp>
          <p:nvSpPr>
            <p:cNvPr id="33" name="오른쪽 중괄호 32">
              <a:extLst>
                <a:ext uri="{FF2B5EF4-FFF2-40B4-BE49-F238E27FC236}">
                  <a16:creationId xmlns:a16="http://schemas.microsoft.com/office/drawing/2014/main" id="{3E8F73DA-90B7-9F19-DE1E-2B161DC1B95A}"/>
                </a:ext>
              </a:extLst>
            </p:cNvPr>
            <p:cNvSpPr/>
            <p:nvPr/>
          </p:nvSpPr>
          <p:spPr>
            <a:xfrm>
              <a:off x="3419860" y="3618109"/>
              <a:ext cx="242346" cy="502175"/>
            </a:xfrm>
            <a:prstGeom prst="rightBrac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39" name="그림 38">
            <a:extLst>
              <a:ext uri="{FF2B5EF4-FFF2-40B4-BE49-F238E27FC236}">
                <a16:creationId xmlns:a16="http://schemas.microsoft.com/office/drawing/2014/main" id="{53D818D6-D7D4-BDF5-D3ED-AFFF0BB8420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81747" y="4289544"/>
            <a:ext cx="1711434" cy="294035"/>
          </a:xfrm>
          <a:prstGeom prst="rect">
            <a:avLst/>
          </a:prstGeom>
        </p:spPr>
      </p:pic>
      <p:pic>
        <p:nvPicPr>
          <p:cNvPr id="43" name="그림 42">
            <a:extLst>
              <a:ext uri="{FF2B5EF4-FFF2-40B4-BE49-F238E27FC236}">
                <a16:creationId xmlns:a16="http://schemas.microsoft.com/office/drawing/2014/main" id="{5119EC8A-1C8A-164B-8E70-24AAFE45B6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579170" y="4665725"/>
            <a:ext cx="2027168" cy="2008627"/>
          </a:xfrm>
          <a:prstGeom prst="rect">
            <a:avLst/>
          </a:prstGeom>
        </p:spPr>
      </p:pic>
      <p:grpSp>
        <p:nvGrpSpPr>
          <p:cNvPr id="65" name="그룹 64">
            <a:extLst>
              <a:ext uri="{FF2B5EF4-FFF2-40B4-BE49-F238E27FC236}">
                <a16:creationId xmlns:a16="http://schemas.microsoft.com/office/drawing/2014/main" id="{AD9ED51F-1BF7-601A-5CB8-59A6F109DE93}"/>
              </a:ext>
            </a:extLst>
          </p:cNvPr>
          <p:cNvGrpSpPr/>
          <p:nvPr/>
        </p:nvGrpSpPr>
        <p:grpSpPr>
          <a:xfrm>
            <a:off x="1057973" y="4375251"/>
            <a:ext cx="4044244" cy="2279741"/>
            <a:chOff x="366690" y="4087216"/>
            <a:chExt cx="4044244" cy="2279741"/>
          </a:xfrm>
        </p:grpSpPr>
        <p:cxnSp>
          <p:nvCxnSpPr>
            <p:cNvPr id="66" name="직선 연결선 65">
              <a:extLst>
                <a:ext uri="{FF2B5EF4-FFF2-40B4-BE49-F238E27FC236}">
                  <a16:creationId xmlns:a16="http://schemas.microsoft.com/office/drawing/2014/main" id="{374BB767-410C-435C-2C0B-DCD4C049637D}"/>
                </a:ext>
              </a:extLst>
            </p:cNvPr>
            <p:cNvCxnSpPr/>
            <p:nvPr/>
          </p:nvCxnSpPr>
          <p:spPr>
            <a:xfrm>
              <a:off x="1702685" y="4432858"/>
              <a:ext cx="991340" cy="338440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269DBB59-C556-0CCB-B5B2-463AA3FE0735}"/>
                </a:ext>
              </a:extLst>
            </p:cNvPr>
            <p:cNvCxnSpPr/>
            <p:nvPr/>
          </p:nvCxnSpPr>
          <p:spPr>
            <a:xfrm>
              <a:off x="1702685" y="4432858"/>
              <a:ext cx="991340" cy="734442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직선 연결선 67">
              <a:extLst>
                <a:ext uri="{FF2B5EF4-FFF2-40B4-BE49-F238E27FC236}">
                  <a16:creationId xmlns:a16="http://schemas.microsoft.com/office/drawing/2014/main" id="{B19FA4FF-65AB-6C12-7BA6-B2DF5C2856BE}"/>
                </a:ext>
              </a:extLst>
            </p:cNvPr>
            <p:cNvCxnSpPr/>
            <p:nvPr/>
          </p:nvCxnSpPr>
          <p:spPr>
            <a:xfrm>
              <a:off x="1702685" y="4432858"/>
              <a:ext cx="991340" cy="144017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직선 연결선 68">
              <a:extLst>
                <a:ext uri="{FF2B5EF4-FFF2-40B4-BE49-F238E27FC236}">
                  <a16:creationId xmlns:a16="http://schemas.microsoft.com/office/drawing/2014/main" id="{6BBFF8A0-A857-0DFE-9790-C1C1EA95C6CE}"/>
                </a:ext>
              </a:extLst>
            </p:cNvPr>
            <p:cNvCxnSpPr/>
            <p:nvPr/>
          </p:nvCxnSpPr>
          <p:spPr>
            <a:xfrm flipV="1">
              <a:off x="1702685" y="4771298"/>
              <a:ext cx="933733" cy="2878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484DE20D-2AD5-CDAD-E764-19CB5FA620A5}"/>
                </a:ext>
              </a:extLst>
            </p:cNvPr>
            <p:cNvCxnSpPr/>
            <p:nvPr/>
          </p:nvCxnSpPr>
          <p:spPr>
            <a:xfrm>
              <a:off x="1702685" y="4800079"/>
              <a:ext cx="933733" cy="352866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직선 연결선 70">
              <a:extLst>
                <a:ext uri="{FF2B5EF4-FFF2-40B4-BE49-F238E27FC236}">
                  <a16:creationId xmlns:a16="http://schemas.microsoft.com/office/drawing/2014/main" id="{D77269D6-7F39-0E96-FC25-E5BA12D75FB3}"/>
                </a:ext>
              </a:extLst>
            </p:cNvPr>
            <p:cNvCxnSpPr/>
            <p:nvPr/>
          </p:nvCxnSpPr>
          <p:spPr>
            <a:xfrm>
              <a:off x="1702685" y="4879311"/>
              <a:ext cx="991340" cy="107638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직선 연결선 71">
              <a:extLst>
                <a:ext uri="{FF2B5EF4-FFF2-40B4-BE49-F238E27FC236}">
                  <a16:creationId xmlns:a16="http://schemas.microsoft.com/office/drawing/2014/main" id="{D50DD92F-B511-FB19-A8ED-0DA94EC0CBCF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1702685" y="4800079"/>
              <a:ext cx="933733" cy="427008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연결선 72">
              <a:extLst>
                <a:ext uri="{FF2B5EF4-FFF2-40B4-BE49-F238E27FC236}">
                  <a16:creationId xmlns:a16="http://schemas.microsoft.com/office/drawing/2014/main" id="{6DE00FDE-E344-AD46-1C1A-C4D1C620F867}"/>
                </a:ext>
              </a:extLst>
            </p:cNvPr>
            <p:cNvCxnSpPr>
              <a:stCxn id="86" idx="3"/>
            </p:cNvCxnSpPr>
            <p:nvPr/>
          </p:nvCxnSpPr>
          <p:spPr>
            <a:xfrm flipV="1">
              <a:off x="1702685" y="5152945"/>
              <a:ext cx="933733" cy="74142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직선 연결선 73">
              <a:extLst>
                <a:ext uri="{FF2B5EF4-FFF2-40B4-BE49-F238E27FC236}">
                  <a16:creationId xmlns:a16="http://schemas.microsoft.com/office/drawing/2014/main" id="{5A9F8C00-DA73-9BC5-F046-F9CDB213FAAC}"/>
                </a:ext>
              </a:extLst>
            </p:cNvPr>
            <p:cNvCxnSpPr>
              <a:stCxn id="86" idx="3"/>
            </p:cNvCxnSpPr>
            <p:nvPr/>
          </p:nvCxnSpPr>
          <p:spPr>
            <a:xfrm>
              <a:off x="1702685" y="5227087"/>
              <a:ext cx="933733" cy="72860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직선 연결선 74">
              <a:extLst>
                <a:ext uri="{FF2B5EF4-FFF2-40B4-BE49-F238E27FC236}">
                  <a16:creationId xmlns:a16="http://schemas.microsoft.com/office/drawing/2014/main" id="{3268FD23-7DBE-8B0C-4FDD-C0368461A148}"/>
                </a:ext>
              </a:extLst>
            </p:cNvPr>
            <p:cNvCxnSpPr/>
            <p:nvPr/>
          </p:nvCxnSpPr>
          <p:spPr>
            <a:xfrm flipV="1">
              <a:off x="1657099" y="4800079"/>
              <a:ext cx="979319" cy="124577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A2DF8C24-20F3-DC34-3EA8-4BE9C5426733}"/>
                </a:ext>
              </a:extLst>
            </p:cNvPr>
            <p:cNvCxnSpPr/>
            <p:nvPr/>
          </p:nvCxnSpPr>
          <p:spPr>
            <a:xfrm flipV="1">
              <a:off x="1702685" y="5190016"/>
              <a:ext cx="991340" cy="884490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연결선 76">
              <a:extLst>
                <a:ext uri="{FF2B5EF4-FFF2-40B4-BE49-F238E27FC236}">
                  <a16:creationId xmlns:a16="http://schemas.microsoft.com/office/drawing/2014/main" id="{9451BE24-657C-32D3-9E1A-50B4448988D5}"/>
                </a:ext>
              </a:extLst>
            </p:cNvPr>
            <p:cNvCxnSpPr/>
            <p:nvPr/>
          </p:nvCxnSpPr>
          <p:spPr>
            <a:xfrm flipV="1">
              <a:off x="1702685" y="5988247"/>
              <a:ext cx="933733" cy="17282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직선 연결선 77">
              <a:extLst>
                <a:ext uri="{FF2B5EF4-FFF2-40B4-BE49-F238E27FC236}">
                  <a16:creationId xmlns:a16="http://schemas.microsoft.com/office/drawing/2014/main" id="{5D7BD625-0C26-4886-C0B4-4E3A3145C949}"/>
                </a:ext>
              </a:extLst>
            </p:cNvPr>
            <p:cNvCxnSpPr/>
            <p:nvPr/>
          </p:nvCxnSpPr>
          <p:spPr>
            <a:xfrm>
              <a:off x="2924453" y="4800079"/>
              <a:ext cx="754545" cy="389937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330B2742-4A7F-F5AF-8477-1832484B4995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53" y="5190016"/>
              <a:ext cx="754545" cy="97573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직선 연결선 79">
              <a:extLst>
                <a:ext uri="{FF2B5EF4-FFF2-40B4-BE49-F238E27FC236}">
                  <a16:creationId xmlns:a16="http://schemas.microsoft.com/office/drawing/2014/main" id="{1740FD4C-4278-11EA-DB20-6A4A6C700A7C}"/>
                </a:ext>
              </a:extLst>
            </p:cNvPr>
            <p:cNvCxnSpPr/>
            <p:nvPr/>
          </p:nvCxnSpPr>
          <p:spPr>
            <a:xfrm flipV="1">
              <a:off x="2924453" y="5383325"/>
              <a:ext cx="691284" cy="572367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3142C949-CE75-8484-4949-C997DAC8371D}"/>
                </a:ext>
              </a:extLst>
            </p:cNvPr>
            <p:cNvGrpSpPr/>
            <p:nvPr/>
          </p:nvGrpSpPr>
          <p:grpSpPr>
            <a:xfrm>
              <a:off x="366690" y="4087216"/>
              <a:ext cx="4044244" cy="2279741"/>
              <a:chOff x="366690" y="4087216"/>
              <a:chExt cx="4044244" cy="2279741"/>
            </a:xfrm>
          </p:grpSpPr>
          <p:grpSp>
            <p:nvGrpSpPr>
              <p:cNvPr id="82" name="그룹 81">
                <a:extLst>
                  <a:ext uri="{FF2B5EF4-FFF2-40B4-BE49-F238E27FC236}">
                    <a16:creationId xmlns:a16="http://schemas.microsoft.com/office/drawing/2014/main" id="{5D6F61C7-F1CE-60F5-373E-DE00AF9CF93E}"/>
                  </a:ext>
                </a:extLst>
              </p:cNvPr>
              <p:cNvGrpSpPr/>
              <p:nvPr/>
            </p:nvGrpSpPr>
            <p:grpSpPr>
              <a:xfrm>
                <a:off x="1369064" y="4087216"/>
                <a:ext cx="2569259" cy="2279741"/>
                <a:chOff x="1634043" y="4005070"/>
                <a:chExt cx="2569259" cy="2279741"/>
              </a:xfrm>
            </p:grpSpPr>
            <p:pic>
              <p:nvPicPr>
                <p:cNvPr id="86" name="그림 85">
                  <a:extLst>
                    <a:ext uri="{FF2B5EF4-FFF2-40B4-BE49-F238E27FC236}">
                      <a16:creationId xmlns:a16="http://schemas.microsoft.com/office/drawing/2014/main" id="{B2E3D641-01E0-42D6-059C-C03EEE0C11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634043" y="4005070"/>
                  <a:ext cx="333621" cy="2279741"/>
                </a:xfrm>
                <a:prstGeom prst="rect">
                  <a:avLst/>
                </a:prstGeom>
              </p:spPr>
            </p:pic>
            <p:pic>
              <p:nvPicPr>
                <p:cNvPr id="87" name="그림 86">
                  <a:extLst>
                    <a:ext uri="{FF2B5EF4-FFF2-40B4-BE49-F238E27FC236}">
                      <a16:creationId xmlns:a16="http://schemas.microsoft.com/office/drawing/2014/main" id="{E144AC1D-F4FE-D4CC-C907-C94C2275EFE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833430" y="4523533"/>
                  <a:ext cx="453644" cy="1515585"/>
                </a:xfrm>
                <a:prstGeom prst="rect">
                  <a:avLst/>
                </a:prstGeom>
              </p:spPr>
            </p:pic>
            <p:pic>
              <p:nvPicPr>
                <p:cNvPr id="88" name="그림 87">
                  <a:extLst>
                    <a:ext uri="{FF2B5EF4-FFF2-40B4-BE49-F238E27FC236}">
                      <a16:creationId xmlns:a16="http://schemas.microsoft.com/office/drawing/2014/main" id="{A3C703B5-897D-28D3-4000-8B3CABD1330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788618" y="4984389"/>
                  <a:ext cx="414684" cy="390291"/>
                </a:xfrm>
                <a:prstGeom prst="rect">
                  <a:avLst/>
                </a:prstGeom>
              </p:spPr>
            </p:pic>
            <p:pic>
              <p:nvPicPr>
                <p:cNvPr id="89" name="그림 88">
                  <a:extLst>
                    <a:ext uri="{FF2B5EF4-FFF2-40B4-BE49-F238E27FC236}">
                      <a16:creationId xmlns:a16="http://schemas.microsoft.com/office/drawing/2014/main" id="{0EB4F230-3492-473D-B93B-8AE7A7832C1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993598" y="4973587"/>
                  <a:ext cx="126735" cy="237628"/>
                </a:xfrm>
                <a:prstGeom prst="rect">
                  <a:avLst/>
                </a:prstGeom>
              </p:spPr>
            </p:pic>
            <p:pic>
              <p:nvPicPr>
                <p:cNvPr id="90" name="그림 89">
                  <a:extLst>
                    <a:ext uri="{FF2B5EF4-FFF2-40B4-BE49-F238E27FC236}">
                      <a16:creationId xmlns:a16="http://schemas.microsoft.com/office/drawing/2014/main" id="{2909E400-EA1F-CDBF-235A-6FBA79C8689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999358" y="4581140"/>
                  <a:ext cx="115214" cy="216025"/>
                </a:xfrm>
                <a:prstGeom prst="rect">
                  <a:avLst/>
                </a:prstGeom>
              </p:spPr>
            </p:pic>
            <p:pic>
              <p:nvPicPr>
                <p:cNvPr id="91" name="그림 90">
                  <a:extLst>
                    <a:ext uri="{FF2B5EF4-FFF2-40B4-BE49-F238E27FC236}">
                      <a16:creationId xmlns:a16="http://schemas.microsoft.com/office/drawing/2014/main" id="{F435981B-FA3A-E8EB-217C-D44FD84342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2999349" y="5754732"/>
                  <a:ext cx="126735" cy="237628"/>
                </a:xfrm>
                <a:prstGeom prst="rect">
                  <a:avLst/>
                </a:prstGeom>
              </p:spPr>
            </p:pic>
            <p:pic>
              <p:nvPicPr>
                <p:cNvPr id="92" name="그림 91">
                  <a:extLst>
                    <a:ext uri="{FF2B5EF4-FFF2-40B4-BE49-F238E27FC236}">
                      <a16:creationId xmlns:a16="http://schemas.microsoft.com/office/drawing/2014/main" id="{EA088332-43F0-4F58-F37C-C0292BADF5C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 flipH="1">
                  <a:off x="3943977" y="5085154"/>
                  <a:ext cx="115214" cy="216025"/>
                </a:xfrm>
                <a:prstGeom prst="rect">
                  <a:avLst/>
                </a:prstGeom>
              </p:spPr>
            </p:pic>
          </p:grpSp>
          <p:sp>
            <p:nvSpPr>
              <p:cNvPr id="83" name="왼쪽 중괄호 82">
                <a:extLst>
                  <a:ext uri="{FF2B5EF4-FFF2-40B4-BE49-F238E27FC236}">
                    <a16:creationId xmlns:a16="http://schemas.microsoft.com/office/drawing/2014/main" id="{5F1E28F2-832E-4B3C-E819-89B0972D8561}"/>
                  </a:ext>
                </a:extLst>
              </p:cNvPr>
              <p:cNvSpPr/>
              <p:nvPr/>
            </p:nvSpPr>
            <p:spPr>
              <a:xfrm>
                <a:off x="977836" y="4350712"/>
                <a:ext cx="333621" cy="1901031"/>
              </a:xfrm>
              <a:prstGeom prst="leftBrace">
                <a:avLst/>
              </a:prstGeom>
              <a:ln w="3175" cap="flat" cmpd="sng" algn="ctr">
                <a:solidFill>
                  <a:srgbClr val="BC65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8ADA0D0-A763-F734-0B0A-568080DDEB3B}"/>
                  </a:ext>
                </a:extLst>
              </p:cNvPr>
              <p:cNvSpPr txBox="1"/>
              <p:nvPr/>
            </p:nvSpPr>
            <p:spPr>
              <a:xfrm rot="5400000">
                <a:off x="-312022" y="5029424"/>
                <a:ext cx="1880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매우 큰 값이나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작은 값으로 초기화시</a:t>
                </a:r>
              </a:p>
            </p:txBody>
          </p:sp>
          <p:sp>
            <p:nvSpPr>
              <p:cNvPr id="85" name="화살표: 오른쪽 84">
                <a:extLst>
                  <a:ext uri="{FF2B5EF4-FFF2-40B4-BE49-F238E27FC236}">
                    <a16:creationId xmlns:a16="http://schemas.microsoft.com/office/drawing/2014/main" id="{60682D78-5982-8D3E-BFD5-7EA00D6B925A}"/>
                  </a:ext>
                </a:extLst>
              </p:cNvPr>
              <p:cNvSpPr/>
              <p:nvPr/>
            </p:nvSpPr>
            <p:spPr>
              <a:xfrm>
                <a:off x="4111144" y="5152945"/>
                <a:ext cx="299790" cy="230380"/>
              </a:xfrm>
              <a:prstGeom prst="rightArrow">
                <a:avLst/>
              </a:prstGeom>
              <a:noFill/>
              <a:ln w="317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18714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D1BF1-826A-4761-10E7-64AC995E5D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7D89CB2-090F-E6BB-8BDC-B03E217AE9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03008"/>
            <a:ext cx="8107710" cy="570296"/>
          </a:xfrm>
        </p:spPr>
        <p:txBody>
          <a:bodyPr/>
          <a:lstStyle/>
          <a:p>
            <a:pPr algn="ctr"/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sz="28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22FC61-48D3-C3B8-8EDF-2B5E6D40CE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2" y="1448239"/>
            <a:ext cx="628738" cy="6954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F904784-AF71-B565-89AF-10EA8A5EEB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8654" y="1009506"/>
                <a:ext cx="8929085" cy="535745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가중치 초기화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(Weight Initialization)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마찬가지로 표준편차 값이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0.01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과 같이 매우 작은 값일때는 </a:t>
                </a:r>
                <a:r>
                  <a:rPr lang="en-US" altLang="ko-KR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wx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+ b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0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근처의 값이 된다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이럴 경우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</m:oMath>
                </a14:m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wx + b)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는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0.5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근처이 값이 된다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이경우 노드의 역할인 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“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다양한 특성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(feature)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값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” </a:t>
                </a:r>
                <a:r>
                  <a:rPr lang="ko-KR" altLang="en-US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추출이 어렵게 된다</a:t>
                </a:r>
                <a:r>
                  <a:rPr lang="en-US" altLang="ko-KR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.</a:t>
                </a: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뉴런들의 출력이 0.5에 가까우면, 출력 간 차이(변별력)가 거의 없어</a:t>
                </a:r>
                <a:r>
                  <a:rPr lang="ko-KR" altLang="en-US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짐</a:t>
                </a:r>
                <a:endParaRPr lang="en-US" altLang="ko-KR" sz="16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kumimoji="0" lang="en-US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 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이는 마치 모든 뉴런이 </a:t>
                </a:r>
                <a:r>
                  <a:rPr kumimoji="0" lang="ko-KR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비슷한 소리만 내는 상황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과 같</a:t>
                </a:r>
                <a:r>
                  <a:rPr kumimoji="0" lang="ko-KR" altLang="en-US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음</a:t>
                </a:r>
                <a:endParaRPr kumimoji="0" lang="en-US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2">
                  <a:lnSpc>
                    <a:spcPct val="150000"/>
                  </a:lnSpc>
                  <a:buFont typeface="Wingdings" panose="05000000000000000000" pitchFamily="2" charset="2"/>
                  <a:buChar char="ü"/>
                </a:pPr>
                <a:r>
                  <a:rPr lang="en-US" altLang="ko-KR" sz="16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  <a:r>
                  <a:rPr kumimoji="0" lang="ko-KR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층을 거치면서 정보가 희미해지고</a:t>
                </a:r>
                <a:r>
                  <a:rPr kumimoji="0" lang="ko-KR" altLang="ko-KR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, 결국 </a:t>
                </a:r>
                <a:r>
                  <a:rPr kumimoji="0" lang="ko-KR" altLang="ko-KR" sz="16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rPr>
                  <a:t>학습이 매우 느려지거나 잘 안됨</a:t>
                </a:r>
                <a:endParaRPr kumimoji="0" lang="ko-KR" altLang="ko-KR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677862" lvl="2" indent="0">
                  <a:lnSpc>
                    <a:spcPct val="150000"/>
                  </a:lnSpc>
                  <a:buNone/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EF904784-AF71-B565-89AF-10EA8A5EEB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8654" y="1009506"/>
                <a:ext cx="8929085" cy="5357451"/>
              </a:xfrm>
              <a:blipFill>
                <a:blip r:embed="rId4"/>
                <a:stretch>
                  <a:fillRect l="-478" r="-17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그룹 10">
            <a:extLst>
              <a:ext uri="{FF2B5EF4-FFF2-40B4-BE49-F238E27FC236}">
                <a16:creationId xmlns:a16="http://schemas.microsoft.com/office/drawing/2014/main" id="{C025201F-3493-24F7-DF5B-36ADA823C3B2}"/>
              </a:ext>
            </a:extLst>
          </p:cNvPr>
          <p:cNvGrpSpPr/>
          <p:nvPr/>
        </p:nvGrpSpPr>
        <p:grpSpPr>
          <a:xfrm>
            <a:off x="1230794" y="4262534"/>
            <a:ext cx="4044244" cy="2279741"/>
            <a:chOff x="366690" y="4087216"/>
            <a:chExt cx="4044244" cy="2279741"/>
          </a:xfrm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5C44F282-5F82-9CD9-27B3-379EB7600DDD}"/>
                </a:ext>
              </a:extLst>
            </p:cNvPr>
            <p:cNvCxnSpPr/>
            <p:nvPr/>
          </p:nvCxnSpPr>
          <p:spPr>
            <a:xfrm>
              <a:off x="1702685" y="4432858"/>
              <a:ext cx="991340" cy="338440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>
              <a:extLst>
                <a:ext uri="{FF2B5EF4-FFF2-40B4-BE49-F238E27FC236}">
                  <a16:creationId xmlns:a16="http://schemas.microsoft.com/office/drawing/2014/main" id="{AC604FCC-6D07-E246-F02B-420590ECDF63}"/>
                </a:ext>
              </a:extLst>
            </p:cNvPr>
            <p:cNvCxnSpPr/>
            <p:nvPr/>
          </p:nvCxnSpPr>
          <p:spPr>
            <a:xfrm>
              <a:off x="1702685" y="4432858"/>
              <a:ext cx="991340" cy="734442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07A56A12-8187-BD66-3256-2394D24CEDAA}"/>
                </a:ext>
              </a:extLst>
            </p:cNvPr>
            <p:cNvCxnSpPr/>
            <p:nvPr/>
          </p:nvCxnSpPr>
          <p:spPr>
            <a:xfrm>
              <a:off x="1702685" y="4432858"/>
              <a:ext cx="991340" cy="144017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연결선 27">
              <a:extLst>
                <a:ext uri="{FF2B5EF4-FFF2-40B4-BE49-F238E27FC236}">
                  <a16:creationId xmlns:a16="http://schemas.microsoft.com/office/drawing/2014/main" id="{0E22B1C6-7B2A-FFE9-69F0-E168A4102B8E}"/>
                </a:ext>
              </a:extLst>
            </p:cNvPr>
            <p:cNvCxnSpPr/>
            <p:nvPr/>
          </p:nvCxnSpPr>
          <p:spPr>
            <a:xfrm flipV="1">
              <a:off x="1702685" y="4771298"/>
              <a:ext cx="933733" cy="2878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>
              <a:extLst>
                <a:ext uri="{FF2B5EF4-FFF2-40B4-BE49-F238E27FC236}">
                  <a16:creationId xmlns:a16="http://schemas.microsoft.com/office/drawing/2014/main" id="{845E88FB-BB71-4325-5800-1F19293F4DC1}"/>
                </a:ext>
              </a:extLst>
            </p:cNvPr>
            <p:cNvCxnSpPr/>
            <p:nvPr/>
          </p:nvCxnSpPr>
          <p:spPr>
            <a:xfrm>
              <a:off x="1702685" y="4800079"/>
              <a:ext cx="933733" cy="352866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>
              <a:extLst>
                <a:ext uri="{FF2B5EF4-FFF2-40B4-BE49-F238E27FC236}">
                  <a16:creationId xmlns:a16="http://schemas.microsoft.com/office/drawing/2014/main" id="{BC0C9F51-A36B-CD50-F0B5-88A60CEBF9AB}"/>
                </a:ext>
              </a:extLst>
            </p:cNvPr>
            <p:cNvCxnSpPr/>
            <p:nvPr/>
          </p:nvCxnSpPr>
          <p:spPr>
            <a:xfrm>
              <a:off x="1702685" y="4879311"/>
              <a:ext cx="991340" cy="107638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890F71E2-7C11-E310-FACC-C9DCCBC11E76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702685" y="4800079"/>
              <a:ext cx="933733" cy="427008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B4E0888D-2E59-C514-C674-0E0C23841D91}"/>
                </a:ext>
              </a:extLst>
            </p:cNvPr>
            <p:cNvCxnSpPr>
              <a:stCxn id="5" idx="3"/>
            </p:cNvCxnSpPr>
            <p:nvPr/>
          </p:nvCxnSpPr>
          <p:spPr>
            <a:xfrm flipV="1">
              <a:off x="1702685" y="5152945"/>
              <a:ext cx="933733" cy="74142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8D22945F-C010-C19B-9822-81DCF6CB1C32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1702685" y="5227087"/>
              <a:ext cx="933733" cy="72860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73FD0B7B-7943-B888-E938-58F9A349089F}"/>
                </a:ext>
              </a:extLst>
            </p:cNvPr>
            <p:cNvCxnSpPr/>
            <p:nvPr/>
          </p:nvCxnSpPr>
          <p:spPr>
            <a:xfrm flipV="1">
              <a:off x="1657099" y="4800079"/>
              <a:ext cx="979319" cy="1245775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연결선 41">
              <a:extLst>
                <a:ext uri="{FF2B5EF4-FFF2-40B4-BE49-F238E27FC236}">
                  <a16:creationId xmlns:a16="http://schemas.microsoft.com/office/drawing/2014/main" id="{AAE771B3-BD9D-E0E6-1880-7D9D0D8BD26A}"/>
                </a:ext>
              </a:extLst>
            </p:cNvPr>
            <p:cNvCxnSpPr/>
            <p:nvPr/>
          </p:nvCxnSpPr>
          <p:spPr>
            <a:xfrm flipV="1">
              <a:off x="1702685" y="5190016"/>
              <a:ext cx="991340" cy="884490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연결선 43">
              <a:extLst>
                <a:ext uri="{FF2B5EF4-FFF2-40B4-BE49-F238E27FC236}">
                  <a16:creationId xmlns:a16="http://schemas.microsoft.com/office/drawing/2014/main" id="{4F8EB7FC-096F-627D-23F1-3D200B3B2C6A}"/>
                </a:ext>
              </a:extLst>
            </p:cNvPr>
            <p:cNvCxnSpPr/>
            <p:nvPr/>
          </p:nvCxnSpPr>
          <p:spPr>
            <a:xfrm flipV="1">
              <a:off x="1702685" y="5988247"/>
              <a:ext cx="933733" cy="172821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연결선 45">
              <a:extLst>
                <a:ext uri="{FF2B5EF4-FFF2-40B4-BE49-F238E27FC236}">
                  <a16:creationId xmlns:a16="http://schemas.microsoft.com/office/drawing/2014/main" id="{5C062E05-3F7A-C10C-CD0E-EA09F7DBB126}"/>
                </a:ext>
              </a:extLst>
            </p:cNvPr>
            <p:cNvCxnSpPr/>
            <p:nvPr/>
          </p:nvCxnSpPr>
          <p:spPr>
            <a:xfrm>
              <a:off x="2924453" y="4800079"/>
              <a:ext cx="754545" cy="389937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연결선 47">
              <a:extLst>
                <a:ext uri="{FF2B5EF4-FFF2-40B4-BE49-F238E27FC236}">
                  <a16:creationId xmlns:a16="http://schemas.microsoft.com/office/drawing/2014/main" id="{68B572A7-BFCD-B98C-4D5E-7A13F0035DE4}"/>
                </a:ext>
              </a:extLst>
            </p:cNvPr>
            <p:cNvCxnSpPr>
              <a:cxnSpLocks/>
            </p:cNvCxnSpPr>
            <p:nvPr/>
          </p:nvCxnSpPr>
          <p:spPr>
            <a:xfrm>
              <a:off x="2924453" y="5190016"/>
              <a:ext cx="754545" cy="97573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연결선 52">
              <a:extLst>
                <a:ext uri="{FF2B5EF4-FFF2-40B4-BE49-F238E27FC236}">
                  <a16:creationId xmlns:a16="http://schemas.microsoft.com/office/drawing/2014/main" id="{A2ACB035-D50F-4A11-4C58-4F200288C768}"/>
                </a:ext>
              </a:extLst>
            </p:cNvPr>
            <p:cNvCxnSpPr/>
            <p:nvPr/>
          </p:nvCxnSpPr>
          <p:spPr>
            <a:xfrm flipV="1">
              <a:off x="2924453" y="5383325"/>
              <a:ext cx="691284" cy="572367"/>
            </a:xfrm>
            <a:prstGeom prst="line">
              <a:avLst/>
            </a:prstGeom>
            <a:ln w="3175" cap="flat" cmpd="sng" algn="ctr">
              <a:solidFill>
                <a:srgbClr val="BC650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204CBB21-F8A5-8C90-C013-E0996810424C}"/>
                </a:ext>
              </a:extLst>
            </p:cNvPr>
            <p:cNvGrpSpPr/>
            <p:nvPr/>
          </p:nvGrpSpPr>
          <p:grpSpPr>
            <a:xfrm>
              <a:off x="366690" y="4087216"/>
              <a:ext cx="4044244" cy="2279741"/>
              <a:chOff x="366690" y="4087216"/>
              <a:chExt cx="4044244" cy="2279741"/>
            </a:xfrm>
          </p:grpSpPr>
          <p:grpSp>
            <p:nvGrpSpPr>
              <p:cNvPr id="20" name="그룹 19">
                <a:extLst>
                  <a:ext uri="{FF2B5EF4-FFF2-40B4-BE49-F238E27FC236}">
                    <a16:creationId xmlns:a16="http://schemas.microsoft.com/office/drawing/2014/main" id="{93527192-51F1-A593-3566-CCF9B9762BF3}"/>
                  </a:ext>
                </a:extLst>
              </p:cNvPr>
              <p:cNvGrpSpPr/>
              <p:nvPr/>
            </p:nvGrpSpPr>
            <p:grpSpPr>
              <a:xfrm>
                <a:off x="1369064" y="4087216"/>
                <a:ext cx="2569259" cy="2279741"/>
                <a:chOff x="1634043" y="4005070"/>
                <a:chExt cx="2569259" cy="2279741"/>
              </a:xfrm>
            </p:grpSpPr>
            <p:pic>
              <p:nvPicPr>
                <p:cNvPr id="5" name="그림 4">
                  <a:extLst>
                    <a:ext uri="{FF2B5EF4-FFF2-40B4-BE49-F238E27FC236}">
                      <a16:creationId xmlns:a16="http://schemas.microsoft.com/office/drawing/2014/main" id="{98FD04F2-8551-0720-3FA0-FA6616C8127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634043" y="4005070"/>
                  <a:ext cx="333621" cy="2279741"/>
                </a:xfrm>
                <a:prstGeom prst="rect">
                  <a:avLst/>
                </a:prstGeom>
              </p:spPr>
            </p:pic>
            <p:pic>
              <p:nvPicPr>
                <p:cNvPr id="12" name="그림 11">
                  <a:extLst>
                    <a:ext uri="{FF2B5EF4-FFF2-40B4-BE49-F238E27FC236}">
                      <a16:creationId xmlns:a16="http://schemas.microsoft.com/office/drawing/2014/main" id="{D8DB3826-B1AF-BDC6-283A-4805BE1B9AA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833430" y="4523533"/>
                  <a:ext cx="453644" cy="1515585"/>
                </a:xfrm>
                <a:prstGeom prst="rect">
                  <a:avLst/>
                </a:prstGeom>
              </p:spPr>
            </p:pic>
            <p:pic>
              <p:nvPicPr>
                <p:cNvPr id="14" name="그림 13">
                  <a:extLst>
                    <a:ext uri="{FF2B5EF4-FFF2-40B4-BE49-F238E27FC236}">
                      <a16:creationId xmlns:a16="http://schemas.microsoft.com/office/drawing/2014/main" id="{67EA6638-6410-7A4A-C882-D642B5F4176A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788618" y="4984389"/>
                  <a:ext cx="414684" cy="390291"/>
                </a:xfrm>
                <a:prstGeom prst="rect">
                  <a:avLst/>
                </a:prstGeom>
              </p:spPr>
            </p:pic>
            <p:pic>
              <p:nvPicPr>
                <p:cNvPr id="16" name="그림 15">
                  <a:extLst>
                    <a:ext uri="{FF2B5EF4-FFF2-40B4-BE49-F238E27FC236}">
                      <a16:creationId xmlns:a16="http://schemas.microsoft.com/office/drawing/2014/main" id="{48DE7829-0402-71BD-99C9-6FC3240A8F9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993598" y="4973587"/>
                  <a:ext cx="126735" cy="237628"/>
                </a:xfrm>
                <a:prstGeom prst="rect">
                  <a:avLst/>
                </a:prstGeom>
              </p:spPr>
            </p:pic>
            <p:pic>
              <p:nvPicPr>
                <p:cNvPr id="17" name="그림 16">
                  <a:extLst>
                    <a:ext uri="{FF2B5EF4-FFF2-40B4-BE49-F238E27FC236}">
                      <a16:creationId xmlns:a16="http://schemas.microsoft.com/office/drawing/2014/main" id="{6A0AEEC7-7733-4A7D-687C-BE0D60849070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999358" y="4581140"/>
                  <a:ext cx="115214" cy="216025"/>
                </a:xfrm>
                <a:prstGeom prst="rect">
                  <a:avLst/>
                </a:prstGeom>
              </p:spPr>
            </p:pic>
            <p:pic>
              <p:nvPicPr>
                <p:cNvPr id="18" name="그림 17">
                  <a:extLst>
                    <a:ext uri="{FF2B5EF4-FFF2-40B4-BE49-F238E27FC236}">
                      <a16:creationId xmlns:a16="http://schemas.microsoft.com/office/drawing/2014/main" id="{C0AD46E1-711D-AC90-6A23-C76F491F053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2999349" y="5754732"/>
                  <a:ext cx="126735" cy="237628"/>
                </a:xfrm>
                <a:prstGeom prst="rect">
                  <a:avLst/>
                </a:prstGeom>
              </p:spPr>
            </p:pic>
            <p:pic>
              <p:nvPicPr>
                <p:cNvPr id="19" name="그림 18">
                  <a:extLst>
                    <a:ext uri="{FF2B5EF4-FFF2-40B4-BE49-F238E27FC236}">
                      <a16:creationId xmlns:a16="http://schemas.microsoft.com/office/drawing/2014/main" id="{57FD9BAE-E460-2EAF-EBA7-1040EC130C1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 flipH="1">
                  <a:off x="3943977" y="5085154"/>
                  <a:ext cx="115214" cy="216025"/>
                </a:xfrm>
                <a:prstGeom prst="rect">
                  <a:avLst/>
                </a:prstGeom>
              </p:spPr>
            </p:pic>
          </p:grpSp>
          <p:sp>
            <p:nvSpPr>
              <p:cNvPr id="56" name="왼쪽 중괄호 55">
                <a:extLst>
                  <a:ext uri="{FF2B5EF4-FFF2-40B4-BE49-F238E27FC236}">
                    <a16:creationId xmlns:a16="http://schemas.microsoft.com/office/drawing/2014/main" id="{4A88747D-30CC-888D-6148-67F6E0140DFD}"/>
                  </a:ext>
                </a:extLst>
              </p:cNvPr>
              <p:cNvSpPr/>
              <p:nvPr/>
            </p:nvSpPr>
            <p:spPr>
              <a:xfrm>
                <a:off x="977836" y="4350712"/>
                <a:ext cx="333621" cy="1901031"/>
              </a:xfrm>
              <a:prstGeom prst="leftBrace">
                <a:avLst/>
              </a:prstGeom>
              <a:ln w="3175" cap="flat" cmpd="sng" algn="ctr">
                <a:solidFill>
                  <a:srgbClr val="BC650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90820962-BAFC-1A77-87EE-D770E7136E45}"/>
                  </a:ext>
                </a:extLst>
              </p:cNvPr>
              <p:cNvSpPr txBox="1"/>
              <p:nvPr/>
            </p:nvSpPr>
            <p:spPr>
              <a:xfrm rot="5400000">
                <a:off x="-312022" y="5029424"/>
                <a:ext cx="18806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매우 큰 값이나 </a:t>
                </a:r>
                <a:endParaRPr lang="en-US" altLang="ko-KR" sz="1400" dirty="0"/>
              </a:p>
              <a:p>
                <a:pPr algn="ctr"/>
                <a:r>
                  <a:rPr lang="ko-KR" altLang="en-US" sz="1400" dirty="0"/>
                  <a:t>작은 값으로 초기화시</a:t>
                </a:r>
              </a:p>
            </p:txBody>
          </p:sp>
          <p:sp>
            <p:nvSpPr>
              <p:cNvPr id="58" name="화살표: 오른쪽 57">
                <a:extLst>
                  <a:ext uri="{FF2B5EF4-FFF2-40B4-BE49-F238E27FC236}">
                    <a16:creationId xmlns:a16="http://schemas.microsoft.com/office/drawing/2014/main" id="{C93F0661-142A-B3EF-1993-2B80A5499453}"/>
                  </a:ext>
                </a:extLst>
              </p:cNvPr>
              <p:cNvSpPr/>
              <p:nvPr/>
            </p:nvSpPr>
            <p:spPr>
              <a:xfrm>
                <a:off x="4111144" y="5152945"/>
                <a:ext cx="299790" cy="230380"/>
              </a:xfrm>
              <a:prstGeom prst="rightArrow">
                <a:avLst/>
              </a:prstGeom>
              <a:noFill/>
              <a:ln w="31750">
                <a:solidFill>
                  <a:srgbClr val="FF0000"/>
                </a:solidFill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pic>
        <p:nvPicPr>
          <p:cNvPr id="15" name="그림 14">
            <a:extLst>
              <a:ext uri="{FF2B5EF4-FFF2-40B4-BE49-F238E27FC236}">
                <a16:creationId xmlns:a16="http://schemas.microsoft.com/office/drawing/2014/main" id="{8D011F62-7219-9C54-CC0D-64BD12AE9C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06027" y="4262534"/>
            <a:ext cx="2287583" cy="239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76757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0C03B-96CC-2B3B-F011-9BF947F9D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7E481765-34DB-7684-9C88-109B0AEF16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8B782EA-7B1C-3531-313E-FDE4F6A654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0122" y="1448239"/>
            <a:ext cx="628738" cy="695422"/>
          </a:xfrm>
          <a:prstGeom prst="rect">
            <a:avLst/>
          </a:prstGeom>
        </p:spPr>
      </p:pic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88A72BC3-ECF4-9484-A90C-AA8C2366F7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653" y="1297540"/>
            <a:ext cx="8929085" cy="5415059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 가중치 초기화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(Weight Initialization)</a:t>
            </a:r>
            <a:endParaRPr lang="en-US" altLang="ko-KR" sz="1600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dirty="0"/>
              <a:t>He </a:t>
            </a:r>
            <a:r>
              <a:rPr lang="ko-KR" altLang="en-US" dirty="0"/>
              <a:t>초기화</a:t>
            </a:r>
            <a:r>
              <a:rPr lang="en-US" altLang="ko-KR" dirty="0"/>
              <a:t>: He </a:t>
            </a:r>
            <a:r>
              <a:rPr lang="ko-KR" altLang="en-US" dirty="0"/>
              <a:t>초기화는 </a:t>
            </a:r>
            <a:r>
              <a:rPr lang="en-US" altLang="ko-KR" dirty="0"/>
              <a:t>Xavier </a:t>
            </a:r>
            <a:r>
              <a:rPr lang="ko-KR" altLang="en-US" dirty="0"/>
              <a:t>초기화를 개선한 방법으로</a:t>
            </a:r>
            <a:r>
              <a:rPr lang="en-US" altLang="ko-KR" dirty="0"/>
              <a:t>, </a:t>
            </a:r>
            <a:r>
              <a:rPr lang="en-US" altLang="ko-KR" b="1" u="sng" dirty="0">
                <a:solidFill>
                  <a:srgbClr val="0070C0"/>
                </a:solidFill>
              </a:rPr>
              <a:t>ReLU</a:t>
            </a:r>
            <a:r>
              <a:rPr lang="ko-KR" altLang="en-US" b="1" u="sng" dirty="0">
                <a:solidFill>
                  <a:srgbClr val="0070C0"/>
                </a:solidFill>
              </a:rPr>
              <a:t> 활성화 함수에 적합한 초기화 방식</a:t>
            </a:r>
            <a:r>
              <a:rPr lang="ko-KR" altLang="en-US" b="1" dirty="0">
                <a:solidFill>
                  <a:srgbClr val="0070C0"/>
                </a:solidFill>
              </a:rPr>
              <a:t>이다</a:t>
            </a:r>
            <a:r>
              <a:rPr lang="en-US" altLang="ko-KR" dirty="0"/>
              <a:t>. </a:t>
            </a:r>
            <a:r>
              <a:rPr lang="ko-KR" altLang="en-US" dirty="0"/>
              <a:t>정규 분포에서 가중치를 </a:t>
            </a:r>
            <a:r>
              <a:rPr lang="ko-KR" altLang="en-US" dirty="0" err="1"/>
              <a:t>샘플링하며</a:t>
            </a:r>
            <a:r>
              <a:rPr lang="en-US" altLang="ko-KR" dirty="0"/>
              <a:t>, </a:t>
            </a:r>
            <a:r>
              <a:rPr lang="ko-KR" altLang="en-US" dirty="0"/>
              <a:t>다음 공식으로 초기화한다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kumimoji="0" lang="en-US" altLang="ko-KR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R" dirty="0"/>
              <a:t>Xavier </a:t>
            </a:r>
            <a:r>
              <a:rPr lang="ko-KR" altLang="en-US" dirty="0"/>
              <a:t>초기화</a:t>
            </a:r>
            <a:r>
              <a:rPr lang="en-US" altLang="ko-KR" dirty="0"/>
              <a:t>: Xavier </a:t>
            </a:r>
            <a:r>
              <a:rPr lang="ko-KR" altLang="en-US" dirty="0"/>
              <a:t>초기화는 뉴런의 출력이 너무 커지거나 너무 작아지지 않도록 가중치를 조정하는 방식이다</a:t>
            </a:r>
            <a:r>
              <a:rPr lang="en-US" altLang="ko-KR" dirty="0"/>
              <a:t>. </a:t>
            </a:r>
            <a:r>
              <a:rPr lang="ko-KR" altLang="en-US" b="1" dirty="0"/>
              <a:t>정규 분포</a:t>
            </a:r>
            <a:r>
              <a:rPr lang="ko-KR" altLang="en-US" dirty="0"/>
              <a:t> 또는 </a:t>
            </a:r>
            <a:r>
              <a:rPr lang="ko-KR" altLang="en-US" b="1" dirty="0"/>
              <a:t>균등 분포</a:t>
            </a:r>
            <a:r>
              <a:rPr lang="ko-KR" altLang="en-US" dirty="0"/>
              <a:t>로부터 가중치를 </a:t>
            </a:r>
            <a:r>
              <a:rPr lang="ko-KR" altLang="en-US" dirty="0" err="1"/>
              <a:t>샘플링하며</a:t>
            </a:r>
            <a:r>
              <a:rPr lang="en-US" altLang="ko-KR" dirty="0"/>
              <a:t>, </a:t>
            </a:r>
            <a:r>
              <a:rPr lang="ko-KR" altLang="en-US" dirty="0"/>
              <a:t>다음과 같은 공식으로 가중치를 초기화한다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marL="334963" lvl="1" indent="0">
              <a:lnSpc>
                <a:spcPct val="170000"/>
              </a:lnSpc>
              <a:buNone/>
            </a:pPr>
            <a:r>
              <a:rPr lang="ko-KR" altLang="en-US" dirty="0"/>
              <a:t>    여기서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in</a:t>
            </a:r>
            <a:r>
              <a:rPr lang="ko-KR" altLang="en-US" i="1" baseline="-25000" dirty="0"/>
              <a:t> </a:t>
            </a:r>
            <a:r>
              <a:rPr lang="en-US" altLang="ko-KR" dirty="0"/>
              <a:t>​</a:t>
            </a:r>
            <a:r>
              <a:rPr lang="ko-KR" altLang="en-US" dirty="0"/>
              <a:t>은 입력 뉴런의 수</a:t>
            </a:r>
            <a:r>
              <a:rPr lang="en-US" altLang="ko-KR" dirty="0"/>
              <a:t>, </a:t>
            </a:r>
            <a:r>
              <a:rPr lang="en-US" altLang="ko-KR" i="1" dirty="0" err="1"/>
              <a:t>n</a:t>
            </a:r>
            <a:r>
              <a:rPr lang="en-US" altLang="ko-KR" i="1" baseline="-25000" dirty="0" err="1"/>
              <a:t>out</a:t>
            </a:r>
            <a:r>
              <a:rPr lang="en-US" altLang="ko-KR" dirty="0"/>
              <a:t> ​</a:t>
            </a:r>
            <a:r>
              <a:rPr lang="ko-KR" altLang="en-US" dirty="0"/>
              <a:t>은 출력 뉴런의 수이다</a:t>
            </a:r>
            <a:r>
              <a:rPr lang="en-US" altLang="ko-KR" dirty="0"/>
              <a:t>. Xavier </a:t>
            </a:r>
            <a:r>
              <a:rPr lang="ko-KR" altLang="en-US" dirty="0"/>
              <a:t>초기화는 </a:t>
            </a:r>
            <a:endParaRPr lang="en-US" altLang="ko-KR" dirty="0"/>
          </a:p>
          <a:p>
            <a:pPr marL="334963" lvl="1" indent="0">
              <a:lnSpc>
                <a:spcPct val="170000"/>
              </a:lnSpc>
              <a:buNone/>
            </a:pPr>
            <a:r>
              <a:rPr lang="en-US" altLang="ko-KR" dirty="0"/>
              <a:t>    </a:t>
            </a:r>
            <a:r>
              <a:rPr lang="ko-KR" altLang="en-US" dirty="0"/>
              <a:t>주로 </a:t>
            </a:r>
            <a:r>
              <a:rPr lang="ko-KR" altLang="en-US" b="1" dirty="0" err="1"/>
              <a:t>시그모이드</a:t>
            </a:r>
            <a:r>
              <a:rPr lang="ko-KR" altLang="en-US" dirty="0" err="1"/>
              <a:t>나</a:t>
            </a:r>
            <a:r>
              <a:rPr lang="ko-KR" altLang="en-US" dirty="0"/>
              <a:t> </a:t>
            </a:r>
            <a:r>
              <a:rPr lang="ko-KR" altLang="en-US" b="1" dirty="0"/>
              <a:t>하이퍼볼릭 탄젠트</a:t>
            </a:r>
            <a:r>
              <a:rPr lang="ko-KR" altLang="en-US" dirty="0"/>
              <a:t> 활성화 함수와 함께 사용된다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1B16DC4-211B-A073-CFB1-456644BB6B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5580" y="4829908"/>
            <a:ext cx="3225992" cy="7061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AFBA27F-74FA-2D94-E179-7E0AAFE46E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8488" y="2680109"/>
            <a:ext cx="1440175" cy="56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1986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71C4CF-A51D-A4C3-0312-5BFABB0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9C107A93-7BCC-1D11-0B9C-1DE70066C0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7117" y="1211130"/>
                <a:ext cx="8220709" cy="5242237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ko-KR" altLang="en-US" b="1" dirty="0">
                    <a:latin typeface="KoPub돋움체_Pro Bold" pitchFamily="18" charset="-127"/>
                    <a:ea typeface="KoPub돋움체_Pro Bold" pitchFamily="18" charset="-127"/>
                  </a:rPr>
                  <a:t> 가중치 초기화</a:t>
                </a:r>
                <a:r>
                  <a:rPr lang="en-US" altLang="ko-KR" b="1" dirty="0">
                    <a:latin typeface="KoPub돋움체_Pro Bold" pitchFamily="18" charset="-127"/>
                    <a:ea typeface="KoPub돋움체_Pro Bold" pitchFamily="18" charset="-127"/>
                  </a:rPr>
                  <a:t>(Weight Initialization)</a:t>
                </a: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marL="334963" lvl="1" indent="0">
                  <a:lnSpc>
                    <a:spcPct val="150000"/>
                  </a:lnSpc>
                  <a:buNone/>
                </a:pPr>
                <a:r>
                  <a:rPr lang="en-US" altLang="ko-KR" b="1" u="sng" dirty="0">
                    <a:latin typeface="KoPub돋움체_Pro Light" pitchFamily="18" charset="-127"/>
                    <a:ea typeface="KoPub돋움체_Pro Light" pitchFamily="18" charset="-127"/>
                  </a:rPr>
                  <a:t>Normal distribution N[0, </a:t>
                </a:r>
                <a14:m>
                  <m:oMath xmlns:m="http://schemas.openxmlformats.org/officeDocument/2006/math">
                    <m:r>
                      <a:rPr lang="ko-KR" altLang="en-US" b="1" i="1" u="sng" smtClean="0">
                        <a:latin typeface="Cambria Math" panose="02040503050406030204" pitchFamily="18" charset="0"/>
                        <a:ea typeface="KoPub돋움체_Pro Light" pitchFamily="18" charset="-127"/>
                      </a:rPr>
                      <m:t>𝝈</m:t>
                    </m:r>
                    <m:r>
                      <a:rPr lang="en-US" altLang="ko-KR" b="1" i="1" u="sng" baseline="30000" smtClean="0">
                        <a:latin typeface="Cambria Math" panose="02040503050406030204" pitchFamily="18" charset="0"/>
                        <a:ea typeface="KoPub돋움체_Pro Light" pitchFamily="18" charset="-127"/>
                      </a:rPr>
                      <m:t>𝟐</m:t>
                    </m:r>
                    <m:r>
                      <a:rPr lang="en-US" altLang="ko-KR" b="1" i="1" u="sng" baseline="30000" smtClean="0">
                        <a:latin typeface="Cambria Math" panose="02040503050406030204" pitchFamily="18" charset="0"/>
                        <a:ea typeface="KoPub돋움체_Pro Light" pitchFamily="18" charset="-127"/>
                      </a:rPr>
                      <m:t> </m:t>
                    </m:r>
                  </m:oMath>
                </a14:m>
                <a:r>
                  <a:rPr lang="en-US" altLang="ko-KR" b="1" u="sng" dirty="0">
                    <a:latin typeface="KoPub돋움체_Pro Light" pitchFamily="18" charset="-127"/>
                    <a:ea typeface="KoPub돋움체_Pro Light" pitchFamily="18" charset="-127"/>
                  </a:rPr>
                  <a:t>)</a:t>
                </a:r>
                <a:r>
                  <a:rPr lang="en-US" altLang="ko-KR" b="1" dirty="0">
                    <a:latin typeface="KoPub돋움체_Pro Light" pitchFamily="18" charset="-127"/>
                    <a:ea typeface="KoPub돋움체_Pro Light" pitchFamily="18" charset="-127"/>
                  </a:rPr>
                  <a:t>                 </a:t>
                </a:r>
                <a:r>
                  <a:rPr lang="en-US" altLang="ko-KR" b="1" u="sng" dirty="0">
                    <a:latin typeface="KoPub돋움체_Pro Light" pitchFamily="18" charset="-127"/>
                    <a:ea typeface="KoPub돋움체_Pro Light" pitchFamily="18" charset="-127"/>
                  </a:rPr>
                  <a:t>Uniform distribution u[[-a, a]</a:t>
                </a: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  <a:sym typeface="Wingdings" panose="05000000000000000000" pitchFamily="2" charset="2"/>
                </a:endParaRPr>
              </a:p>
              <a:p>
                <a:pPr lvl="1">
                  <a:lnSpc>
                    <a:spcPct val="150000"/>
                  </a:lnSpc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  <a:sym typeface="Wingdings" panose="05000000000000000000" pitchFamily="2" charset="2"/>
                </a:endParaRPr>
              </a:p>
              <a:p>
                <a:pPr marL="334963" lvl="1" indent="0">
                  <a:lnSpc>
                    <a:spcPct val="150000"/>
                  </a:lnSpc>
                  <a:buNone/>
                </a:pPr>
                <a:endParaRPr lang="en-US" altLang="ko-KR" dirty="0">
                  <a:latin typeface="KoPub돋움체_Pro Light" pitchFamily="18" charset="-127"/>
                  <a:ea typeface="KoPub돋움체_Pro Light" pitchFamily="18" charset="-127"/>
                  <a:sym typeface="Wingdings" panose="05000000000000000000" pitchFamily="2" charset="2"/>
                </a:endParaRPr>
              </a:p>
            </p:txBody>
          </p:sp>
        </mc:Choice>
        <mc:Fallback xmlns="">
          <p:sp>
            <p:nvSpPr>
              <p:cNvPr id="7" name="내용 개체 틀 4">
                <a:extLst>
                  <a:ext uri="{FF2B5EF4-FFF2-40B4-BE49-F238E27FC236}">
                    <a16:creationId xmlns:a16="http://schemas.microsoft.com/office/drawing/2014/main" id="{9C107A93-7BCC-1D11-0B9C-1DE70066C0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7117" y="1211130"/>
                <a:ext cx="8220709" cy="5242237"/>
              </a:xfrm>
              <a:blipFill>
                <a:blip r:embed="rId2"/>
                <a:stretch>
                  <a:fillRect l="-5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DEA35E3F-0455-77CA-C295-A5756F0913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152" y="2219253"/>
            <a:ext cx="7258482" cy="455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9530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571C4CF-A51D-A4C3-0312-5BFABB03E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9C107A93-7BCC-1D11-0B9C-1DE70066C0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17" y="1211130"/>
            <a:ext cx="8220709" cy="5242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가중치 초기화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(Weight Initialization)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597F604-BFEB-1DE4-10D3-A6D820A65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1758397"/>
            <a:ext cx="7316089" cy="500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9021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6568EC-1A3B-53C8-BF45-9886147A02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56159FDB-4C38-0EB9-1178-D4D35A814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6061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가중치 초기화</a:t>
            </a:r>
            <a:endParaRPr lang="ko-KR" altLang="en-US" dirty="0"/>
          </a:p>
        </p:txBody>
      </p:sp>
      <p:sp>
        <p:nvSpPr>
          <p:cNvPr id="7" name="내용 개체 틀 4">
            <a:extLst>
              <a:ext uri="{FF2B5EF4-FFF2-40B4-BE49-F238E27FC236}">
                <a16:creationId xmlns:a16="http://schemas.microsoft.com/office/drawing/2014/main" id="{070C5F28-0C26-81CE-43FC-B465FFC0A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7117" y="1211130"/>
            <a:ext cx="8220709" cy="524223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 가중치 초기화</a:t>
            </a: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(Weight Initialization) </a:t>
            </a: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예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  <a:sym typeface="Wingdings" panose="05000000000000000000" pitchFamily="2" charset="2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E40A05-B0D7-05B3-A8F0-0684FA8D0C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45" y="1700790"/>
            <a:ext cx="7574434" cy="5069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03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4EFDD0-D348-E471-628B-8D2666540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C730F-8941-51C0-51E0-329334B4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sz="28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ED82D3FB-8CDC-28C2-7C71-9A9E6EE9A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손실함수</a:t>
            </a:r>
            <a:r>
              <a:rPr lang="en-US" altLang="ko-KR" dirty="0"/>
              <a:t>, </a:t>
            </a:r>
            <a:r>
              <a:rPr lang="ko-KR" altLang="en-US" dirty="0" err="1"/>
              <a:t>경사하강법</a:t>
            </a:r>
            <a:r>
              <a:rPr lang="en-US" altLang="ko-KR" dirty="0"/>
              <a:t>, </a:t>
            </a:r>
            <a:r>
              <a:rPr lang="ko-KR" altLang="en-US" dirty="0" err="1"/>
              <a:t>옵티마이저의</a:t>
            </a:r>
            <a:r>
              <a:rPr lang="ko-KR" altLang="en-US" dirty="0"/>
              <a:t> 관계는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b="1" dirty="0"/>
              <a:t>손실 함수 계산</a:t>
            </a:r>
            <a:r>
              <a:rPr lang="ko-KR" altLang="en-US" dirty="0"/>
              <a:t> → </a:t>
            </a:r>
            <a:r>
              <a:rPr lang="ko-KR" altLang="en-US" b="1" dirty="0"/>
              <a:t>기울기 계산 </a:t>
            </a:r>
            <a:r>
              <a:rPr lang="en-US" altLang="ko-KR" b="1" dirty="0"/>
              <a:t>(</a:t>
            </a:r>
            <a:r>
              <a:rPr lang="ko-KR" altLang="en-US" b="1" dirty="0"/>
              <a:t>역전파</a:t>
            </a:r>
            <a:r>
              <a:rPr lang="en-US" altLang="ko-KR" b="1" dirty="0"/>
              <a:t>)</a:t>
            </a:r>
            <a:r>
              <a:rPr lang="ko-KR" altLang="en-US" dirty="0"/>
              <a:t> → </a:t>
            </a:r>
            <a:r>
              <a:rPr lang="ko-KR" altLang="en-US" b="1" dirty="0"/>
              <a:t>경사 </a:t>
            </a:r>
            <a:r>
              <a:rPr lang="ko-KR" altLang="en-US" b="1" dirty="0" err="1"/>
              <a:t>하강법</a:t>
            </a:r>
            <a:r>
              <a:rPr lang="ko-KR" altLang="en-US" b="1" dirty="0"/>
              <a:t> 전략</a:t>
            </a:r>
            <a:r>
              <a:rPr lang="ko-KR" altLang="en-US" dirty="0"/>
              <a:t> → </a:t>
            </a:r>
            <a:r>
              <a:rPr lang="ko-KR" altLang="en-US" b="1" dirty="0" err="1">
                <a:solidFill>
                  <a:srgbClr val="FF0000"/>
                </a:solidFill>
              </a:rPr>
              <a:t>옵티마이저가</a:t>
            </a:r>
            <a:r>
              <a:rPr lang="ko-KR" altLang="en-US" b="1" dirty="0">
                <a:solidFill>
                  <a:srgbClr val="FF0000"/>
                </a:solidFill>
              </a:rPr>
              <a:t> 파라미터 업데이트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0" indent="0">
              <a:lnSpc>
                <a:spcPct val="200000"/>
              </a:lnSpc>
              <a:buNone/>
            </a:pPr>
            <a:r>
              <a:rPr lang="ko-KR" altLang="en-US" b="1" dirty="0"/>
              <a:t>즉</a:t>
            </a:r>
            <a:r>
              <a:rPr lang="en-US" altLang="ko-KR" b="1" dirty="0"/>
              <a:t>, </a:t>
            </a:r>
            <a:r>
              <a:rPr lang="ko-KR" altLang="en-US" dirty="0" err="1"/>
              <a:t>옵티마이저는</a:t>
            </a:r>
            <a:r>
              <a:rPr lang="ko-KR" altLang="en-US" dirty="0"/>
              <a:t> 단순한 </a:t>
            </a:r>
            <a:r>
              <a:rPr lang="en-US" altLang="ko-KR" dirty="0"/>
              <a:t>"</a:t>
            </a:r>
            <a:r>
              <a:rPr lang="ko-KR" altLang="en-US" dirty="0"/>
              <a:t>기울기 사용 도구</a:t>
            </a:r>
            <a:r>
              <a:rPr lang="en-US" altLang="ko-KR" dirty="0"/>
              <a:t>"</a:t>
            </a:r>
            <a:r>
              <a:rPr lang="ko-KR" altLang="en-US" dirty="0"/>
              <a:t>가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"</a:t>
            </a:r>
            <a:r>
              <a:rPr lang="ko-KR" altLang="en-US" dirty="0"/>
              <a:t>경사 </a:t>
            </a:r>
            <a:r>
              <a:rPr lang="ko-KR" altLang="en-US" dirty="0" err="1"/>
              <a:t>하강법</a:t>
            </a:r>
            <a:r>
              <a:rPr lang="ko-KR" altLang="en-US" dirty="0"/>
              <a:t> 전략의 구체적인 알고리즘 구현체라고 보면 됨</a:t>
            </a:r>
            <a:endParaRPr lang="en-US" altLang="ko-KR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7D7ADD3-CA07-14AD-D671-E54F9DB9B1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7117" y="2219253"/>
            <a:ext cx="8305610" cy="1497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1494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CB341D-918C-98EB-3AFF-F508F7C71A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BC9FBEF0-270A-CC2D-DA21-06F6F7E71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203008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가중치 정규화</a:t>
            </a:r>
            <a:r>
              <a:rPr lang="en-US" altLang="ko-KR" dirty="0"/>
              <a:t>(Weight Regularization)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4F6779F-BF64-571E-9C6F-A1C9C5F92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182327"/>
            <a:ext cx="8335923" cy="5425485"/>
          </a:xfrm>
        </p:spPr>
        <p:txBody>
          <a:bodyPr>
            <a:normAutofit fontScale="92500"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/>
              <a:t> 가중치 정규화</a:t>
            </a:r>
            <a:r>
              <a:rPr lang="en-US" altLang="ko-KR" b="1" dirty="0"/>
              <a:t>(Regularization)</a:t>
            </a:r>
            <a:endParaRPr lang="ko-KR" altLang="en-US" b="1" dirty="0"/>
          </a:p>
          <a:p>
            <a:pPr lvl="1">
              <a:lnSpc>
                <a:spcPct val="150000"/>
              </a:lnSpc>
            </a:pPr>
            <a:r>
              <a:rPr lang="ko-KR" altLang="en-US" sz="1700" dirty="0"/>
              <a:t>과적합은 모델이 훈련 데이터에 너무 특화되어 새로운 데이터에 대해 잘 일반화하지 못하는 문제이다</a:t>
            </a:r>
            <a:r>
              <a:rPr lang="en-US" altLang="ko-KR" sz="1700" dirty="0"/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700" b="1" dirty="0">
                <a:solidFill>
                  <a:srgbClr val="00B050"/>
                </a:solidFill>
              </a:rPr>
              <a:t>과적합을 방지하기 위해 정규화</a:t>
            </a:r>
            <a:r>
              <a:rPr lang="en-US" altLang="ko-KR" sz="1700" b="1" dirty="0">
                <a:solidFill>
                  <a:srgbClr val="00B050"/>
                </a:solidFill>
              </a:rPr>
              <a:t>(Weight Regularization)</a:t>
            </a:r>
            <a:r>
              <a:rPr lang="ko-KR" altLang="en-US" sz="1700" b="1" dirty="0">
                <a:solidFill>
                  <a:srgbClr val="00B050"/>
                </a:solidFill>
              </a:rPr>
              <a:t>를 사용하며</a:t>
            </a:r>
            <a:r>
              <a:rPr lang="en-US" altLang="ko-KR" sz="1700" b="1" dirty="0">
                <a:solidFill>
                  <a:srgbClr val="00B050"/>
                </a:solidFill>
              </a:rPr>
              <a:t>, </a:t>
            </a:r>
            <a:r>
              <a:rPr lang="ko-KR" altLang="en-US" sz="1700" b="1" dirty="0">
                <a:solidFill>
                  <a:srgbClr val="00B050"/>
                </a:solidFill>
              </a:rPr>
              <a:t>정규화는 모델이 훈련 데이터에서 너무 복잡한 패턴을 학습하지 않도록 가중치를 제한한다</a:t>
            </a:r>
            <a:r>
              <a:rPr lang="en-US" altLang="ko-KR" sz="1700" b="1" dirty="0">
                <a:solidFill>
                  <a:srgbClr val="00B050"/>
                </a:solidFill>
              </a:rPr>
              <a:t>. </a:t>
            </a:r>
          </a:p>
          <a:p>
            <a:pPr lvl="1">
              <a:lnSpc>
                <a:spcPct val="150000"/>
              </a:lnSpc>
            </a:pPr>
            <a:r>
              <a:rPr lang="ko-KR" altLang="en-US" sz="1700" b="1" u="sng" dirty="0">
                <a:solidFill>
                  <a:srgbClr val="0070C0"/>
                </a:solidFill>
              </a:rPr>
              <a:t>가중치가 너무 크면 모델이 훈련 데이터에 지나치게 맞추려 하게 되어</a:t>
            </a:r>
            <a:r>
              <a:rPr lang="en-US" altLang="ko-KR" sz="1700" b="1" u="sng" dirty="0">
                <a:solidFill>
                  <a:srgbClr val="0070C0"/>
                </a:solidFill>
              </a:rPr>
              <a:t>, </a:t>
            </a:r>
            <a:r>
              <a:rPr lang="ko-KR" altLang="en-US" sz="1700" b="1" u="sng" dirty="0">
                <a:solidFill>
                  <a:srgbClr val="0070C0"/>
                </a:solidFill>
              </a:rPr>
              <a:t>새로운 데이터에 대한 예측 성능이 떨어진다</a:t>
            </a:r>
            <a:r>
              <a:rPr lang="en-US" altLang="ko-KR" sz="1700" b="1" u="sng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sz="1700" b="1" dirty="0"/>
              <a:t>정규화 유형</a:t>
            </a:r>
            <a:r>
              <a:rPr lang="en-US" altLang="ko-KR" sz="1700" b="1" dirty="0"/>
              <a:t>: </a:t>
            </a:r>
            <a:r>
              <a:rPr lang="ko-KR" altLang="en-US" sz="1700" dirty="0"/>
              <a:t>일반적으로 </a:t>
            </a:r>
            <a:r>
              <a:rPr lang="en-US" altLang="ko-KR" sz="1700" b="1" dirty="0"/>
              <a:t>L1 </a:t>
            </a:r>
            <a:r>
              <a:rPr lang="ko-KR" altLang="en-US" sz="1700" b="1" dirty="0"/>
              <a:t>정규화</a:t>
            </a:r>
            <a:r>
              <a:rPr lang="ko-KR" altLang="en-US" sz="1700" dirty="0"/>
              <a:t>와 </a:t>
            </a:r>
            <a:r>
              <a:rPr lang="en-US" altLang="ko-KR" sz="1700" b="1" dirty="0"/>
              <a:t>L2 </a:t>
            </a:r>
            <a:r>
              <a:rPr lang="ko-KR" altLang="en-US" sz="1700" b="1" dirty="0"/>
              <a:t>정규화 </a:t>
            </a:r>
            <a:r>
              <a:rPr lang="ko-KR" altLang="en-US" sz="1700" dirty="0"/>
              <a:t>두 가지가 있다</a:t>
            </a:r>
            <a:r>
              <a:rPr lang="en-US" altLang="ko-KR" sz="1700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700" b="1" dirty="0"/>
              <a:t>   1. L1 </a:t>
            </a:r>
            <a:r>
              <a:rPr lang="ko-KR" altLang="en-US" sz="1700" b="1" dirty="0"/>
              <a:t>정규화</a:t>
            </a:r>
            <a:r>
              <a:rPr lang="en-US" altLang="ko-KR" sz="1700" b="1" dirty="0"/>
              <a:t>: </a:t>
            </a:r>
            <a:r>
              <a:rPr lang="en-US" altLang="ko-KR" sz="1700" dirty="0"/>
              <a:t>L1 </a:t>
            </a:r>
            <a:r>
              <a:rPr lang="ko-KR" altLang="en-US" sz="1700" dirty="0"/>
              <a:t>정규화는 가중치들의 절댓값 합에 </a:t>
            </a:r>
            <a:r>
              <a:rPr lang="ko-KR" altLang="en-US" sz="1700" dirty="0" err="1"/>
              <a:t>패널티를</a:t>
            </a:r>
            <a:r>
              <a:rPr lang="ko-KR" altLang="en-US" sz="1700" dirty="0"/>
              <a:t> 부과한다</a:t>
            </a:r>
            <a:r>
              <a:rPr lang="en-US" altLang="ko-KR" sz="1700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sz="17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   가중치의 절댓값의 합을 최소화하려고 강제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FBC154-8CC2-B2AC-8DDB-287AA96F10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3357" y="5089946"/>
            <a:ext cx="3398813" cy="57496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A52EDC0-E116-7204-E64E-A7C8F79D6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4705" y="4926782"/>
            <a:ext cx="3942457" cy="975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86209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258BF7-5C78-AA9E-EE88-2365F8CDCA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0C0907F-1C9B-69E5-904A-A00C13D5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가중치 정규화</a:t>
            </a:r>
            <a:r>
              <a:rPr lang="en-US" altLang="ko-KR" dirty="0"/>
              <a:t>(Weight Regularization)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B0A05226-FD5A-FFEA-9A1E-729FA3F52A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344721"/>
            <a:ext cx="8335923" cy="5425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L1 </a:t>
            </a:r>
            <a:r>
              <a:rPr lang="ko-KR" altLang="en-US" b="1" dirty="0"/>
              <a:t>정규화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L1 </a:t>
            </a:r>
            <a:r>
              <a:rPr lang="ko-KR" altLang="en-US" sz="1700" dirty="0"/>
              <a:t>정규화는 가중치들의 절댓값 합에 </a:t>
            </a:r>
            <a:r>
              <a:rPr lang="ko-KR" altLang="en-US" sz="1700" dirty="0" err="1"/>
              <a:t>패널티를</a:t>
            </a:r>
            <a:r>
              <a:rPr lang="ko-KR" altLang="en-US" sz="1700" dirty="0"/>
              <a:t> 부과한다</a:t>
            </a:r>
            <a:r>
              <a:rPr lang="en-US" altLang="ko-KR" sz="1700" dirty="0"/>
              <a:t>.</a:t>
            </a:r>
          </a:p>
          <a:p>
            <a:pPr lvl="1">
              <a:lnSpc>
                <a:spcPct val="150000"/>
              </a:lnSpc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희소성(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sparsity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)을 유도: 불필요한 가중치를 0으로 만드는 경향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7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역할</a:t>
            </a:r>
            <a:endParaRPr kumimoji="0" lang="en-US" altLang="ko-KR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  </a:t>
            </a:r>
            <a:r>
              <a:rPr kumimoji="0" lang="ko-KR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희소성(</a:t>
            </a:r>
            <a:r>
              <a:rPr kumimoji="0" lang="ko-KR" altLang="ko-KR" sz="1400" b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Sparsity</a:t>
            </a:r>
            <a:r>
              <a:rPr kumimoji="0" lang="ko-KR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)이란 전체 값 중 대부분이 0이고, 소수만 의미 있는 값을 갖는 상태를 말</a:t>
            </a:r>
            <a:r>
              <a:rPr kumimoji="0" lang="ko-KR" altLang="en-US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한</a:t>
            </a:r>
            <a:r>
              <a:rPr kumimoji="0" lang="ko-KR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</a:t>
            </a:r>
            <a:r>
              <a:rPr kumimoji="0" lang="en-US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400" b="1" dirty="0">
                <a:solidFill>
                  <a:schemeClr val="tx1"/>
                </a:solidFill>
                <a:latin typeface="Arial" panose="020B0604020202020204" pitchFamily="34" charset="0"/>
              </a:rPr>
              <a:t>     </a:t>
            </a:r>
            <a:r>
              <a:rPr kumimoji="0" lang="ko-KR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"대부분의 가중치가 0이 되고, 일부 중요한 가중치만 살아남는</a:t>
            </a:r>
            <a:r>
              <a:rPr kumimoji="0" lang="en-US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것</a:t>
            </a:r>
            <a:endParaRPr kumimoji="0" lang="en-US" altLang="ko-KR" sz="1700" b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feature의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weight는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완전히 0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 되어 </a:t>
            </a:r>
            <a:r>
              <a:rPr kumimoji="0" lang="ko-KR" altLang="ko-KR" sz="17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feature를</a:t>
            </a:r>
            <a:r>
              <a:rPr kumimoji="0" lang="ko-KR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제거하는 효과</a:t>
            </a:r>
            <a:r>
              <a:rPr kumimoji="0" lang="en-US" altLang="ko-KR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r>
              <a:rPr lang="en-US" altLang="ko-KR" sz="17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lang="en-US" altLang="ko-KR" sz="1700" dirty="0"/>
              <a:t> </a:t>
            </a:r>
            <a:r>
              <a:rPr lang="ko-KR" altLang="en-US" sz="1700" dirty="0"/>
              <a:t>즉</a:t>
            </a:r>
            <a:r>
              <a:rPr lang="en-US" altLang="ko-KR" sz="1700" dirty="0"/>
              <a:t>, </a:t>
            </a:r>
            <a:r>
              <a:rPr lang="ko-KR" altLang="en-US" sz="1700" b="1" dirty="0">
                <a:solidFill>
                  <a:srgbClr val="0070C0"/>
                </a:solidFill>
              </a:rPr>
              <a:t>일부 가중치가 </a:t>
            </a:r>
            <a:r>
              <a:rPr lang="en-US" altLang="ko-KR" sz="1700" b="1" dirty="0">
                <a:solidFill>
                  <a:srgbClr val="0070C0"/>
                </a:solidFill>
              </a:rPr>
              <a:t>0</a:t>
            </a:r>
            <a:r>
              <a:rPr lang="ko-KR" altLang="en-US" sz="1700" b="1" dirty="0">
                <a:solidFill>
                  <a:srgbClr val="0070C0"/>
                </a:solidFill>
              </a:rPr>
              <a:t>이 되어 중요하지 않은 특성은 제거되고 중요한 특성만 남게 된다</a:t>
            </a:r>
            <a:r>
              <a:rPr lang="en-US" altLang="ko-KR" sz="1700" b="1" dirty="0">
                <a:solidFill>
                  <a:srgbClr val="0070C0"/>
                </a:solidFill>
              </a:rPr>
              <a:t>.</a:t>
            </a:r>
          </a:p>
          <a:p>
            <a:pPr lvl="1">
              <a:lnSpc>
                <a:spcPct val="150000"/>
              </a:lnSpc>
            </a:pPr>
            <a:r>
              <a:rPr lang="ko-KR" altLang="en-US" dirty="0"/>
              <a:t>왜 가중치가 </a:t>
            </a:r>
            <a:r>
              <a:rPr lang="en-US" altLang="ko-KR" dirty="0"/>
              <a:t>0</a:t>
            </a:r>
            <a:r>
              <a:rPr lang="ko-KR" altLang="en-US" dirty="0"/>
              <a:t>이 되는가</a:t>
            </a:r>
            <a:r>
              <a:rPr lang="en-US" altLang="ko-KR" dirty="0"/>
              <a:t>? (L1 </a:t>
            </a:r>
            <a:r>
              <a:rPr lang="ko-KR" altLang="en-US" dirty="0"/>
              <a:t>정규화의 영향</a:t>
            </a:r>
            <a:r>
              <a:rPr lang="en-US" altLang="ko-KR" dirty="0"/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L1 정규화는 가중치들의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절댓값 합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에 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패널티를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줌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최적화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시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모델은 손실을 최소화하려고 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작은 가중치를 아예 0으로 만들기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시작</a:t>
            </a:r>
            <a:r>
              <a:rPr lang="ko-KR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함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이는 마치 모델이 “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이 특성은 중요하지 않으니까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</a:rPr>
              <a:t>제외하자</a:t>
            </a:r>
            <a:r>
              <a:rPr kumimoji="0" lang="ko-KR" altLang="ko-KR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”라고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판단하는 것과 같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음</a:t>
            </a:r>
            <a:endParaRPr lang="en-US" altLang="ko-KR" sz="1700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95223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5A14F8-7FC8-D7C0-66D7-843FF4AF2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927F8C2E-D1F0-4ECD-DCD6-F3FDB41288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87" y="260615"/>
            <a:ext cx="8107710" cy="576070"/>
          </a:xfrm>
        </p:spPr>
        <p:txBody>
          <a:bodyPr/>
          <a:lstStyle/>
          <a:p>
            <a:pPr algn="ctr"/>
            <a:r>
              <a:rPr lang="ko-KR" altLang="en-US" sz="2800" dirty="0"/>
              <a:t>가중치 정규화</a:t>
            </a:r>
            <a:r>
              <a:rPr lang="en-US" altLang="ko-KR" sz="2800" dirty="0"/>
              <a:t>(Weight Regularization)</a:t>
            </a:r>
            <a:endParaRPr lang="ko-KR" altLang="en-US" sz="2800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AE9F8660-2228-A0AE-EFBB-606B1417B2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868" y="1009506"/>
            <a:ext cx="8813871" cy="5425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L1 </a:t>
            </a:r>
            <a:r>
              <a:rPr lang="ko-KR" altLang="en-US" b="1" dirty="0"/>
              <a:t>정규화</a:t>
            </a:r>
          </a:p>
          <a:p>
            <a:pPr lvl="1">
              <a:lnSpc>
                <a:spcPct val="150000"/>
              </a:lnSpc>
            </a:pPr>
            <a:r>
              <a:rPr lang="en-US" altLang="ko-KR" sz="1700" dirty="0"/>
              <a:t>L1 </a:t>
            </a:r>
            <a:r>
              <a:rPr lang="ko-KR" altLang="en-US" sz="1700" dirty="0"/>
              <a:t>정규화 효과</a:t>
            </a:r>
            <a:endParaRPr lang="en-US" altLang="ko-KR" sz="17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08628E5-E6E4-53EE-8FD8-A2F2FA69AF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938" y="1988825"/>
            <a:ext cx="7797481" cy="247710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89AFE5-C978-84AA-0D31-13EA922A42D0}"/>
              </a:ext>
            </a:extLst>
          </p:cNvPr>
          <p:cNvSpPr txBox="1"/>
          <p:nvPr/>
        </p:nvSpPr>
        <p:spPr>
          <a:xfrm>
            <a:off x="827545" y="4696354"/>
            <a:ext cx="6106342" cy="33855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600" b="1" dirty="0">
                <a:solidFill>
                  <a:srgbClr val="00B050"/>
                </a:solidFill>
              </a:rPr>
              <a:t>특성 선택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과적합 방지</a:t>
            </a:r>
            <a:r>
              <a:rPr lang="en-US" altLang="ko-KR" sz="1600" b="1" dirty="0">
                <a:solidFill>
                  <a:srgbClr val="00B050"/>
                </a:solidFill>
              </a:rPr>
              <a:t>, </a:t>
            </a:r>
            <a:r>
              <a:rPr lang="ko-KR" altLang="en-US" sz="1600" b="1" dirty="0">
                <a:solidFill>
                  <a:srgbClr val="00B050"/>
                </a:solidFill>
              </a:rPr>
              <a:t>모델 </a:t>
            </a:r>
            <a:r>
              <a:rPr lang="ko-KR" altLang="en-US" sz="1600" b="1" dirty="0" err="1">
                <a:solidFill>
                  <a:srgbClr val="00B050"/>
                </a:solidFill>
              </a:rPr>
              <a:t>해석력</a:t>
            </a:r>
            <a:r>
              <a:rPr lang="ko-KR" altLang="en-US" sz="1600" b="1" dirty="0">
                <a:solidFill>
                  <a:srgbClr val="00B050"/>
                </a:solidFill>
              </a:rPr>
              <a:t> 향상 등의 장점이 있음</a:t>
            </a:r>
          </a:p>
        </p:txBody>
      </p:sp>
    </p:spTree>
    <p:extLst>
      <p:ext uri="{BB962C8B-B14F-4D97-AF65-F5344CB8AC3E}">
        <p14:creationId xmlns:p14="http://schemas.microsoft.com/office/powerpoint/2010/main" val="374753631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1B720-D53C-1AC2-EAC6-276715D90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05934210-9992-DE56-626E-20EE7AE904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가중치 정규화</a:t>
            </a:r>
            <a:r>
              <a:rPr lang="en-US" altLang="ko-KR" dirty="0"/>
              <a:t>(Weight Regularization)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FEECEBC2-F81B-729C-28AF-5D6714B708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344721"/>
            <a:ext cx="8335923" cy="5425485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en-US" altLang="ko-KR" b="1" dirty="0"/>
              <a:t>L2 </a:t>
            </a:r>
            <a:r>
              <a:rPr lang="ko-KR" altLang="en-US" b="1" dirty="0"/>
              <a:t>정규화</a:t>
            </a:r>
            <a:r>
              <a:rPr lang="ko-KR" altLang="en-US" sz="1700" dirty="0"/>
              <a:t> </a:t>
            </a:r>
            <a:endParaRPr lang="en-US" altLang="ko-KR" sz="1700" dirty="0"/>
          </a:p>
          <a:p>
            <a:pPr lvl="1"/>
            <a:r>
              <a:rPr lang="en-US" altLang="ko-KR" dirty="0"/>
              <a:t>L2 </a:t>
            </a:r>
            <a:r>
              <a:rPr lang="ko-KR" altLang="en-US" dirty="0"/>
              <a:t>정규화는 가중치들의 제곱합에 </a:t>
            </a:r>
            <a:r>
              <a:rPr lang="ko-KR" altLang="en-US" dirty="0" err="1"/>
              <a:t>패널티를</a:t>
            </a:r>
            <a:r>
              <a:rPr lang="ko-KR" altLang="en-US" dirty="0"/>
              <a:t> 부과한다</a:t>
            </a:r>
            <a:r>
              <a:rPr lang="en-US" altLang="ko-KR" dirty="0"/>
              <a:t>. </a:t>
            </a:r>
            <a:r>
              <a:rPr lang="ko-KR" altLang="en-US" dirty="0"/>
              <a:t>이는 가중치가 너무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1600" dirty="0"/>
              <a:t>          </a:t>
            </a:r>
            <a:r>
              <a:rPr lang="ko-KR" altLang="en-US" sz="1600" dirty="0"/>
              <a:t>커지는 것을 방지하는 역할을 하며</a:t>
            </a:r>
            <a:r>
              <a:rPr lang="en-US" altLang="ko-KR" sz="1600" dirty="0"/>
              <a:t>, </a:t>
            </a:r>
            <a:r>
              <a:rPr lang="ko-KR" altLang="en-US" sz="1600" b="1" dirty="0">
                <a:solidFill>
                  <a:srgbClr val="0070C0"/>
                </a:solidFill>
              </a:rPr>
              <a:t>모든 가중치가 </a:t>
            </a:r>
            <a:r>
              <a:rPr lang="en-US" altLang="ko-KR" sz="1600" b="1" dirty="0">
                <a:solidFill>
                  <a:srgbClr val="0070C0"/>
                </a:solidFill>
              </a:rPr>
              <a:t>0</a:t>
            </a:r>
            <a:r>
              <a:rPr lang="ko-KR" altLang="en-US" sz="1600" b="1" dirty="0">
                <a:solidFill>
                  <a:srgbClr val="0070C0"/>
                </a:solidFill>
              </a:rPr>
              <a:t>에 가깝게 균형 잡히도록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  </a:t>
            </a:r>
            <a:r>
              <a:rPr lang="ko-KR" altLang="en-US" sz="1600" b="1" dirty="0">
                <a:solidFill>
                  <a:srgbClr val="0070C0"/>
                </a:solidFill>
              </a:rPr>
              <a:t>만드는 경향이 있다</a:t>
            </a:r>
            <a:r>
              <a:rPr lang="en-US" altLang="ko-KR" sz="1600" b="1" dirty="0">
                <a:solidFill>
                  <a:srgbClr val="0070C0"/>
                </a:solidFill>
              </a:rPr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dirty="0"/>
              <a:t>커널 정규화의 적용</a:t>
            </a:r>
            <a:r>
              <a:rPr lang="en-US" altLang="ko-KR" dirty="0"/>
              <a:t>: </a:t>
            </a:r>
            <a:r>
              <a:rPr lang="ko-KR" altLang="en-US" dirty="0"/>
              <a:t>아래 코드에서 첫 번째 </a:t>
            </a:r>
            <a:r>
              <a:rPr lang="en-US" altLang="ko-KR" dirty="0"/>
              <a:t>Dense </a:t>
            </a:r>
            <a:r>
              <a:rPr lang="ko-KR" altLang="en-US" dirty="0"/>
              <a:t>층에 </a:t>
            </a:r>
            <a:r>
              <a:rPr lang="en-US" altLang="ko-KR" dirty="0"/>
              <a:t>L2 </a:t>
            </a:r>
            <a:r>
              <a:rPr lang="ko-KR" altLang="en-US" dirty="0"/>
              <a:t>정규화</a:t>
            </a:r>
            <a:r>
              <a:rPr lang="en-US" altLang="ko-KR" dirty="0"/>
              <a:t>, </a:t>
            </a:r>
            <a:r>
              <a:rPr lang="ko-KR" altLang="en-US" dirty="0"/>
              <a:t>두 번째 </a:t>
            </a:r>
            <a:r>
              <a:rPr lang="en-US" altLang="ko-KR" dirty="0"/>
              <a:t>Dense </a:t>
            </a:r>
            <a:r>
              <a:rPr lang="ko-KR" altLang="en-US" dirty="0"/>
              <a:t>층에 </a:t>
            </a:r>
            <a:r>
              <a:rPr lang="en-US" altLang="ko-KR" dirty="0"/>
              <a:t>L1 </a:t>
            </a:r>
            <a:r>
              <a:rPr lang="ko-KR" altLang="en-US" dirty="0"/>
              <a:t>정규화를 적용한 예이다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756B87E-FCC5-2824-49A4-DB4C492F84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8829" y="2852930"/>
            <a:ext cx="2287210" cy="46085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C89C002-D4C0-720D-5146-DF51F42824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4201" y="4465926"/>
            <a:ext cx="7585503" cy="202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75149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F6C7D4-44C8-0A49-D4D9-8B348BBACE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4F85E138-7E43-947E-9630-A938BCE3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81603"/>
            <a:ext cx="8107710" cy="627903"/>
          </a:xfrm>
        </p:spPr>
        <p:txBody>
          <a:bodyPr/>
          <a:lstStyle/>
          <a:p>
            <a:pPr algn="ctr"/>
            <a:r>
              <a:rPr lang="ko-KR" altLang="en-US" sz="2800" dirty="0"/>
              <a:t>가중치 정규화</a:t>
            </a:r>
            <a:r>
              <a:rPr lang="en-US" altLang="ko-KR" sz="2800" dirty="0"/>
              <a:t>(Weight Regularization)</a:t>
            </a:r>
            <a:endParaRPr lang="ko-KR" altLang="en-US" sz="2800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CE75A51A-9182-F5C6-D02C-2C48ED5692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10" y="1287114"/>
            <a:ext cx="8335923" cy="484941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en-US" altLang="ko-KR" b="1" dirty="0"/>
              <a:t>L1, L2 </a:t>
            </a:r>
            <a:r>
              <a:rPr lang="ko-KR" altLang="en-US" b="1" dirty="0"/>
              <a:t>정규화</a:t>
            </a:r>
            <a:r>
              <a:rPr lang="en-US" altLang="ko-KR" b="1" dirty="0"/>
              <a:t>(Regularization) </a:t>
            </a:r>
            <a:r>
              <a:rPr lang="ko-KR" altLang="en-US" b="1" dirty="0"/>
              <a:t>비교 </a:t>
            </a:r>
          </a:p>
          <a:p>
            <a:pPr lvl="1">
              <a:lnSpc>
                <a:spcPct val="150000"/>
              </a:lnSpc>
            </a:pPr>
            <a:r>
              <a:rPr lang="en-US" altLang="ko-KR" b="1" dirty="0"/>
              <a:t>L1 </a:t>
            </a:r>
            <a:r>
              <a:rPr lang="ko-KR" altLang="en-US" b="1" dirty="0"/>
              <a:t>정규화</a:t>
            </a:r>
            <a:endParaRPr lang="en-US" altLang="ko-KR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일부 가중치를 0으로 만듦 → 특성 선택(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selection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효과 있음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희소 모델(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sparse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 생성 → 중요하지 않은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feature는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제거됨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"</a:t>
            </a:r>
            <a:r>
              <a:rPr lang="ko-KR" altLang="en-US" sz="1600" dirty="0"/>
              <a:t>모델이 꼭 필요한 정보만 남기고</a:t>
            </a:r>
            <a:r>
              <a:rPr lang="en-US" altLang="ko-KR" sz="1600" dirty="0"/>
              <a:t>, </a:t>
            </a:r>
            <a:r>
              <a:rPr lang="ko-KR" altLang="en-US" sz="1600" dirty="0"/>
              <a:t>나머지는 버리도록 압박</a:t>
            </a:r>
            <a:r>
              <a:rPr lang="en-US" altLang="ko-KR" sz="1600" dirty="0"/>
              <a:t>“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고차원 </a:t>
            </a:r>
            <a:r>
              <a:rPr lang="en-US" altLang="ko-KR" sz="1600" dirty="0"/>
              <a:t>feature(</a:t>
            </a:r>
            <a:r>
              <a:rPr lang="ko-KR" altLang="en-US" sz="1600" dirty="0"/>
              <a:t>예</a:t>
            </a:r>
            <a:r>
              <a:rPr lang="en-US" altLang="ko-KR" sz="1600" dirty="0"/>
              <a:t>: </a:t>
            </a:r>
            <a:r>
              <a:rPr lang="ko-KR" altLang="en-US" sz="1600" dirty="0"/>
              <a:t>텍스트</a:t>
            </a:r>
            <a:r>
              <a:rPr lang="en-US" altLang="ko-KR" sz="1600" dirty="0"/>
              <a:t>, </a:t>
            </a:r>
            <a:r>
              <a:rPr lang="ko-KR" altLang="en-US" sz="1600" dirty="0"/>
              <a:t>유전자 데이터 등</a:t>
            </a:r>
            <a:r>
              <a:rPr lang="en-US" altLang="ko-KR" sz="1600" dirty="0"/>
              <a:t>)</a:t>
            </a:r>
            <a:r>
              <a:rPr lang="ko-KR" altLang="en-US" sz="1600" dirty="0"/>
              <a:t>에서 유용함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en-US" altLang="ko-KR" b="1" dirty="0"/>
              <a:t>L2 </a:t>
            </a:r>
            <a:r>
              <a:rPr lang="ko-KR" altLang="en-US" b="1" dirty="0"/>
              <a:t>정규화</a:t>
            </a:r>
            <a:endParaRPr lang="en-US" altLang="ko-KR" b="1" dirty="0"/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모든 가중치를 작게 만듦, 하지만 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완전히 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0</a:t>
            </a:r>
            <a:r>
              <a:rPr kumimoji="0" lang="ko-KR" altLang="en-US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을 만들기는 어려움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가중치를 부드럽게 줄이는 방식으로 </a:t>
            </a:r>
            <a:r>
              <a:rPr kumimoji="0" lang="ko-KR" altLang="ko-KR" sz="16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과적합</a:t>
            </a:r>
            <a:r>
              <a:rPr kumimoji="0" lang="ko-KR" altLang="ko-KR" sz="16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억제</a:t>
            </a:r>
            <a:endParaRPr kumimoji="0" lang="en-US" altLang="ko-KR" sz="16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1600" dirty="0"/>
              <a:t>"</a:t>
            </a:r>
            <a:r>
              <a:rPr lang="ko-KR" altLang="en-US" sz="1600" dirty="0"/>
              <a:t>모든 </a:t>
            </a:r>
            <a:r>
              <a:rPr lang="en-US" altLang="ko-KR" sz="1600" dirty="0"/>
              <a:t>weight</a:t>
            </a:r>
            <a:r>
              <a:rPr lang="ko-KR" altLang="en-US" sz="1600" dirty="0"/>
              <a:t>가 너무 커지지 않도록 부드럽게 억제</a:t>
            </a:r>
            <a:r>
              <a:rPr lang="en-US" altLang="ko-KR" sz="1600" dirty="0"/>
              <a:t>“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b="1" dirty="0">
                <a:solidFill>
                  <a:srgbClr val="0070C0"/>
                </a:solidFill>
              </a:rPr>
              <a:t>대부분의 일반적인 딥러닝 모델에서 사용 </a:t>
            </a:r>
            <a:r>
              <a:rPr lang="en-US" altLang="ko-KR" sz="1600" b="1" dirty="0">
                <a:solidFill>
                  <a:srgbClr val="0070C0"/>
                </a:solidFill>
              </a:rPr>
              <a:t>(</a:t>
            </a:r>
            <a:r>
              <a:rPr lang="ko-KR" altLang="en-US" sz="1600" b="1" dirty="0">
                <a:solidFill>
                  <a:srgbClr val="0070C0"/>
                </a:solidFill>
              </a:rPr>
              <a:t>예</a:t>
            </a:r>
            <a:r>
              <a:rPr lang="en-US" altLang="ko-KR" sz="1600" b="1" dirty="0">
                <a:solidFill>
                  <a:srgbClr val="0070C0"/>
                </a:solidFill>
              </a:rPr>
              <a:t>: CNN, RNN </a:t>
            </a:r>
            <a:r>
              <a:rPr lang="ko-KR" altLang="en-US" sz="1600" b="1" dirty="0">
                <a:solidFill>
                  <a:srgbClr val="0070C0"/>
                </a:solidFill>
              </a:rPr>
              <a:t>등</a:t>
            </a:r>
            <a:r>
              <a:rPr lang="en-US" altLang="ko-KR" sz="1600" b="1" dirty="0">
                <a:solidFill>
                  <a:srgbClr val="0070C0"/>
                </a:solidFill>
              </a:rPr>
              <a:t>)</a:t>
            </a:r>
          </a:p>
          <a:p>
            <a:pPr lvl="2">
              <a:lnSpc>
                <a:spcPct val="150000"/>
              </a:lnSpc>
              <a:buFont typeface="Wingdings" panose="05000000000000000000" pitchFamily="2" charset="2"/>
              <a:buChar char="ü"/>
            </a:pPr>
            <a:endParaRPr lang="en-US" altLang="ko-KR" sz="1600" b="1" dirty="0"/>
          </a:p>
        </p:txBody>
      </p:sp>
    </p:spTree>
    <p:extLst>
      <p:ext uri="{BB962C8B-B14F-4D97-AF65-F5344CB8AC3E}">
        <p14:creationId xmlns:p14="http://schemas.microsoft.com/office/powerpoint/2010/main" val="33661180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324C47-3D6C-73EF-206E-F542E0BAC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AADB498C-72C7-3722-C01A-1BF29D37E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433436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가중치 정규화</a:t>
            </a:r>
            <a:r>
              <a:rPr lang="en-US" altLang="ko-KR" dirty="0"/>
              <a:t>(Weight Regularization)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0FBB327-4F31-35A8-3F8D-72CDAB239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344721"/>
            <a:ext cx="8335923" cy="358206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정규화</a:t>
            </a:r>
            <a:r>
              <a:rPr lang="en-US" altLang="ko-KR" b="1" dirty="0"/>
              <a:t>(Regularization)</a:t>
            </a:r>
            <a:r>
              <a:rPr lang="ko-KR" altLang="en-US" b="1" dirty="0"/>
              <a:t>의 필요성</a:t>
            </a:r>
          </a:p>
          <a:p>
            <a:pPr lvl="1">
              <a:lnSpc>
                <a:spcPct val="150000"/>
              </a:lnSpc>
            </a:pPr>
            <a:r>
              <a:rPr lang="ko-KR" altLang="en-US" b="1" dirty="0"/>
              <a:t>커널 정규화의 효과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b="1" dirty="0"/>
              <a:t>   </a:t>
            </a:r>
            <a:r>
              <a:rPr lang="en-US" altLang="ko-KR" b="1" dirty="0"/>
              <a:t>- </a:t>
            </a:r>
            <a:r>
              <a:rPr lang="ko-KR" altLang="en-US" b="1" dirty="0"/>
              <a:t>과적합 방지</a:t>
            </a:r>
            <a:r>
              <a:rPr lang="en-US" altLang="ko-KR" dirty="0"/>
              <a:t>: </a:t>
            </a:r>
            <a:r>
              <a:rPr lang="ko-KR" altLang="en-US" dirty="0"/>
              <a:t>가중치의 크기를 제한하여 모델이 훈련 데이터에 지나치게 맞춰지지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않도록 돕는다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/>
              <a:t>   - </a:t>
            </a:r>
            <a:r>
              <a:rPr lang="ko-KR" altLang="en-US" b="1" dirty="0"/>
              <a:t>일반화 성능 향상</a:t>
            </a:r>
            <a:r>
              <a:rPr lang="en-US" altLang="ko-KR" dirty="0"/>
              <a:t>: </a:t>
            </a:r>
            <a:r>
              <a:rPr lang="ko-KR" altLang="en-US" dirty="0"/>
              <a:t>훈련 데이터가 아닌 새로운 데이터에 대해서도 성능을 잘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유지할 수 있게 만든다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/>
              <a:t>   - </a:t>
            </a:r>
            <a:r>
              <a:rPr lang="ko-KR" altLang="en-US" b="1" dirty="0"/>
              <a:t>모델 복잡도 감소</a:t>
            </a:r>
            <a:r>
              <a:rPr lang="en-US" altLang="ko-KR" dirty="0"/>
              <a:t>: </a:t>
            </a:r>
            <a:r>
              <a:rPr lang="ko-KR" altLang="en-US" dirty="0"/>
              <a:t>가중치의 크기를 제한함으로써 모델이 과도하게 복잡해지는 </a:t>
            </a:r>
            <a:endParaRPr lang="en-US" altLang="ko-KR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/>
              <a:t>     </a:t>
            </a:r>
            <a:r>
              <a:rPr lang="ko-KR" altLang="en-US" dirty="0"/>
              <a:t>것을 방지한다</a:t>
            </a:r>
            <a:r>
              <a:rPr lang="en-US" altLang="ko-KR" dirty="0"/>
              <a:t>.</a:t>
            </a:r>
          </a:p>
          <a:p>
            <a:pPr marL="334963" lvl="1" indent="0">
              <a:lnSpc>
                <a:spcPct val="150000"/>
              </a:lnSpc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86134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46B04D-356E-A418-7E79-FAFA53A492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A41CE3E-FD5B-66BD-A772-EB7127AE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864"/>
            <a:ext cx="9410987" cy="518463"/>
          </a:xfrm>
        </p:spPr>
        <p:txBody>
          <a:bodyPr/>
          <a:lstStyle/>
          <a:p>
            <a:pPr algn="ctr"/>
            <a:r>
              <a:rPr lang="ko-KR" altLang="en-US" sz="2800" dirty="0"/>
              <a:t>데이터 정규화</a:t>
            </a:r>
            <a:r>
              <a:rPr lang="en-US" altLang="ko-KR" sz="2800" dirty="0"/>
              <a:t>(Normalization)</a:t>
            </a:r>
            <a:r>
              <a:rPr lang="ko-KR" altLang="en-US" sz="2800" dirty="0"/>
              <a:t>와 </a:t>
            </a:r>
            <a:br>
              <a:rPr lang="en-US" altLang="ko-KR" sz="2800" dirty="0"/>
            </a:br>
            <a:r>
              <a:rPr lang="ko-KR" altLang="en-US" sz="2800" dirty="0"/>
              <a:t>데이터 표준화</a:t>
            </a:r>
            <a:r>
              <a:rPr lang="en-US" altLang="ko-KR" sz="2800" dirty="0"/>
              <a:t>(Standardization)</a:t>
            </a:r>
            <a:endParaRPr lang="ko-KR" altLang="en-US" sz="2800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BF4F27D2-424A-796B-666A-5C0919A17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239934"/>
            <a:ext cx="8335923" cy="4459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데이터 정규화</a:t>
            </a:r>
            <a:r>
              <a:rPr lang="en-US" altLang="ko-KR" dirty="0"/>
              <a:t>(Normalization)</a:t>
            </a:r>
            <a:r>
              <a:rPr lang="ko-KR" altLang="en-US" dirty="0"/>
              <a:t>와 표준화</a:t>
            </a:r>
            <a:r>
              <a:rPr lang="en-US" altLang="ko-KR" dirty="0"/>
              <a:t>(Standardization)</a:t>
            </a:r>
            <a:r>
              <a:rPr lang="ko-KR" altLang="en-US" dirty="0"/>
              <a:t>는 데이터 전처리에서 중요한 과정으로</a:t>
            </a:r>
            <a:r>
              <a:rPr lang="en-US" altLang="ko-KR" dirty="0"/>
              <a:t>, </a:t>
            </a:r>
            <a:r>
              <a:rPr lang="ko-KR" altLang="en-US" dirty="0"/>
              <a:t>데이터의 스케일을 조정하여 모델이 더 나은 성능을 발휘할 수 있도록 돕는다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1600" b="1" dirty="0"/>
              <a:t>      1. </a:t>
            </a:r>
            <a:r>
              <a:rPr lang="ko-KR" altLang="en-US" sz="1600" b="1" dirty="0"/>
              <a:t>정규화</a:t>
            </a:r>
            <a:r>
              <a:rPr lang="en-US" altLang="ko-KR" sz="1600" b="1" dirty="0"/>
              <a:t>(Normalization): </a:t>
            </a:r>
            <a:r>
              <a:rPr lang="ko-KR" altLang="en-US" sz="1600" b="1" dirty="0">
                <a:solidFill>
                  <a:srgbClr val="0070C0"/>
                </a:solidFill>
              </a:rPr>
              <a:t>정규화는 데이터를 </a:t>
            </a:r>
            <a:r>
              <a:rPr lang="en-US" altLang="ko-KR" sz="1600" b="1" dirty="0">
                <a:solidFill>
                  <a:srgbClr val="0070C0"/>
                </a:solidFill>
              </a:rPr>
              <a:t>0</a:t>
            </a:r>
            <a:r>
              <a:rPr lang="ko-KR" altLang="en-US" sz="1600" b="1" dirty="0">
                <a:solidFill>
                  <a:srgbClr val="0070C0"/>
                </a:solidFill>
              </a:rPr>
              <a:t>과 </a:t>
            </a:r>
            <a:r>
              <a:rPr lang="en-US" altLang="ko-KR" sz="1600" b="1" dirty="0">
                <a:solidFill>
                  <a:srgbClr val="0070C0"/>
                </a:solidFill>
              </a:rPr>
              <a:t>1 </a:t>
            </a:r>
            <a:r>
              <a:rPr lang="ko-KR" altLang="en-US" sz="1600" b="1" dirty="0">
                <a:solidFill>
                  <a:srgbClr val="0070C0"/>
                </a:solidFill>
              </a:rPr>
              <a:t>사이의 값으로 변환하는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 </a:t>
            </a:r>
            <a:r>
              <a:rPr lang="ko-KR" altLang="en-US" sz="1600" b="1" dirty="0">
                <a:solidFill>
                  <a:srgbClr val="0070C0"/>
                </a:solidFill>
              </a:rPr>
              <a:t>과정</a:t>
            </a:r>
            <a:r>
              <a:rPr lang="ko-KR" altLang="en-US" sz="1600" dirty="0"/>
              <a:t>이다</a:t>
            </a:r>
            <a:r>
              <a:rPr lang="en-US" altLang="ko-KR" sz="1600" dirty="0"/>
              <a:t>. </a:t>
            </a:r>
            <a:r>
              <a:rPr lang="en-US" altLang="ko-KR" sz="1600" b="1" dirty="0"/>
              <a:t>Min-Max Scaling</a:t>
            </a:r>
            <a:r>
              <a:rPr lang="ko-KR" altLang="en-US" sz="1600" dirty="0"/>
              <a:t> 방법이 일반적으로 사용되며</a:t>
            </a:r>
            <a:r>
              <a:rPr lang="en-US" altLang="ko-KR" sz="1600" dirty="0"/>
              <a:t>, </a:t>
            </a:r>
            <a:r>
              <a:rPr lang="ko-KR" altLang="en-US" sz="1600" dirty="0"/>
              <a:t>이를 통해 모든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데이터가 동일한 범위내에 분포하도록 조정된다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111E6A2-85FB-71D1-FD11-484A8C91C7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510" y="4177891"/>
            <a:ext cx="2401847" cy="74889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426A791-7218-D6BE-9598-E35C53C679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01397" y="3429000"/>
            <a:ext cx="5828547" cy="3341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2176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0F25D4-8981-35DE-607E-DD2B0EB2A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16036B2F-B82B-91EF-5F6F-4E74937A2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864"/>
            <a:ext cx="9410987" cy="518463"/>
          </a:xfrm>
        </p:spPr>
        <p:txBody>
          <a:bodyPr/>
          <a:lstStyle/>
          <a:p>
            <a:pPr algn="ctr"/>
            <a:r>
              <a:rPr lang="ko-KR" altLang="en-US" sz="2800" dirty="0"/>
              <a:t>데이터 정규화</a:t>
            </a:r>
            <a:r>
              <a:rPr lang="en-US" altLang="ko-KR" sz="2800" dirty="0"/>
              <a:t>(Normalization)</a:t>
            </a:r>
            <a:r>
              <a:rPr lang="ko-KR" altLang="en-US" sz="2800" dirty="0"/>
              <a:t>와 </a:t>
            </a:r>
            <a:br>
              <a:rPr lang="en-US" altLang="ko-KR" sz="2800" dirty="0"/>
            </a:br>
            <a:r>
              <a:rPr lang="ko-KR" altLang="en-US" sz="2800" dirty="0"/>
              <a:t>데이터 표준화</a:t>
            </a:r>
            <a:r>
              <a:rPr lang="en-US" altLang="ko-KR" sz="2800" dirty="0"/>
              <a:t>(Standardization)</a:t>
            </a:r>
            <a:endParaRPr lang="ko-KR" altLang="en-US" sz="2800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EC389074-D2BA-5AEB-7C8B-C22114FFF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239934"/>
            <a:ext cx="8335923" cy="4459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데이터 정규화</a:t>
            </a:r>
            <a:r>
              <a:rPr lang="en-US" altLang="ko-KR" dirty="0"/>
              <a:t>(Normalization)</a:t>
            </a:r>
            <a:r>
              <a:rPr lang="ko-KR" altLang="en-US" dirty="0"/>
              <a:t>와 표준화</a:t>
            </a:r>
            <a:r>
              <a:rPr lang="en-US" altLang="ko-KR" dirty="0"/>
              <a:t>(Standardization) </a:t>
            </a:r>
            <a:r>
              <a:rPr lang="ko-KR" altLang="en-US" dirty="0"/>
              <a:t>는 데이터 전처리에서 중요한 과정으로</a:t>
            </a:r>
            <a:r>
              <a:rPr lang="en-US" altLang="ko-KR" dirty="0"/>
              <a:t>, </a:t>
            </a:r>
            <a:r>
              <a:rPr lang="ko-KR" altLang="en-US" dirty="0"/>
              <a:t>데이터의 스케일을 조정하여 </a:t>
            </a:r>
            <a:r>
              <a:rPr lang="ko-KR" altLang="en-US" dirty="0" err="1"/>
              <a:t>머신러닝</a:t>
            </a:r>
            <a:r>
              <a:rPr lang="ko-KR" altLang="en-US" dirty="0"/>
              <a:t> 모델이 더 나은 성능을 발휘할 수 있도록 돕는다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sz="1600" b="1" dirty="0"/>
              <a:t>      2. </a:t>
            </a:r>
            <a:r>
              <a:rPr lang="ko-KR" altLang="en-US" sz="1600" b="1" dirty="0"/>
              <a:t>표준화</a:t>
            </a:r>
            <a:r>
              <a:rPr lang="en-US" altLang="ko-KR" sz="1600" b="1" dirty="0"/>
              <a:t>(Standardization): </a:t>
            </a:r>
            <a:r>
              <a:rPr lang="ko-KR" altLang="en-US" sz="1600" b="1" dirty="0">
                <a:solidFill>
                  <a:srgbClr val="0070C0"/>
                </a:solidFill>
              </a:rPr>
              <a:t>표준화는 데이터를 평균이 </a:t>
            </a:r>
            <a:r>
              <a:rPr lang="en-US" altLang="ko-KR" sz="1600" b="1" dirty="0">
                <a:solidFill>
                  <a:srgbClr val="0070C0"/>
                </a:solidFill>
              </a:rPr>
              <a:t>0, </a:t>
            </a:r>
            <a:r>
              <a:rPr lang="ko-KR" altLang="en-US" sz="1600" b="1" dirty="0">
                <a:solidFill>
                  <a:srgbClr val="0070C0"/>
                </a:solidFill>
              </a:rPr>
              <a:t>표준편차가 </a:t>
            </a:r>
            <a:r>
              <a:rPr lang="en-US" altLang="ko-KR" sz="1600" b="1" dirty="0">
                <a:solidFill>
                  <a:srgbClr val="0070C0"/>
                </a:solidFill>
              </a:rPr>
              <a:t>1</a:t>
            </a:r>
            <a:r>
              <a:rPr lang="ko-KR" altLang="en-US" sz="1600" b="1" dirty="0">
                <a:solidFill>
                  <a:srgbClr val="0070C0"/>
                </a:solidFill>
              </a:rPr>
              <a:t>이 되도록 </a:t>
            </a:r>
            <a:endParaRPr lang="en-US" altLang="ko-KR" sz="1600" b="1" dirty="0">
              <a:solidFill>
                <a:srgbClr val="0070C0"/>
              </a:solidFill>
            </a:endParaRPr>
          </a:p>
          <a:p>
            <a:pPr marL="0" indent="0">
              <a:buNone/>
            </a:pPr>
            <a:r>
              <a:rPr lang="en-US" altLang="ko-KR" sz="1600" b="1" dirty="0">
                <a:solidFill>
                  <a:srgbClr val="0070C0"/>
                </a:solidFill>
              </a:rPr>
              <a:t>        </a:t>
            </a:r>
            <a:r>
              <a:rPr lang="ko-KR" altLang="en-US" sz="1600" b="1" dirty="0">
                <a:solidFill>
                  <a:srgbClr val="0070C0"/>
                </a:solidFill>
              </a:rPr>
              <a:t>변환하는 과정이다</a:t>
            </a:r>
            <a:r>
              <a:rPr lang="en-US" altLang="ko-KR" sz="1600" dirty="0"/>
              <a:t>. </a:t>
            </a:r>
            <a:r>
              <a:rPr lang="ko-KR" altLang="en-US" sz="1600" dirty="0"/>
              <a:t>이는 각 특성의 분포를 표준 정규분포로 맞추는 방식임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 lvl="1"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A84741E-97E9-E26C-8569-33961AAA74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579" y="4120284"/>
            <a:ext cx="1841409" cy="70823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3E5174A-80C5-0A99-1DC0-5B99D4137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5755" y="3083358"/>
            <a:ext cx="6420510" cy="3629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9732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0AA9C-626E-DF00-F162-28D6A087B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1">
            <a:extLst>
              <a:ext uri="{FF2B5EF4-FFF2-40B4-BE49-F238E27FC236}">
                <a16:creationId xmlns:a16="http://schemas.microsoft.com/office/drawing/2014/main" id="{269DDEC5-DCB0-36CB-37B9-88C412F3E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663864"/>
            <a:ext cx="9410987" cy="518463"/>
          </a:xfrm>
        </p:spPr>
        <p:txBody>
          <a:bodyPr/>
          <a:lstStyle/>
          <a:p>
            <a:pPr algn="ctr"/>
            <a:r>
              <a:rPr lang="ko-KR" altLang="en-US" sz="2800" dirty="0"/>
              <a:t>데이터 정규화</a:t>
            </a:r>
            <a:r>
              <a:rPr lang="en-US" altLang="ko-KR" sz="2800" dirty="0"/>
              <a:t>(Normalization)</a:t>
            </a:r>
            <a:r>
              <a:rPr lang="ko-KR" altLang="en-US" sz="2800" dirty="0"/>
              <a:t>와 </a:t>
            </a:r>
            <a:br>
              <a:rPr lang="en-US" altLang="ko-KR" sz="2800" dirty="0"/>
            </a:br>
            <a:r>
              <a:rPr lang="ko-KR" altLang="en-US" sz="2800" dirty="0"/>
              <a:t>데이터 표준화</a:t>
            </a:r>
            <a:r>
              <a:rPr lang="en-US" altLang="ko-KR" sz="2800" dirty="0"/>
              <a:t>(Standardization)</a:t>
            </a:r>
            <a:endParaRPr lang="ko-KR" altLang="en-US" sz="2800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45F6CA91-BFB8-D89D-F13B-C182659199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4209" y="1239934"/>
            <a:ext cx="8335923" cy="4459447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</a:pP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데이터 정규화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(Normalization)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와 표준화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(Standardization)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는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둘다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입력데이터에 대해 특징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(Feature)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값들이 민감하지 않도록 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feature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값을</a:t>
            </a:r>
            <a:r>
              <a:rPr lang="en-US" altLang="ko-KR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 scaling</a:t>
            </a:r>
            <a:r>
              <a:rPr lang="ko-KR" altLang="en-US" b="1" dirty="0">
                <a:solidFill>
                  <a:srgbClr val="0070C0"/>
                </a:solidFill>
                <a:latin typeface="KoPub돋움체_Pro Light" pitchFamily="18" charset="-127"/>
                <a:ea typeface="KoPub돋움체_Pro Light" pitchFamily="18" charset="-127"/>
              </a:rPr>
              <a:t>을 하는 방법</a:t>
            </a:r>
            <a:endParaRPr lang="en-US" altLang="ko-KR" b="1" dirty="0">
              <a:solidFill>
                <a:srgbClr val="0070C0"/>
              </a:solidFill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ko-KR" altLang="en-US" dirty="0"/>
              <a:t>   </a:t>
            </a:r>
            <a:r>
              <a:rPr lang="en-US" altLang="ko-KR" b="1" dirty="0">
                <a:solidFill>
                  <a:srgbClr val="0070C0"/>
                </a:solidFill>
              </a:rPr>
              <a:t>* feature</a:t>
            </a:r>
            <a:r>
              <a:rPr lang="ko-KR" altLang="en-US" b="1" dirty="0">
                <a:solidFill>
                  <a:srgbClr val="0070C0"/>
                </a:solidFill>
              </a:rPr>
              <a:t>값의</a:t>
            </a:r>
            <a:r>
              <a:rPr lang="en-US" altLang="ko-KR" b="1" dirty="0">
                <a:solidFill>
                  <a:srgbClr val="0070C0"/>
                </a:solidFill>
              </a:rPr>
              <a:t> scaling: </a:t>
            </a:r>
            <a:r>
              <a:rPr lang="ko-KR" altLang="en-US" b="1" dirty="0">
                <a:solidFill>
                  <a:srgbClr val="0070C0"/>
                </a:solidFill>
              </a:rPr>
              <a:t>다양한 크기</a:t>
            </a:r>
            <a:r>
              <a:rPr lang="en-US" altLang="ko-KR" b="1" dirty="0">
                <a:solidFill>
                  <a:srgbClr val="0070C0"/>
                </a:solidFill>
              </a:rPr>
              <a:t>(scaling)</a:t>
            </a:r>
            <a:r>
              <a:rPr lang="ko-KR" altLang="en-US" b="1" dirty="0">
                <a:solidFill>
                  <a:srgbClr val="0070C0"/>
                </a:solidFill>
              </a:rPr>
              <a:t>의 특징</a:t>
            </a:r>
            <a:r>
              <a:rPr lang="en-US" altLang="ko-KR" b="1" dirty="0">
                <a:solidFill>
                  <a:srgbClr val="0070C0"/>
                </a:solidFill>
              </a:rPr>
              <a:t>(feature)) </a:t>
            </a:r>
            <a:r>
              <a:rPr lang="ko-KR" altLang="en-US" b="1" dirty="0">
                <a:solidFill>
                  <a:srgbClr val="0070C0"/>
                </a:solidFill>
              </a:rPr>
              <a:t>값들을 가지고 있는  </a:t>
            </a:r>
            <a:endParaRPr lang="en-US" altLang="ko-KR" b="1" dirty="0">
              <a:solidFill>
                <a:srgbClr val="0070C0"/>
              </a:solidFill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b="1" dirty="0">
                <a:solidFill>
                  <a:srgbClr val="0070C0"/>
                </a:solidFill>
              </a:rPr>
              <a:t>     </a:t>
            </a:r>
            <a:r>
              <a:rPr lang="ko-KR" altLang="en-US" b="1" dirty="0">
                <a:solidFill>
                  <a:srgbClr val="0070C0"/>
                </a:solidFill>
              </a:rPr>
              <a:t>입력 데이터는 큰 값을 가진 입력 데이터에 의해 영향을 많이 받음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>
              <a:lnSpc>
                <a:spcPct val="150000"/>
              </a:lnSpc>
            </a:pP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텐서플로를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 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사용예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: </a:t>
            </a:r>
            <a:r>
              <a:rPr kumimoji="0" lang="ko-KR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  <a:ea typeface="KoPub돋움체_Pro Light" pitchFamily="18" charset="-127"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MinMaxScaler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사용하여 데이터를 0과 1 사이로 정규</a:t>
            </a:r>
            <a:r>
              <a:rPr kumimoji="0" lang="ko-KR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화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ko-KR" altLang="ko-K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StandardScaler</a:t>
            </a:r>
            <a:r>
              <a:rPr kumimoji="0" lang="en-US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()</a:t>
            </a:r>
            <a:r>
              <a:rPr kumimoji="0" lang="ko-KR" altLang="ko-K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를 사용하면 평균을 0, 표준편차를 1로 맞추는 정규화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76D84144-76E0-D651-5910-C4D36CABD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7886" y="3922806"/>
            <a:ext cx="7298997" cy="26169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08490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A140E-05A7-36DD-0059-2BDB88B5EC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D98DBEFF-353C-6730-646A-812FCD123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9082" y="1199277"/>
            <a:ext cx="8525836" cy="2114510"/>
          </a:xfrm>
        </p:spPr>
        <p:txBody>
          <a:bodyPr>
            <a:norm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배치 정규화</a:t>
            </a:r>
            <a:r>
              <a:rPr lang="en-US" altLang="ko-KR" dirty="0"/>
              <a:t>(Batch Normalization)</a:t>
            </a:r>
            <a:r>
              <a:rPr lang="ko-KR" altLang="en-US" dirty="0"/>
              <a:t>는 딥러닝 모델에서 훈련 속도를 높이고</a:t>
            </a:r>
            <a:r>
              <a:rPr lang="en-US" altLang="ko-KR" dirty="0"/>
              <a:t>, </a:t>
            </a:r>
            <a:r>
              <a:rPr lang="ko-KR" altLang="en-US" dirty="0"/>
              <a:t>안정성을 향상시키기 위해 사용되는 기법이다</a:t>
            </a:r>
            <a:r>
              <a:rPr lang="en-US" altLang="ko-KR" dirty="0"/>
              <a:t>. </a:t>
            </a:r>
            <a:r>
              <a:rPr lang="ko-KR" altLang="en-US" dirty="0"/>
              <a:t>주로 </a:t>
            </a:r>
            <a:r>
              <a:rPr lang="ko-KR" altLang="en-US" dirty="0" err="1"/>
              <a:t>합성곱</a:t>
            </a:r>
            <a:r>
              <a:rPr lang="ko-KR" altLang="en-US" dirty="0"/>
              <a:t> 신경망</a:t>
            </a:r>
            <a:r>
              <a:rPr lang="en-US" altLang="ko-KR" dirty="0"/>
              <a:t>(CNN)</a:t>
            </a:r>
            <a:r>
              <a:rPr lang="ko-KR" altLang="en-US" dirty="0"/>
              <a:t>이나 심층 신경망</a:t>
            </a:r>
            <a:r>
              <a:rPr lang="en-US" altLang="ko-KR" dirty="0"/>
              <a:t>(DNN)</a:t>
            </a:r>
            <a:r>
              <a:rPr lang="ko-KR" altLang="en-US" dirty="0"/>
              <a:t>에서 활용된다</a:t>
            </a:r>
            <a:r>
              <a:rPr lang="en-US" altLang="ko-KR" dirty="0"/>
              <a:t>.</a:t>
            </a: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배치정규화를 사용하는 이유는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내부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공변량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 변화 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(</a:t>
            </a:r>
            <a:r>
              <a:rPr lang="ko-KR" altLang="ko-KR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Internal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 </a:t>
            </a:r>
            <a:r>
              <a:rPr lang="ko-KR" altLang="ko-KR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Covariant</a:t>
            </a:r>
            <a:r>
              <a:rPr lang="ko-KR" altLang="ko-KR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 </a:t>
            </a:r>
            <a:r>
              <a:rPr lang="ko-KR" altLang="ko-KR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Shift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) </a:t>
            </a:r>
            <a:r>
              <a:rPr kumimoji="0" lang="ko-KR" altLang="en-US" sz="1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문제 </a:t>
            </a:r>
            <a:r>
              <a:rPr lang="ko-KR" altLang="en-US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때문이다</a:t>
            </a:r>
            <a:r>
              <a:rPr lang="en-US" altLang="ko-KR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.</a:t>
            </a:r>
            <a:endParaRPr lang="en-US" altLang="ko-KR" sz="1400" dirty="0">
              <a:solidFill>
                <a:srgbClr val="212529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     *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내부 </a:t>
            </a:r>
            <a:r>
              <a:rPr kumimoji="0" lang="ko-KR" altLang="en-US" sz="1400" b="1" i="0" u="none" strike="noStrike" cap="none" normalizeH="0" baseline="0" dirty="0" err="1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공변량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 변화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: 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B0503020000020004" pitchFamily="49" charset="-127"/>
              </a:rPr>
              <a:t>배치처리로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D0009000000000000" pitchFamily="49" charset="-127"/>
              </a:rPr>
              <a:t>학습</a:t>
            </a:r>
            <a:r>
              <a:rPr kumimoji="0" lang="ko-KR" altLang="en-US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D0009000000000000" pitchFamily="49" charset="-127"/>
              </a:rPr>
              <a:t>하는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D0009000000000000" pitchFamily="49" charset="-127"/>
              </a:rPr>
              <a:t> 과정에서 계층 별로 입력의 데이터 분포가 달라지는 현상</a:t>
            </a:r>
            <a:endParaRPr lang="en-US" altLang="ko-KR" sz="1400" b="1" dirty="0">
              <a:solidFill>
                <a:srgbClr val="0070C0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91DF0310-2E22-E457-5ED2-4D71181CD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87" y="208782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배치 정규화</a:t>
            </a:r>
            <a:r>
              <a:rPr lang="en-US" altLang="ko-KR" dirty="0"/>
              <a:t>(Batch Normalization)</a:t>
            </a:r>
            <a:endParaRPr lang="ko-KR" altLang="en-US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57C526B-8DD2-1139-50F3-7EE4A636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463" y="3598914"/>
            <a:ext cx="3859669" cy="2059950"/>
          </a:xfrm>
          <a:prstGeom prst="rect">
            <a:avLst/>
          </a:prstGeom>
        </p:spPr>
      </p:pic>
      <p:sp>
        <p:nvSpPr>
          <p:cNvPr id="11" name="내용 개체 틀 4">
            <a:extLst>
              <a:ext uri="{FF2B5EF4-FFF2-40B4-BE49-F238E27FC236}">
                <a16:creationId xmlns:a16="http://schemas.microsoft.com/office/drawing/2014/main" id="{3BAE38E9-18FA-AA86-5EFB-EAC8F99C202B}"/>
              </a:ext>
            </a:extLst>
          </p:cNvPr>
          <p:cNvSpPr txBox="1">
            <a:spLocks/>
          </p:cNvSpPr>
          <p:nvPr/>
        </p:nvSpPr>
        <p:spPr>
          <a:xfrm>
            <a:off x="309082" y="3256180"/>
            <a:ext cx="5299844" cy="32259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5425" indent="-225425" algn="l" defTabSz="457200" rtl="0" eaLnBrk="1" latinLnBrk="0" hangingPunct="1">
              <a:lnSpc>
                <a:spcPct val="110000"/>
              </a:lnSpc>
              <a:spcBef>
                <a:spcPts val="6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8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1pPr>
            <a:lvl2pPr marL="573088" indent="-238125" algn="l" defTabSz="457200" rtl="0" eaLnBrk="1" latinLnBrk="0" hangingPunct="1">
              <a:lnSpc>
                <a:spcPct val="110000"/>
              </a:lnSpc>
              <a:spcBef>
                <a:spcPts val="5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6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2pPr>
            <a:lvl3pPr marL="860425" indent="-182563" algn="l" defTabSz="457200" rtl="0" eaLnBrk="1" latinLnBrk="0" hangingPunct="1">
              <a:lnSpc>
                <a:spcPct val="110000"/>
              </a:lnSpc>
              <a:spcBef>
                <a:spcPts val="3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4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3pPr>
            <a:lvl4pPr marL="1198563" indent="-225425" algn="l" defTabSz="457200" rtl="0" eaLnBrk="1" latinLnBrk="0" hangingPunct="1">
              <a:lnSpc>
                <a:spcPct val="110000"/>
              </a:lnSpc>
              <a:spcBef>
                <a:spcPts val="10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4pPr>
            <a:lvl5pPr marL="1544638" indent="-228600" algn="l" defTabSz="457200" rtl="0" eaLnBrk="1" latinLnBrk="0" hangingPunct="1">
              <a:lnSpc>
                <a:spcPct val="110000"/>
              </a:lnSpc>
              <a:spcBef>
                <a:spcPts val="0"/>
              </a:spcBef>
              <a:buClr>
                <a:srgbClr val="E0AC00"/>
              </a:buClr>
              <a:buFont typeface="Wingdings" panose="05000000000000000000" pitchFamily="2" charset="2"/>
              <a:buChar char="l"/>
              <a:defRPr sz="1200" kern="1200">
                <a:solidFill>
                  <a:srgbClr val="504B4B"/>
                </a:solidFill>
                <a:latin typeface="+mn-ea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Batch 단위로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학습</a:t>
            </a:r>
            <a:r>
              <a:rPr lang="ko-KR" altLang="en-US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시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 발생하는 </a:t>
            </a:r>
            <a:r>
              <a:rPr lang="ko-KR" altLang="en-US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내부 </a:t>
            </a:r>
            <a:r>
              <a:rPr lang="ko-KR" altLang="en-US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공변량</a:t>
            </a:r>
            <a:r>
              <a:rPr lang="ko-KR" altLang="en-US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B0503020000020004" pitchFamily="49" charset="-127"/>
              </a:rPr>
              <a:t> 변화 발생</a:t>
            </a:r>
            <a:endParaRPr lang="ko-KR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-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각 계층에서 입력으로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feature를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받게 되고</a:t>
            </a: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그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feature는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convolution이나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fully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connected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  <a:endParaRPr lang="en-US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연산을 거친 뒤 </a:t>
            </a:r>
            <a:r>
              <a:rPr lang="ko-KR" altLang="en-US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활성화함수를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적용하게 </a:t>
            </a:r>
            <a:r>
              <a:rPr lang="ko-KR" altLang="en-US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된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다.</a:t>
            </a:r>
            <a:endParaRPr lang="en-US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그러면 </a:t>
            </a:r>
            <a:r>
              <a:rPr lang="ko-KR" altLang="ko-KR" sz="1500" b="1" dirty="0">
                <a:solidFill>
                  <a:srgbClr val="0070C0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연산 전/후에 데이터 간 분포가 달라질 </a:t>
            </a:r>
            <a:endParaRPr lang="en-US" altLang="ko-KR" sz="1500" b="1" dirty="0">
              <a:solidFill>
                <a:srgbClr val="0070C0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b="1" dirty="0">
                <a:solidFill>
                  <a:srgbClr val="0070C0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 </a:t>
            </a:r>
            <a:r>
              <a:rPr lang="ko-KR" altLang="ko-KR" sz="1500" b="1" dirty="0">
                <a:solidFill>
                  <a:srgbClr val="0070C0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수가 있다.</a:t>
            </a:r>
            <a:endParaRPr lang="en-US" altLang="ko-KR" sz="1500" b="1" dirty="0">
              <a:solidFill>
                <a:srgbClr val="0070C0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-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이와 유사하게 Batch 단위로 학습을 하게 되면 </a:t>
            </a:r>
            <a:endParaRPr lang="en-US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b="1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</a:t>
            </a:r>
            <a:r>
              <a:rPr lang="ko-KR" altLang="ko-KR" sz="1500" b="1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Batch </a:t>
            </a:r>
            <a:r>
              <a:rPr lang="ko-KR" altLang="ko-KR" sz="1500" b="1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단위간에</a:t>
            </a:r>
            <a:r>
              <a:rPr lang="ko-KR" altLang="ko-KR" sz="1500" b="1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데이터 분포의 차이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가 발생할 </a:t>
            </a:r>
            <a:r>
              <a:rPr lang="ko-KR" altLang="ko-KR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수있</a:t>
            </a:r>
            <a:r>
              <a:rPr lang="ko-KR" altLang="en-US" sz="1500" dirty="0" err="1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다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.</a:t>
            </a: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</a:t>
            </a:r>
          </a:p>
          <a:p>
            <a:pPr marL="0" indent="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Font typeface="Wingdings" panose="05000000000000000000" pitchFamily="2" charset="2"/>
              <a:buNone/>
            </a:pP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           </a:t>
            </a:r>
            <a:r>
              <a:rPr lang="ko-KR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즉, </a:t>
            </a:r>
            <a:r>
              <a:rPr lang="ko-KR" altLang="ko-KR" sz="1500" b="1" dirty="0">
                <a:solidFill>
                  <a:srgbClr val="0070C0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Batch 간의 데이터가 상이하다고 말할 수 있</a:t>
            </a:r>
            <a:r>
              <a:rPr lang="ko-KR" altLang="en-US" sz="1500" b="1" dirty="0">
                <a:solidFill>
                  <a:srgbClr val="0070C0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다</a:t>
            </a:r>
            <a:r>
              <a:rPr lang="en-US" altLang="ko-KR" sz="1500" dirty="0">
                <a:solidFill>
                  <a:srgbClr val="212529"/>
                </a:solidFill>
                <a:latin typeface="Arial" panose="020B0604020202020204" pitchFamily="34" charset="0"/>
                <a:ea typeface="NanumGothicCoding" panose="020D0009000000000000" pitchFamily="49" charset="-127"/>
              </a:rPr>
              <a:t>.</a:t>
            </a:r>
            <a:endParaRPr lang="ko-KR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mar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FontTx/>
              <a:buNone/>
            </a:pPr>
            <a:endParaRPr lang="ko-KR" altLang="ko-KR" sz="15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ko-KR" altLang="ko-KR" sz="1500" dirty="0">
              <a:solidFill>
                <a:srgbClr val="212529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  <a:p>
            <a:pPr lvl="1">
              <a:lnSpc>
                <a:spcPct val="150000"/>
              </a:lnSpc>
            </a:pPr>
            <a:endParaRPr lang="en-US" altLang="ko-KR" sz="1500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1724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96781" y="266389"/>
            <a:ext cx="8107710" cy="512689"/>
          </a:xfrm>
        </p:spPr>
        <p:txBody>
          <a:bodyPr/>
          <a:lstStyle/>
          <a:p>
            <a:pPr algn="ctr"/>
            <a:r>
              <a:rPr lang="ko-KR" altLang="en-US" sz="2800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sz="2800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sz="2800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>
          <a:xfrm>
            <a:off x="498994" y="836685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dirty="0"/>
              <a:t> 손실함수</a:t>
            </a:r>
            <a:r>
              <a:rPr lang="en-US" altLang="ko-KR" dirty="0"/>
              <a:t>, </a:t>
            </a:r>
            <a:r>
              <a:rPr lang="ko-KR" altLang="en-US" dirty="0" err="1"/>
              <a:t>경사하강법</a:t>
            </a:r>
            <a:r>
              <a:rPr lang="en-US" altLang="ko-KR" dirty="0"/>
              <a:t>, </a:t>
            </a:r>
            <a:r>
              <a:rPr lang="ko-KR" altLang="en-US" dirty="0" err="1"/>
              <a:t>옵티마이저의</a:t>
            </a:r>
            <a:r>
              <a:rPr lang="ko-KR" altLang="en-US" dirty="0"/>
              <a:t> 관계는</a:t>
            </a:r>
            <a:r>
              <a:rPr lang="en-US" altLang="ko-KR" dirty="0"/>
              <a:t>?</a:t>
            </a:r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endParaRPr lang="en-US" altLang="ko-KR" dirty="0"/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10AB389-BFC7-26E9-332D-8B9ABBB35078}"/>
              </a:ext>
            </a:extLst>
          </p:cNvPr>
          <p:cNvGrpSpPr/>
          <p:nvPr/>
        </p:nvGrpSpPr>
        <p:grpSpPr>
          <a:xfrm>
            <a:off x="847557" y="1527969"/>
            <a:ext cx="7584111" cy="5184630"/>
            <a:chOff x="847558" y="1527969"/>
            <a:chExt cx="6339276" cy="455095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63F7E906-DE22-8964-FC6A-A8996A34B09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61766" y="1527969"/>
              <a:ext cx="4689553" cy="817019"/>
            </a:xfrm>
            <a:prstGeom prst="rect">
              <a:avLst/>
            </a:prstGeom>
          </p:spPr>
        </p:pic>
        <p:pic>
          <p:nvPicPr>
            <p:cNvPr id="24" name="그림 23">
              <a:extLst>
                <a:ext uri="{FF2B5EF4-FFF2-40B4-BE49-F238E27FC236}">
                  <a16:creationId xmlns:a16="http://schemas.microsoft.com/office/drawing/2014/main" id="{0A752BA6-ED1F-8836-48A9-2EAE2029894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47558" y="2449681"/>
              <a:ext cx="6339276" cy="281925"/>
            </a:xfrm>
            <a:prstGeom prst="rect">
              <a:avLst/>
            </a:prstGeom>
          </p:spPr>
        </p:pic>
        <p:pic>
          <p:nvPicPr>
            <p:cNvPr id="26" name="그림 25">
              <a:extLst>
                <a:ext uri="{FF2B5EF4-FFF2-40B4-BE49-F238E27FC236}">
                  <a16:creationId xmlns:a16="http://schemas.microsoft.com/office/drawing/2014/main" id="{62A446B8-D010-1B4C-F7C4-3F488A989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56976" y="2795323"/>
              <a:ext cx="5500842" cy="1450359"/>
            </a:xfrm>
            <a:prstGeom prst="rect">
              <a:avLst/>
            </a:prstGeom>
          </p:spPr>
        </p:pic>
        <p:pic>
          <p:nvPicPr>
            <p:cNvPr id="28" name="그림 27">
              <a:extLst>
                <a:ext uri="{FF2B5EF4-FFF2-40B4-BE49-F238E27FC236}">
                  <a16:creationId xmlns:a16="http://schemas.microsoft.com/office/drawing/2014/main" id="{60054E74-F592-76B5-429A-5C1EAD28909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47558" y="4367757"/>
              <a:ext cx="5567866" cy="17111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EBB70-78B3-1164-B545-58BAF7710E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3D0E4056-CB08-55BE-BF8B-2C1601940A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96" y="1199276"/>
            <a:ext cx="8237801" cy="5513323"/>
          </a:xfrm>
        </p:spPr>
        <p:txBody>
          <a:bodyPr>
            <a:noAutofit/>
          </a:bodyPr>
          <a:lstStyle/>
          <a:p>
            <a:pPr lvl="1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kumimoji="0" lang="ko-KR" altLang="ko-KR" b="1" i="0" u="none" strike="noStrike" cap="none" normalizeH="0" baseline="0" dirty="0">
                <a:ln>
                  <a:noFill/>
                </a:ln>
                <a:solidFill>
                  <a:srgbClr val="0070C0"/>
                </a:solidFill>
                <a:effectLst/>
                <a:latin typeface="Arial" panose="020B0604020202020204" pitchFamily="34" charset="0"/>
                <a:ea typeface="NanumGothicCoding" panose="020D0009000000000000" pitchFamily="49" charset="-127"/>
              </a:rPr>
              <a:t>데이터 분포가 달라지는 현상</a:t>
            </a:r>
            <a:endParaRPr kumimoji="0" lang="en-US" altLang="ko-KR" b="1" i="0" u="none" strike="noStrike" cap="none" normalizeH="0" baseline="0" dirty="0">
              <a:ln>
                <a:noFill/>
              </a:ln>
              <a:solidFill>
                <a:srgbClr val="0070C0"/>
              </a:solidFill>
              <a:effectLst/>
              <a:latin typeface="Arial" panose="020B0604020202020204" pitchFamily="34" charset="0"/>
              <a:ea typeface="NanumGothicCoding" panose="020D0009000000000000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데이터 분포는 </a:t>
            </a:r>
            <a:r>
              <a:rPr lang="ko-KR" altLang="en-US" sz="1600" b="1" dirty="0"/>
              <a:t>데이터가 어떤 형태로 퍼져 있는지</a:t>
            </a:r>
            <a:r>
              <a:rPr lang="ko-KR" altLang="en-US" sz="1600" dirty="0"/>
              <a:t>를 뜻한다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어떤 계층</a:t>
            </a:r>
            <a:r>
              <a:rPr lang="en-US" altLang="ko-KR" sz="1600" dirty="0"/>
              <a:t>(layer)</a:t>
            </a:r>
            <a:r>
              <a:rPr lang="ko-KR" altLang="en-US" sz="1600" dirty="0"/>
              <a:t>의 </a:t>
            </a:r>
            <a:r>
              <a:rPr lang="ko-KR" altLang="en-US" sz="1600" dirty="0" err="1"/>
              <a:t>입력값들이</a:t>
            </a:r>
            <a:r>
              <a:rPr lang="ko-KR" altLang="en-US" sz="1600" dirty="0"/>
              <a:t> 처음엔 평균이 </a:t>
            </a:r>
            <a:r>
              <a:rPr lang="en-US" altLang="ko-KR" sz="1600" dirty="0"/>
              <a:t>0</a:t>
            </a:r>
            <a:r>
              <a:rPr lang="ko-KR" altLang="en-US" sz="1600" dirty="0"/>
              <a:t>이고</a:t>
            </a:r>
            <a:r>
              <a:rPr lang="en-US" altLang="ko-KR" sz="1600" dirty="0"/>
              <a:t>, </a:t>
            </a:r>
            <a:r>
              <a:rPr lang="ko-KR" altLang="en-US" sz="1600" dirty="0"/>
              <a:t>표준편차가 </a:t>
            </a:r>
            <a:r>
              <a:rPr lang="en-US" altLang="ko-KR" sz="1600" dirty="0"/>
              <a:t>1</a:t>
            </a:r>
            <a:r>
              <a:rPr lang="ko-KR" altLang="en-US" sz="1600" dirty="0"/>
              <a:t>인 정규분포를 따른다고 </a:t>
            </a:r>
            <a:r>
              <a:rPr lang="ko-KR" altLang="en-US" sz="1600" dirty="0" err="1"/>
              <a:t>가정시</a:t>
            </a:r>
            <a:r>
              <a:rPr lang="en-US" altLang="ko-KR" sz="1600" dirty="0"/>
              <a:t>, 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학습이 진행되면서 이전 계층의 가중치가 계속 바뀌게 되면</a:t>
            </a:r>
            <a:r>
              <a:rPr lang="en-US" altLang="ko-KR" sz="1600" dirty="0"/>
              <a:t>, </a:t>
            </a:r>
            <a:r>
              <a:rPr lang="ko-KR" altLang="en-US" sz="1600" dirty="0"/>
              <a:t>다음 계층으로 전달되는 값들의 평균과 분산도 달라지게 된다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한 계층이 처음에는 평균 </a:t>
            </a:r>
            <a:r>
              <a:rPr lang="en-US" altLang="ko-KR" sz="1600" dirty="0"/>
              <a:t>0, </a:t>
            </a:r>
            <a:r>
              <a:rPr lang="ko-KR" altLang="en-US" sz="1600" dirty="0"/>
              <a:t>분산 </a:t>
            </a:r>
            <a:r>
              <a:rPr lang="en-US" altLang="ko-KR" sz="1600" dirty="0"/>
              <a:t>1</a:t>
            </a:r>
            <a:r>
              <a:rPr lang="ko-KR" altLang="en-US" sz="1600" dirty="0"/>
              <a:t>인 입력을 받다가</a:t>
            </a:r>
            <a:r>
              <a:rPr lang="en-US" altLang="ko-KR" sz="1600" dirty="0"/>
              <a:t> </a:t>
            </a:r>
            <a:r>
              <a:rPr lang="ko-KR" altLang="en-US" sz="1600" dirty="0"/>
              <a:t>몇 </a:t>
            </a:r>
            <a:r>
              <a:rPr lang="en-US" altLang="ko-KR" sz="1600" dirty="0"/>
              <a:t>epoch</a:t>
            </a:r>
            <a:r>
              <a:rPr lang="ko-KR" altLang="en-US" sz="1600" dirty="0"/>
              <a:t>만 지나면 평균 </a:t>
            </a:r>
            <a:r>
              <a:rPr lang="en-US" altLang="ko-KR" sz="1600" dirty="0"/>
              <a:t>3, </a:t>
            </a:r>
            <a:r>
              <a:rPr lang="ko-KR" altLang="en-US" sz="1600" dirty="0"/>
              <a:t>분산 </a:t>
            </a:r>
            <a:r>
              <a:rPr lang="en-US" altLang="ko-KR" sz="1600" dirty="0"/>
              <a:t>10 </a:t>
            </a:r>
            <a:r>
              <a:rPr lang="ko-KR" altLang="en-US" sz="1600" dirty="0"/>
              <a:t>으로 바뀌고</a:t>
            </a:r>
            <a:endParaRPr lang="en-US" altLang="ko-KR" sz="1600" dirty="0"/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다시 몇 번 더 학습하면 또 평균 </a:t>
            </a:r>
            <a:r>
              <a:rPr lang="en-US" altLang="ko-KR" sz="1600" dirty="0"/>
              <a:t>-2, </a:t>
            </a:r>
            <a:r>
              <a:rPr lang="ko-KR" altLang="en-US" sz="1600" dirty="0"/>
              <a:t>분산 </a:t>
            </a:r>
            <a:r>
              <a:rPr lang="en-US" altLang="ko-KR" sz="1600" dirty="0"/>
              <a:t>0.5 </a:t>
            </a:r>
            <a:r>
              <a:rPr lang="ko-KR" altLang="en-US" sz="1600" dirty="0"/>
              <a:t>등으로 바뀌는 현상</a:t>
            </a:r>
            <a:endParaRPr lang="en-US" altLang="ko-KR" sz="1600" b="1" dirty="0">
              <a:solidFill>
                <a:srgbClr val="0070C0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/>
              <a:t>신경망은 어떤 입력 분포를 기준으로 </a:t>
            </a:r>
            <a:r>
              <a:rPr lang="en-US" altLang="ko-KR" sz="1600" dirty="0"/>
              <a:t>weight</a:t>
            </a:r>
            <a:r>
              <a:rPr lang="ko-KR" altLang="en-US" sz="1600" dirty="0"/>
              <a:t>를 학습하는데</a:t>
            </a:r>
            <a:r>
              <a:rPr lang="en-US" altLang="ko-KR" sz="1600" dirty="0"/>
              <a:t>,</a:t>
            </a:r>
            <a:br>
              <a:rPr lang="en-US" altLang="ko-KR" sz="1600" dirty="0"/>
            </a:br>
            <a:r>
              <a:rPr lang="ko-KR" altLang="en-US" sz="1600" dirty="0"/>
              <a:t>그 분포가 계속 바뀌면 학습이 불안정해지고 느려진다</a:t>
            </a:r>
            <a:r>
              <a:rPr lang="en-US" altLang="ko-KR" sz="1600" dirty="0"/>
              <a:t>.</a:t>
            </a:r>
          </a:p>
          <a:p>
            <a:pPr lvl="3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ko-KR" altLang="en-US" sz="1600" dirty="0"/>
              <a:t>배치 정규화는 각 미니배치마다 평균을 </a:t>
            </a:r>
            <a:r>
              <a:rPr lang="en-US" altLang="ko-KR" sz="1600" dirty="0"/>
              <a:t>0, </a:t>
            </a:r>
            <a:r>
              <a:rPr lang="ko-KR" altLang="en-US" sz="1600" dirty="0"/>
              <a:t>분산을 </a:t>
            </a:r>
            <a:r>
              <a:rPr lang="en-US" altLang="ko-KR" sz="1600" dirty="0"/>
              <a:t>1</a:t>
            </a:r>
            <a:r>
              <a:rPr lang="ko-KR" altLang="en-US" sz="1600" dirty="0"/>
              <a:t>로 맞춰주는 역할을 해서 이 분포의 변화를 줄여준다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en-US" altLang="ko-KR" sz="1600" dirty="0">
                <a:sym typeface="Wingdings" panose="05000000000000000000" pitchFamily="2" charset="2"/>
              </a:rPr>
              <a:t> </a:t>
            </a:r>
            <a:r>
              <a:rPr lang="ko-KR" altLang="en-US" sz="1600" dirty="0"/>
              <a:t>그래서 학습이 더 빠르고 안정적이 됨</a:t>
            </a:r>
            <a:r>
              <a:rPr lang="en-US" altLang="ko-KR" sz="1600" dirty="0"/>
              <a:t>!</a:t>
            </a:r>
            <a:endParaRPr lang="en-US" altLang="ko-KR" sz="1600" dirty="0">
              <a:solidFill>
                <a:srgbClr val="0070C0"/>
              </a:solidFill>
              <a:latin typeface="Arial" panose="020B0604020202020204" pitchFamily="34" charset="0"/>
              <a:ea typeface="NanumGothicCoding" panose="020B0503020000020004" pitchFamily="49" charset="-127"/>
            </a:endParaRP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0DF12EE4-BB54-3E67-BC07-FE9ABAF0D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87" y="208782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배치 정규화</a:t>
            </a:r>
            <a:r>
              <a:rPr lang="en-US" altLang="ko-KR" dirty="0"/>
              <a:t>(Batch Normalization)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0911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B83918-D7E5-A33C-9F07-15AE3DD81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98997A07-59C7-2AAD-CEC3-4539EA8276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97" y="1239934"/>
            <a:ext cx="8525836" cy="535745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sz="1600" dirty="0"/>
              <a:t>내부 </a:t>
            </a:r>
            <a:r>
              <a:rPr lang="ko-KR" altLang="en-US" sz="1600" dirty="0" err="1"/>
              <a:t>공변량</a:t>
            </a:r>
            <a:r>
              <a:rPr lang="ko-KR" altLang="en-US" sz="1600" dirty="0"/>
              <a:t> 변화</a:t>
            </a:r>
            <a:r>
              <a:rPr lang="en-US" altLang="ko-KR" sz="1600" dirty="0"/>
              <a:t>(internal covariate shift)</a:t>
            </a:r>
            <a:r>
              <a:rPr lang="ko-KR" altLang="en-US" sz="1600" dirty="0"/>
              <a:t>는 딥러닝 모델의 훈련 과정에서 각 층의 입력 분포가 지속적으로 변하는 현상을 의미한다</a:t>
            </a:r>
            <a:r>
              <a:rPr lang="en-US" altLang="ko-KR" sz="1600" dirty="0"/>
              <a:t>. </a:t>
            </a:r>
            <a:r>
              <a:rPr lang="ko-KR" altLang="en-US" sz="1600" dirty="0"/>
              <a:t>이로 인해 여러 가지 문제가 발생할 수 있다</a:t>
            </a:r>
            <a:endParaRPr lang="en-US" altLang="ko-KR" sz="1600" dirty="0"/>
          </a:p>
          <a:p>
            <a:pPr lvl="1">
              <a:buFont typeface="+mj-lt"/>
              <a:buAutoNum type="arabicPeriod"/>
            </a:pPr>
            <a:r>
              <a:rPr lang="ko-KR" altLang="en-US" b="1" dirty="0"/>
              <a:t>훈련 속도 저하</a:t>
            </a:r>
            <a:r>
              <a:rPr lang="en-US" altLang="ko-KR" dirty="0"/>
              <a:t>: </a:t>
            </a:r>
            <a:r>
              <a:rPr lang="ko-KR" altLang="en-US" dirty="0"/>
              <a:t>내부 </a:t>
            </a:r>
            <a:r>
              <a:rPr lang="ko-KR" altLang="en-US" dirty="0" err="1"/>
              <a:t>공변량</a:t>
            </a:r>
            <a:r>
              <a:rPr lang="ko-KR" altLang="en-US" dirty="0"/>
              <a:t> 변화로 인해 모델의 각 층이 일관되지 않은 입력을 받게 되어</a:t>
            </a:r>
            <a:r>
              <a:rPr lang="en-US" altLang="ko-KR" dirty="0"/>
              <a:t>, </a:t>
            </a:r>
            <a:r>
              <a:rPr lang="ko-KR" altLang="en-US" dirty="0"/>
              <a:t>네트워크가 적절히 수렴하는 데 더 많은 시간이 걸린다</a:t>
            </a:r>
            <a:r>
              <a:rPr lang="en-US" altLang="ko-KR" dirty="0"/>
              <a:t>. </a:t>
            </a:r>
            <a:r>
              <a:rPr lang="ko-KR" altLang="en-US" dirty="0"/>
              <a:t>이는 훈련 속도를 느리게 만든다</a:t>
            </a:r>
            <a:r>
              <a:rPr lang="en-US" altLang="ko-KR" dirty="0"/>
              <a:t>.</a:t>
            </a:r>
          </a:p>
          <a:p>
            <a:pPr lvl="1">
              <a:lnSpc>
                <a:spcPct val="170000"/>
              </a:lnSpc>
              <a:buFont typeface="+mj-lt"/>
              <a:buAutoNum type="arabicPeriod"/>
            </a:pPr>
            <a:r>
              <a:rPr lang="ko-KR" altLang="en-US" b="1" dirty="0"/>
              <a:t>최적화 문제</a:t>
            </a:r>
            <a:r>
              <a:rPr lang="en-US" altLang="ko-KR" dirty="0"/>
              <a:t>: </a:t>
            </a:r>
            <a:r>
              <a:rPr lang="ko-KR" altLang="en-US" dirty="0"/>
              <a:t>입력 분포의 변화는 경량 최적화 알고리즘이 효과적으로 작동하지 못하게 할 수 있다</a:t>
            </a:r>
            <a:r>
              <a:rPr lang="en-US" altLang="ko-KR" dirty="0"/>
              <a:t>. </a:t>
            </a:r>
            <a:r>
              <a:rPr lang="ko-KR" altLang="en-US" dirty="0"/>
              <a:t>경량 최적화 알고리즘은 입력 데이터의 분포가 고정되어 있을 때 가장 잘 작동하기 때문에</a:t>
            </a:r>
            <a:r>
              <a:rPr lang="en-US" altLang="ko-KR" dirty="0"/>
              <a:t>, </a:t>
            </a:r>
            <a:r>
              <a:rPr lang="ko-KR" altLang="en-US" dirty="0"/>
              <a:t>변화가 클 경우 최적화 과정이 어려워진다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b="1" dirty="0"/>
              <a:t>과적합 위험 증가</a:t>
            </a:r>
            <a:r>
              <a:rPr lang="en-US" altLang="ko-KR" dirty="0"/>
              <a:t>: </a:t>
            </a:r>
            <a:r>
              <a:rPr lang="ko-KR" altLang="en-US" dirty="0"/>
              <a:t>훈련 데이터와 테스트 데이터의 분포 차이로 인해 모델이 훈련 데이터에만 최적화되고 일반화되지 않을 수 있다</a:t>
            </a:r>
            <a:r>
              <a:rPr lang="en-US" altLang="ko-KR" dirty="0"/>
              <a:t>. </a:t>
            </a:r>
            <a:r>
              <a:rPr lang="ko-KR" altLang="en-US" dirty="0"/>
              <a:t>이로 인해 과적합</a:t>
            </a:r>
            <a:r>
              <a:rPr lang="en-US" altLang="ko-KR" dirty="0"/>
              <a:t>(overfitting) </a:t>
            </a:r>
            <a:r>
              <a:rPr lang="ko-KR" altLang="en-US" dirty="0"/>
              <a:t>현상이 발생할 수 있다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b="1" dirty="0"/>
              <a:t>활성화 함수의 비효율성</a:t>
            </a:r>
            <a:r>
              <a:rPr lang="en-US" altLang="ko-KR" dirty="0"/>
              <a:t>: </a:t>
            </a:r>
            <a:r>
              <a:rPr lang="ko-KR" altLang="en-US" dirty="0"/>
              <a:t>각 층의 입력이 너무 작거나 크면 활성화 함수가 비효율적으로 작동할 수 있다</a:t>
            </a:r>
            <a:r>
              <a:rPr lang="en-US" altLang="ko-KR" dirty="0"/>
              <a:t>. </a:t>
            </a:r>
            <a:r>
              <a:rPr lang="ko-KR" altLang="en-US" dirty="0"/>
              <a:t>예를 들어</a:t>
            </a:r>
            <a:r>
              <a:rPr lang="en-US" altLang="ko-KR" dirty="0"/>
              <a:t>, ReLU </a:t>
            </a:r>
            <a:r>
              <a:rPr lang="ko-KR" altLang="en-US" dirty="0"/>
              <a:t>함수의 경우 입력이 </a:t>
            </a:r>
            <a:r>
              <a:rPr lang="en-US" altLang="ko-KR" dirty="0"/>
              <a:t>0 </a:t>
            </a:r>
            <a:r>
              <a:rPr lang="ko-KR" altLang="en-US" dirty="0"/>
              <a:t>이하일 때 기울기가 </a:t>
            </a:r>
            <a:r>
              <a:rPr lang="en-US" altLang="ko-KR" dirty="0"/>
              <a:t>0</a:t>
            </a:r>
            <a:r>
              <a:rPr lang="ko-KR" altLang="en-US" dirty="0"/>
              <a:t>이 되므로</a:t>
            </a:r>
            <a:r>
              <a:rPr lang="en-US" altLang="ko-KR" dirty="0"/>
              <a:t>, </a:t>
            </a:r>
            <a:r>
              <a:rPr lang="ko-KR" altLang="en-US" dirty="0"/>
              <a:t>이러한 상황이 자주 발생하면 죽은 뉴런이 생길 수 있다</a:t>
            </a:r>
            <a:r>
              <a:rPr lang="en-US" altLang="ko-KR" dirty="0"/>
              <a:t>.</a:t>
            </a:r>
          </a:p>
          <a:p>
            <a:pPr lvl="1">
              <a:buFont typeface="+mj-lt"/>
              <a:buAutoNum type="arabicPeriod"/>
            </a:pPr>
            <a:r>
              <a:rPr lang="ko-KR" altLang="en-US" b="1" dirty="0"/>
              <a:t>하이퍼파라미터 조정 어려움</a:t>
            </a:r>
            <a:r>
              <a:rPr lang="en-US" altLang="ko-KR" dirty="0"/>
              <a:t>: </a:t>
            </a:r>
            <a:r>
              <a:rPr lang="ko-KR" altLang="en-US" dirty="0"/>
              <a:t>내부 </a:t>
            </a:r>
            <a:r>
              <a:rPr lang="ko-KR" altLang="en-US" dirty="0" err="1"/>
              <a:t>공변량</a:t>
            </a:r>
            <a:r>
              <a:rPr lang="ko-KR" altLang="en-US" dirty="0"/>
              <a:t> 변화가 클 경우</a:t>
            </a:r>
            <a:r>
              <a:rPr lang="en-US" altLang="ko-KR" dirty="0"/>
              <a:t>, </a:t>
            </a:r>
            <a:r>
              <a:rPr lang="ko-KR" altLang="en-US" dirty="0"/>
              <a:t>모델의 하이퍼파라미터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 err="1"/>
              <a:t>학습률</a:t>
            </a:r>
            <a:r>
              <a:rPr lang="en-US" altLang="ko-KR" dirty="0"/>
              <a:t>)</a:t>
            </a:r>
            <a:r>
              <a:rPr lang="ko-KR" altLang="en-US" dirty="0"/>
              <a:t>를 조정하는 것이 더 </a:t>
            </a:r>
            <a:r>
              <a:rPr lang="ko-KR" altLang="en-US" dirty="0" err="1"/>
              <a:t>복잡해진다</a:t>
            </a:r>
            <a:r>
              <a:rPr lang="en-US" altLang="ko-KR" dirty="0"/>
              <a:t>. </a:t>
            </a:r>
            <a:r>
              <a:rPr lang="ko-KR" altLang="en-US" dirty="0"/>
              <a:t>분포의 변화로 인해 최적의 </a:t>
            </a:r>
            <a:r>
              <a:rPr lang="ko-KR" altLang="en-US" dirty="0" err="1"/>
              <a:t>학습률이</a:t>
            </a:r>
            <a:r>
              <a:rPr lang="ko-KR" altLang="en-US" dirty="0"/>
              <a:t> 달라질 수 있으며</a:t>
            </a:r>
            <a:r>
              <a:rPr lang="en-US" altLang="ko-KR" dirty="0"/>
              <a:t>, </a:t>
            </a:r>
            <a:r>
              <a:rPr lang="ko-KR" altLang="en-US" dirty="0"/>
              <a:t>이는 실험의 비효율성을 초래할 수 있다</a:t>
            </a:r>
            <a:r>
              <a:rPr lang="en-US" altLang="ko-KR" dirty="0"/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5DBD3146-E283-9A88-58EF-18A9DBF58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87" y="208782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배치 정규화</a:t>
            </a:r>
            <a:r>
              <a:rPr lang="en-US" altLang="ko-KR" dirty="0"/>
              <a:t>(Batch Normalization)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049044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FEDC8A-D634-1166-5264-AD1F4B0AF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67F2485A-BC1D-651B-753A-DC895A6E6E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4297" y="1239934"/>
            <a:ext cx="8525836" cy="445944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</a:rPr>
              <a:t>배치정규는 학습 과정에서 각 배치 단위 별로 데이터가 다양한 분포를 가지더라도 </a:t>
            </a:r>
            <a:r>
              <a:rPr lang="ko-KR" altLang="en-US" sz="1600" b="1" dirty="0">
                <a:solidFill>
                  <a:srgbClr val="0070C0"/>
                </a:solidFill>
                <a:effectLst/>
              </a:rPr>
              <a:t>각 배치별로 평균과 분산을 이용해 </a:t>
            </a:r>
            <a:r>
              <a:rPr lang="ko-KR" altLang="en-US" sz="1600" b="1" dirty="0" err="1">
                <a:solidFill>
                  <a:srgbClr val="0070C0"/>
                </a:solidFill>
                <a:effectLst/>
              </a:rPr>
              <a:t>정규화하는</a:t>
            </a:r>
            <a:r>
              <a:rPr lang="ko-KR" altLang="en-US" sz="1600" b="1" dirty="0">
                <a:solidFill>
                  <a:srgbClr val="0070C0"/>
                </a:solidFill>
                <a:effectLst/>
              </a:rPr>
              <a:t> 것을 뜻한다</a:t>
            </a:r>
            <a:r>
              <a:rPr lang="en-US" altLang="ko-KR" sz="1600" b="1" dirty="0">
                <a:solidFill>
                  <a:srgbClr val="0070C0"/>
                </a:solidFill>
                <a:effectLst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>
                <a:effectLst/>
              </a:rPr>
              <a:t>그림과 같이 </a:t>
            </a:r>
            <a:r>
              <a:rPr lang="en-US" altLang="ko-KR" sz="1600" dirty="0">
                <a:effectLst/>
              </a:rPr>
              <a:t>batch </a:t>
            </a:r>
            <a:r>
              <a:rPr lang="ko-KR" altLang="en-US" sz="1600" dirty="0">
                <a:effectLst/>
              </a:rPr>
              <a:t>단위나 </a:t>
            </a:r>
            <a:r>
              <a:rPr lang="en-US" altLang="ko-KR" sz="1600" dirty="0">
                <a:effectLst/>
              </a:rPr>
              <a:t>layer</a:t>
            </a:r>
            <a:r>
              <a:rPr lang="ko-KR" altLang="en-US" sz="1600" dirty="0">
                <a:effectLst/>
              </a:rPr>
              <a:t>에 따라서 입력 값의 분포가 모두 다르지만 정규화를 통하여 분포를 </a:t>
            </a:r>
            <a:r>
              <a:rPr lang="ko-KR" altLang="en-US" sz="1600" dirty="0" err="1">
                <a:effectLst/>
              </a:rPr>
              <a:t>가우시안</a:t>
            </a:r>
            <a:r>
              <a:rPr lang="en-US" altLang="ko-KR" sz="1600" dirty="0">
                <a:effectLst/>
              </a:rPr>
              <a:t>(gaussian) </a:t>
            </a:r>
            <a:r>
              <a:rPr lang="ko-KR" altLang="en-US" sz="1600" dirty="0">
                <a:effectLst/>
              </a:rPr>
              <a:t>형태로 만든다</a:t>
            </a:r>
            <a:r>
              <a:rPr lang="en-US" altLang="ko-KR" sz="1600" dirty="0">
                <a:effectLst/>
              </a:rPr>
              <a:t>. </a:t>
            </a:r>
            <a:r>
              <a:rPr lang="ko-KR" altLang="en-US" sz="1600" dirty="0">
                <a:effectLst/>
              </a:rPr>
              <a:t>그러면 평균은 </a:t>
            </a:r>
            <a:r>
              <a:rPr lang="en-US" altLang="ko-KR" sz="1600" dirty="0">
                <a:effectLst/>
              </a:rPr>
              <a:t>0, </a:t>
            </a:r>
            <a:r>
              <a:rPr lang="ko-KR" altLang="en-US" sz="1600" dirty="0">
                <a:effectLst/>
              </a:rPr>
              <a:t>표준 편차는 </a:t>
            </a:r>
            <a:r>
              <a:rPr lang="en-US" altLang="ko-KR" sz="1600" dirty="0">
                <a:effectLst/>
              </a:rPr>
              <a:t>1</a:t>
            </a:r>
            <a:r>
              <a:rPr lang="ko-KR" altLang="en-US" sz="1600" dirty="0">
                <a:effectLst/>
              </a:rPr>
              <a:t>로 데이터의 분포를 조정할 수 있다</a:t>
            </a:r>
            <a:r>
              <a:rPr lang="en-US" altLang="ko-KR" sz="1600" dirty="0">
                <a:effectLst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4794710-6A48-E6CB-4427-5D6A70F7C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387" y="208782"/>
            <a:ext cx="8107710" cy="800724"/>
          </a:xfrm>
        </p:spPr>
        <p:txBody>
          <a:bodyPr/>
          <a:lstStyle/>
          <a:p>
            <a:pPr algn="ctr"/>
            <a:r>
              <a:rPr lang="ko-KR" altLang="en-US" dirty="0"/>
              <a:t>배치 정규화</a:t>
            </a:r>
            <a:r>
              <a:rPr lang="en-US" altLang="ko-KR" dirty="0"/>
              <a:t>(Batch Normalization)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8FD5F40-30D3-0DC0-84EA-3C9B9063F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8468" y="4506525"/>
            <a:ext cx="4262918" cy="191803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05C4353-3517-7F13-649A-1A6A12CBB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903" y="4630244"/>
            <a:ext cx="3784576" cy="167060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63E70D2-00FB-0AFA-E708-74CB8CBA0C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938" y="3313786"/>
            <a:ext cx="6303543" cy="100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670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85537-E539-0076-092F-4F3A23E80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907473-D718-40B2-4EE7-B7A346A301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978E9D-8D0C-3769-3437-939206162A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옵티마이저</a:t>
            </a:r>
            <a:r>
              <a:rPr lang="en-US" altLang="ko-KR" b="1" dirty="0"/>
              <a:t>(Optimizer)</a:t>
            </a:r>
          </a:p>
          <a:p>
            <a:pPr lvl="1">
              <a:lnSpc>
                <a:spcPct val="200000"/>
              </a:lnSpc>
            </a:pPr>
            <a:r>
              <a:rPr lang="ko-KR" altLang="en-US" dirty="0"/>
              <a:t>옵티마이저</a:t>
            </a:r>
            <a:r>
              <a:rPr lang="en-US" altLang="ko-KR" dirty="0"/>
              <a:t>(Optimizer) </a:t>
            </a:r>
            <a:r>
              <a:rPr lang="ko-KR" altLang="en-US" dirty="0"/>
              <a:t>는 인공지능</a:t>
            </a:r>
            <a:r>
              <a:rPr lang="en-US" altLang="ko-KR" dirty="0"/>
              <a:t>, </a:t>
            </a:r>
            <a:r>
              <a:rPr lang="ko-KR" altLang="en-US" dirty="0"/>
              <a:t>특히 딥러닝 모델의 학습 과정에서 </a:t>
            </a:r>
            <a:r>
              <a:rPr lang="ko-KR" altLang="en-US" u="sng" dirty="0"/>
              <a:t>가중치</a:t>
            </a:r>
            <a:r>
              <a:rPr lang="en-US" altLang="ko-KR" u="sng" dirty="0"/>
              <a:t>(weight) </a:t>
            </a:r>
            <a:r>
              <a:rPr lang="ko-KR" altLang="en-US" u="sng" dirty="0"/>
              <a:t>와 편향</a:t>
            </a:r>
            <a:r>
              <a:rPr lang="en-US" altLang="ko-KR" u="sng" dirty="0"/>
              <a:t>(bias) </a:t>
            </a:r>
            <a:r>
              <a:rPr lang="ko-KR" altLang="en-US" u="sng" dirty="0"/>
              <a:t>을 업데이트하여 손실</a:t>
            </a:r>
            <a:r>
              <a:rPr lang="en-US" altLang="ko-KR" u="sng" dirty="0"/>
              <a:t>(loss) </a:t>
            </a:r>
            <a:r>
              <a:rPr lang="ko-KR" altLang="en-US" u="sng" dirty="0"/>
              <a:t>함수를 최소화하는 역할을 한다</a:t>
            </a:r>
            <a:r>
              <a:rPr lang="en-US" altLang="ko-KR" u="sng" dirty="0"/>
              <a:t>.</a:t>
            </a:r>
            <a:r>
              <a:rPr lang="en-US" altLang="ko-KR" dirty="0"/>
              <a:t> </a:t>
            </a:r>
            <a:r>
              <a:rPr lang="ko-KR" altLang="en-US" dirty="0"/>
              <a:t>신경망이 주어진 데이터에 대해 더 정확한 예측을 할 수 있도록 가중치 조정 방법을 결정하는 중요한 요소이다</a:t>
            </a:r>
            <a:r>
              <a:rPr lang="en-US" altLang="ko-KR" dirty="0"/>
              <a:t>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1600" b="1" dirty="0">
                <a:ea typeface="KoPub돋움체_Pro Light" pitchFamily="18" charset="-127"/>
              </a:rPr>
              <a:t>     </a:t>
            </a:r>
            <a:r>
              <a:rPr lang="en-US" altLang="ko-KR" sz="1600" b="1" dirty="0"/>
              <a:t>1. </a:t>
            </a:r>
            <a:r>
              <a:rPr lang="ko-KR" altLang="en-US" sz="1600" b="1" dirty="0" err="1"/>
              <a:t>옵티마이저의</a:t>
            </a:r>
            <a:r>
              <a:rPr lang="ko-KR" altLang="en-US" sz="1600" b="1" dirty="0"/>
              <a:t> 역할</a:t>
            </a:r>
            <a:endParaRPr lang="en-US" altLang="ko-KR" sz="1600" b="1" dirty="0"/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b="1" dirty="0"/>
              <a:t>       - </a:t>
            </a:r>
            <a:r>
              <a:rPr lang="ko-KR" altLang="en-US" sz="1600" dirty="0" err="1"/>
              <a:t>딥러닝에서</a:t>
            </a:r>
            <a:r>
              <a:rPr lang="ko-KR" altLang="en-US" sz="1600" dirty="0"/>
              <a:t> 모델의 예측과 실제 값 사이의 오차를 측정하는 손실 함수를 정의한 후</a:t>
            </a:r>
            <a:r>
              <a:rPr lang="en-US" altLang="ko-KR" sz="1600" dirty="0"/>
              <a:t>,   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 err="1"/>
              <a:t>옵티마이저는</a:t>
            </a:r>
            <a:r>
              <a:rPr lang="ko-KR" altLang="en-US" sz="1600" dirty="0"/>
              <a:t> 손실 함수를 최소화하기 위해 가중치들을 조정한다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- </a:t>
            </a:r>
            <a:r>
              <a:rPr lang="ko-KR" altLang="en-US" sz="1600" dirty="0"/>
              <a:t>가중치 조정은 경사 </a:t>
            </a:r>
            <a:r>
              <a:rPr lang="ko-KR" altLang="en-US" sz="1600" dirty="0" err="1"/>
              <a:t>하강법</a:t>
            </a:r>
            <a:r>
              <a:rPr lang="en-US" altLang="ko-KR" sz="1600" dirty="0"/>
              <a:t>(Gradient Descent) </a:t>
            </a:r>
            <a:r>
              <a:rPr lang="ko-KR" altLang="en-US" sz="1600" dirty="0"/>
              <a:t>같은 알고리즘을 통해 이루어지며</a:t>
            </a:r>
            <a:r>
              <a:rPr lang="en-US" altLang="ko-KR" sz="1600" dirty="0"/>
              <a:t>, 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각 단계에서 손실 함수의 기울기를 이용해 가중치가 업데이트된다</a:t>
            </a:r>
            <a:r>
              <a:rPr lang="en-US" altLang="ko-KR" sz="1600" dirty="0"/>
              <a:t>.</a:t>
            </a:r>
          </a:p>
          <a:p>
            <a:pPr lvl="1">
              <a:lnSpc>
                <a:spcPct val="150000"/>
              </a:lnSpc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37482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64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12331" y="1931218"/>
            <a:ext cx="6961923" cy="4602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타원 2">
            <a:extLst>
              <a:ext uri="{FF2B5EF4-FFF2-40B4-BE49-F238E27FC236}">
                <a16:creationId xmlns:a16="http://schemas.microsoft.com/office/drawing/2014/main" id="{78020AFC-68C8-1AAA-58E7-13310ACA863E}"/>
              </a:ext>
            </a:extLst>
          </p:cNvPr>
          <p:cNvSpPr/>
          <p:nvPr/>
        </p:nvSpPr>
        <p:spPr>
          <a:xfrm>
            <a:off x="5320891" y="4811568"/>
            <a:ext cx="2534708" cy="1843424"/>
          </a:xfrm>
          <a:prstGeom prst="ellipse">
            <a:avLst/>
          </a:prstGeom>
          <a:noFill/>
          <a:ln w="317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19D6A4C7-E377-C42E-DA75-1BC1303E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2" name="내용 개체 틀 4">
            <a:extLst>
              <a:ext uri="{FF2B5EF4-FFF2-40B4-BE49-F238E27FC236}">
                <a16:creationId xmlns:a16="http://schemas.microsoft.com/office/drawing/2014/main" id="{028B3238-E767-CD28-AED7-B38C67E1AC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229507"/>
            <a:ext cx="6780535" cy="586497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>
                <a:latin typeface="KoPub돋움체_Pro Bold" pitchFamily="18" charset="-127"/>
                <a:ea typeface="KoPub돋움체_Pro Bold" pitchFamily="18" charset="-127"/>
              </a:rPr>
              <a:t>옵티마이저 유형</a:t>
            </a:r>
            <a:endParaRPr lang="ko-KR" altLang="en-US" b="1" dirty="0">
              <a:latin typeface="KoPub돋움체_Pro Light" pitchFamily="18" charset="-127"/>
              <a:ea typeface="KoPub돋움체_Pro Light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236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D5152-A687-3327-44BB-E55A83433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C4A118-4E24-6562-0BDF-4CEFF5109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51175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4B83C431-BABB-F799-4F3E-5B3AA7AA8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951899"/>
            <a:ext cx="8508745" cy="5639712"/>
          </a:xfrm>
        </p:spPr>
        <p:txBody>
          <a:bodyPr>
            <a:noAutofit/>
          </a:bodyPr>
          <a:lstStyle/>
          <a:p>
            <a:pPr>
              <a:lnSpc>
                <a:spcPct val="170000"/>
              </a:lnSpc>
              <a:buFont typeface="Wingdings" panose="05000000000000000000" pitchFamily="2" charset="2"/>
              <a:buChar char="u"/>
            </a:pPr>
            <a:r>
              <a:rPr lang="ko-KR" altLang="en-US" sz="1600" b="1" dirty="0"/>
              <a:t>경사하강법의 단점</a:t>
            </a:r>
            <a:endParaRPr lang="en-US" altLang="ko-KR" sz="1600" b="1" dirty="0">
              <a:ea typeface="KoPub돋움체_Pro Light" pitchFamily="18" charset="-127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>
                <a:ea typeface="KoPub돋움체_Pro Light" pitchFamily="18" charset="-127"/>
              </a:rPr>
              <a:t>   1. </a:t>
            </a:r>
            <a:r>
              <a:rPr lang="ko-KR" altLang="en-US" sz="1600" b="1" dirty="0"/>
              <a:t>지역 </a:t>
            </a:r>
            <a:r>
              <a:rPr lang="ko-KR" altLang="en-US" sz="1600" b="1" dirty="0" err="1"/>
              <a:t>최적점</a:t>
            </a:r>
            <a:r>
              <a:rPr lang="en-US" altLang="ko-KR" sz="1600" b="1" dirty="0"/>
              <a:t>(local minima)</a:t>
            </a:r>
            <a:r>
              <a:rPr lang="ko-KR" altLang="en-US" sz="1600" b="1" dirty="0"/>
              <a:t>에 갇힐 가능성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dirty="0"/>
              <a:t>      경사 하강법은 손실 함수의 기울기를 따라 이동하여 최적점을 찾는데</a:t>
            </a:r>
            <a:r>
              <a:rPr lang="en-US" altLang="ko-KR" sz="1600" dirty="0"/>
              <a:t>, </a:t>
            </a:r>
            <a:r>
              <a:rPr lang="ko-KR" altLang="en-US" sz="1600" dirty="0"/>
              <a:t>손실 함수가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매끄럽고 볼록하지 않기 때문에 경사 하강법이 전역 </a:t>
            </a:r>
            <a:r>
              <a:rPr lang="ko-KR" altLang="en-US" sz="1600" dirty="0" err="1"/>
              <a:t>최적점</a:t>
            </a:r>
            <a:r>
              <a:rPr lang="en-US" altLang="ko-KR" sz="1600" dirty="0"/>
              <a:t>(global minima) </a:t>
            </a:r>
            <a:r>
              <a:rPr lang="ko-KR" altLang="en-US" sz="1600" dirty="0"/>
              <a:t>을 찾지 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못하고</a:t>
            </a:r>
            <a:r>
              <a:rPr lang="en-US" altLang="ko-KR" sz="1600" dirty="0"/>
              <a:t>, </a:t>
            </a:r>
            <a:r>
              <a:rPr lang="ko-KR" altLang="en-US" sz="1600" b="1" dirty="0"/>
              <a:t>지역최적점</a:t>
            </a:r>
            <a:r>
              <a:rPr lang="ko-KR" altLang="en-US" sz="1600" dirty="0"/>
              <a:t>에 갇힐 가능성이 있다</a:t>
            </a:r>
            <a:r>
              <a:rPr lang="en-US" altLang="ko-KR" sz="1600" dirty="0"/>
              <a:t>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</a:t>
            </a:r>
            <a:r>
              <a:rPr lang="en-US" altLang="ko-KR" sz="1600" b="1" dirty="0"/>
              <a:t>2. </a:t>
            </a:r>
            <a:r>
              <a:rPr lang="ko-KR" altLang="en-US" sz="1600" b="1" dirty="0"/>
              <a:t>학습 속도 문제</a:t>
            </a:r>
            <a:r>
              <a:rPr lang="en-US" altLang="ko-KR" sz="1600" b="1" dirty="0"/>
              <a:t>(</a:t>
            </a:r>
            <a:r>
              <a:rPr lang="ko-KR" altLang="en-US" sz="1600" b="1" dirty="0" err="1"/>
              <a:t>학습률</a:t>
            </a:r>
            <a:r>
              <a:rPr lang="ko-KR" altLang="en-US" sz="1600" b="1" dirty="0"/>
              <a:t> 설정의 어려움</a:t>
            </a:r>
            <a:r>
              <a:rPr lang="en-US" altLang="ko-KR" sz="1600" b="1" dirty="0"/>
              <a:t>)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-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학습률이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너무 크</a:t>
            </a:r>
            <a:r>
              <a:rPr kumimoji="0" lang="ko-KR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손실 함수에서 최적점을 지나칠 수 있어, 학습 과정이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kumimoji="0" lang="en-US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불안정해지고 </a:t>
            </a: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발산할 가능성이 있다.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lang="en-US" altLang="ko-KR" sz="1100" dirty="0">
                <a:solidFill>
                  <a:schemeClr val="tx1"/>
                </a:solidFill>
                <a:latin typeface="Arial" panose="020B0604020202020204" pitchFamily="34" charset="0"/>
              </a:rPr>
              <a:t>* </a:t>
            </a:r>
            <a:r>
              <a:rPr lang="ko-KR" altLang="en-US" sz="1100" b="1" dirty="0"/>
              <a:t>발산</a:t>
            </a:r>
            <a:r>
              <a:rPr lang="ko-KR" altLang="en-US" sz="1100" dirty="0"/>
              <a:t>이란</a:t>
            </a:r>
            <a:r>
              <a:rPr lang="en-US" altLang="ko-KR" sz="1100" dirty="0"/>
              <a:t> </a:t>
            </a:r>
            <a:r>
              <a:rPr lang="ko-KR" altLang="en-US" sz="1100" b="1" dirty="0"/>
              <a:t>손실 함수 값이 점점 커져서 수렴하지 않고 무한히 증가하는 현상</a:t>
            </a:r>
            <a:endParaRPr kumimoji="0" lang="en-US" altLang="ko-KR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- </a:t>
            </a:r>
            <a:r>
              <a:rPr kumimoji="0" lang="ko-KR" altLang="ko-KR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학습률이</a:t>
            </a:r>
            <a:r>
              <a:rPr kumimoji="0" lang="ko-KR" altLang="ko-KR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너무 작으면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학습이 매우 느리게 진행되며, 수렴 속도가 느려</a:t>
            </a:r>
            <a:r>
              <a:rPr kumimoji="0" lang="ko-KR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진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다. 이 경우</a:t>
            </a:r>
            <a:endParaRPr kumimoji="0" lang="en-US" altLang="ko-KR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       </a:t>
            </a:r>
            <a:r>
              <a:rPr kumimoji="0" lang="ko-KR" altLang="ko-KR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최적점을 찾는 데 많은 시간이 걸리거나, 완벽히 수렴하지 않을 수 있다.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   3. </a:t>
            </a:r>
            <a:r>
              <a:rPr lang="ko-KR" altLang="en-US" sz="1600" b="1" dirty="0"/>
              <a:t>수렴 속도의 불안정성</a:t>
            </a:r>
            <a:endParaRPr lang="en-US" altLang="ko-KR" sz="16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b="1" dirty="0"/>
              <a:t>      </a:t>
            </a:r>
            <a:r>
              <a:rPr lang="ko-KR" altLang="en-US" sz="1600" dirty="0"/>
              <a:t>경사 하강법은 수렴할 때 진동</a:t>
            </a:r>
            <a:r>
              <a:rPr lang="en-US" altLang="ko-KR" sz="1600" dirty="0"/>
              <a:t>(oscillation) </a:t>
            </a:r>
            <a:r>
              <a:rPr lang="ko-KR" altLang="en-US" sz="1600" dirty="0"/>
              <a:t>하거나 </a:t>
            </a:r>
            <a:r>
              <a:rPr lang="ko-KR" altLang="en-US" sz="1600" b="1" dirty="0"/>
              <a:t>느리게 수렴</a:t>
            </a:r>
            <a:r>
              <a:rPr lang="ko-KR" altLang="en-US" sz="1600" dirty="0"/>
              <a:t>할 수 있다</a:t>
            </a:r>
            <a:r>
              <a:rPr lang="en-US" altLang="ko-KR" sz="1600" dirty="0"/>
              <a:t>. </a:t>
            </a:r>
            <a:r>
              <a:rPr lang="ko-KR" altLang="en-US" sz="1600" dirty="0"/>
              <a:t>특히 곡면이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 err="1"/>
              <a:t>불균형하거나</a:t>
            </a:r>
            <a:r>
              <a:rPr lang="ko-KR" altLang="en-US" sz="1600" dirty="0"/>
              <a:t> 조건이 좋지 않은 경우</a:t>
            </a:r>
            <a:r>
              <a:rPr lang="en-US" altLang="ko-KR" sz="1600" dirty="0"/>
              <a:t>, </a:t>
            </a:r>
            <a:r>
              <a:rPr lang="ko-KR" altLang="en-US" sz="1600" dirty="0"/>
              <a:t>경사 하강법이 손실 함수의 최적점에 도달하는 </a:t>
            </a:r>
            <a:endParaRPr lang="en-US" altLang="ko-KR" sz="1600" dirty="0"/>
          </a:p>
          <a:p>
            <a:pPr marL="0" indent="0">
              <a:lnSpc>
                <a:spcPct val="100000"/>
              </a:lnSpc>
              <a:buNone/>
            </a:pPr>
            <a:r>
              <a:rPr lang="en-US" altLang="ko-KR" sz="1600" dirty="0"/>
              <a:t>      </a:t>
            </a:r>
            <a:r>
              <a:rPr lang="ko-KR" altLang="en-US" sz="1600" dirty="0"/>
              <a:t>과정에서 방향성을 잃고 비효율적으로 움직일 수 있다</a:t>
            </a:r>
            <a:r>
              <a:rPr lang="en-US" altLang="ko-KR" sz="1600" dirty="0"/>
              <a:t>.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ko-KR" altLang="en-US" sz="1600" b="1" dirty="0"/>
              <a:t>      모멘텀</a:t>
            </a:r>
            <a:r>
              <a:rPr lang="en-US" altLang="ko-KR" sz="1600" b="1" dirty="0"/>
              <a:t>(Momentum)</a:t>
            </a:r>
            <a:r>
              <a:rPr lang="ko-KR" altLang="en-US" sz="1600" dirty="0"/>
              <a:t>기법이나 </a:t>
            </a:r>
            <a:r>
              <a:rPr lang="en-US" altLang="ko-KR" sz="1600" b="1" dirty="0"/>
              <a:t>Adam</a:t>
            </a:r>
            <a:r>
              <a:rPr lang="ko-KR" altLang="en-US" sz="1600" dirty="0"/>
              <a:t>과 같은 </a:t>
            </a:r>
            <a:r>
              <a:rPr lang="ko-KR" altLang="en-US" sz="1600" dirty="0" err="1"/>
              <a:t>옵티마이저가</a:t>
            </a:r>
            <a:r>
              <a:rPr lang="ko-KR" altLang="en-US" sz="1600" dirty="0"/>
              <a:t> 이러한 진동 문제를 완화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12281483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CD2E8-A53E-2832-E338-C8C3E3A5C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80D874-9415-A70A-1C1E-E80C7D5BB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318222"/>
            <a:ext cx="8107710" cy="800724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BAF7B2E0-F840-6AD1-2717-BA70D8A5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994" y="1459935"/>
            <a:ext cx="8335923" cy="496462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ko-KR" altLang="en-US" b="1" dirty="0" err="1"/>
              <a:t>옵티마이저</a:t>
            </a:r>
            <a:r>
              <a:rPr lang="en-US" altLang="ko-KR" b="1" dirty="0"/>
              <a:t>(Optimizer) </a:t>
            </a:r>
            <a:r>
              <a:rPr lang="ko-KR" altLang="en-US" b="1" dirty="0"/>
              <a:t>종류</a:t>
            </a:r>
            <a:endParaRPr lang="en-US" altLang="ko-KR" b="1" dirty="0"/>
          </a:p>
          <a:p>
            <a:pPr marL="0" indent="0">
              <a:buNone/>
            </a:pPr>
            <a:r>
              <a:rPr lang="en-US" altLang="ko-KR" sz="1600" b="1" dirty="0"/>
              <a:t>    (1) </a:t>
            </a:r>
            <a:r>
              <a:rPr lang="ko-KR" altLang="en-US" sz="1600" b="1" dirty="0"/>
              <a:t>경사 </a:t>
            </a:r>
            <a:r>
              <a:rPr lang="ko-KR" altLang="en-US" sz="1600" b="1" dirty="0" err="1"/>
              <a:t>하강법</a:t>
            </a:r>
            <a:r>
              <a:rPr lang="ko-KR" altLang="en-US" sz="1600" b="1" dirty="0"/>
              <a:t> </a:t>
            </a:r>
            <a:r>
              <a:rPr lang="en-US" altLang="ko-KR" sz="1600" b="1" dirty="0"/>
              <a:t>(Gradient Descent): </a:t>
            </a:r>
            <a:r>
              <a:rPr lang="ko-KR" altLang="en-US" sz="1600" dirty="0"/>
              <a:t>가장 기본적인 </a:t>
            </a:r>
            <a:r>
              <a:rPr lang="ko-KR" altLang="en-US" sz="1600" dirty="0" err="1"/>
              <a:t>옵티마이저로</a:t>
            </a:r>
            <a:r>
              <a:rPr lang="en-US" altLang="ko-KR" sz="1600" dirty="0"/>
              <a:t>, </a:t>
            </a:r>
            <a:r>
              <a:rPr lang="ko-KR" altLang="en-US" sz="1600" dirty="0"/>
              <a:t>손실 함수의 </a:t>
            </a:r>
            <a:endParaRPr lang="en-US" altLang="ko-KR" sz="1600" dirty="0"/>
          </a:p>
          <a:p>
            <a:pPr marL="0" indent="0">
              <a:buNone/>
            </a:pPr>
            <a:r>
              <a:rPr lang="en-US" altLang="ko-KR" sz="1600" dirty="0"/>
              <a:t>         </a:t>
            </a:r>
            <a:r>
              <a:rPr lang="ko-KR" altLang="en-US" sz="1600" dirty="0"/>
              <a:t>기울기를 계산하여 가중치를 업데이트한다</a:t>
            </a:r>
            <a:r>
              <a:rPr lang="en-US" altLang="ko-KR" sz="1600" dirty="0"/>
              <a:t>.</a:t>
            </a:r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marL="0" indent="0">
              <a:buNone/>
            </a:pP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400" dirty="0"/>
              <a:t>경사 하강법의 변형으로 세 가지 주요 방식이 있습니다</a:t>
            </a:r>
            <a:endParaRPr lang="en-US" altLang="ko-KR" sz="1400" dirty="0"/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sz="1400" dirty="0"/>
              <a:t>   </a:t>
            </a: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Batch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-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Stochastic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(SGD)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      -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Mini-Batch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Gradient</a:t>
            </a:r>
            <a:r>
              <a:rPr kumimoji="0" lang="ko-KR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ko-KR" altLang="ko-KR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Descent</a:t>
            </a:r>
            <a:endParaRPr kumimoji="0" lang="ko-KR" altLang="ko-KR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>
              <a:lnSpc>
                <a:spcPct val="150000"/>
              </a:lnSpc>
            </a:pPr>
            <a:endParaRPr lang="en-US" altLang="ko-KR" sz="1400" dirty="0"/>
          </a:p>
          <a:p>
            <a:pPr marL="334963" lvl="1" indent="0">
              <a:lnSpc>
                <a:spcPct val="200000"/>
              </a:lnSpc>
              <a:buNone/>
            </a:pP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62432C-52E1-5737-C80B-57DC051B55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8401" y="3230744"/>
            <a:ext cx="1946515" cy="396512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C8A385B-02EE-1168-8F88-3EAA3F23AA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2681" y="2935656"/>
            <a:ext cx="4048646" cy="1020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736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1">
            <a:extLst>
              <a:ext uri="{FF2B5EF4-FFF2-40B4-BE49-F238E27FC236}">
                <a16:creationId xmlns:a16="http://schemas.microsoft.com/office/drawing/2014/main" id="{7CA06E4B-939C-EF37-CBA2-BC6ED70CC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781" y="151175"/>
            <a:ext cx="8107710" cy="627903"/>
          </a:xfrm>
        </p:spPr>
        <p:txBody>
          <a:bodyPr/>
          <a:lstStyle/>
          <a:p>
            <a:pPr algn="ctr"/>
            <a:r>
              <a:rPr lang="ko-KR" altLang="en-US" dirty="0">
                <a:latin typeface="KoPub돋움체_Pro Bold" pitchFamily="18" charset="-127"/>
                <a:ea typeface="KoPub돋움체_Pro Bold" pitchFamily="18" charset="-127"/>
              </a:rPr>
              <a:t>딥러닝 </a:t>
            </a:r>
            <a:r>
              <a:rPr lang="en-US" altLang="ko-KR" dirty="0">
                <a:latin typeface="KoPub돋움체_Pro Bold" pitchFamily="18" charset="-127"/>
                <a:ea typeface="KoPub돋움체_Pro Bold" pitchFamily="18" charset="-127"/>
              </a:rPr>
              <a:t>Optimizer</a:t>
            </a:r>
            <a:endParaRPr lang="ko-KR" altLang="en-US" dirty="0"/>
          </a:p>
        </p:txBody>
      </p:sp>
      <p:sp>
        <p:nvSpPr>
          <p:cNvPr id="8" name="내용 개체 틀 4">
            <a:extLst>
              <a:ext uri="{FF2B5EF4-FFF2-40B4-BE49-F238E27FC236}">
                <a16:creationId xmlns:a16="http://schemas.microsoft.com/office/drawing/2014/main" id="{6F332DDE-2E3E-1EC8-A51D-1596307773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1475" y="946685"/>
            <a:ext cx="8335923" cy="4964629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u"/>
            </a:pPr>
            <a:r>
              <a:rPr lang="ko-KR" altLang="en-US" b="1" dirty="0"/>
              <a:t> </a:t>
            </a:r>
            <a:r>
              <a:rPr lang="ko-KR" altLang="en-US" b="1" dirty="0" err="1"/>
              <a:t>옵티마이저</a:t>
            </a:r>
            <a:r>
              <a:rPr lang="en-US" altLang="ko-KR" b="1" dirty="0"/>
              <a:t>(Optimizer) </a:t>
            </a:r>
            <a:r>
              <a:rPr lang="ko-KR" altLang="en-US" b="1" dirty="0"/>
              <a:t>종류</a:t>
            </a:r>
            <a:endParaRPr lang="en-US" altLang="ko-KR" b="1" dirty="0">
              <a:ea typeface="KoPub돋움체_Pro Bold" pitchFamily="18" charset="-127"/>
            </a:endParaRPr>
          </a:p>
          <a:p>
            <a:pPr marL="0" indent="0">
              <a:buNone/>
            </a:pPr>
            <a:r>
              <a:rPr lang="en-US" altLang="ko-KR" b="1" dirty="0">
                <a:latin typeface="KoPub돋움체_Pro Bold" pitchFamily="18" charset="-127"/>
                <a:ea typeface="KoPub돋움체_Pro Bold" pitchFamily="18" charset="-127"/>
              </a:rPr>
              <a:t>   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(2) </a:t>
            </a:r>
            <a:r>
              <a:rPr lang="ko-KR" altLang="en-US" sz="1600" b="1" dirty="0">
                <a:latin typeface="KoPub돋움체_Pro Bold" pitchFamily="18" charset="-127"/>
                <a:ea typeface="KoPub돋움체_Pro Bold" pitchFamily="18" charset="-127"/>
              </a:rPr>
              <a:t>모멘텀</a:t>
            </a:r>
            <a:r>
              <a:rPr lang="en-US" altLang="ko-KR" sz="1600" b="1" dirty="0">
                <a:latin typeface="KoPub돋움체_Pro Bold" pitchFamily="18" charset="-127"/>
                <a:ea typeface="KoPub돋움체_Pro Bold" pitchFamily="18" charset="-127"/>
              </a:rPr>
              <a:t>(Momentum)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ko-KR" sz="1600" dirty="0" err="1">
                <a:solidFill>
                  <a:schemeClr val="tx1"/>
                </a:solidFill>
                <a:latin typeface="Arial" panose="020B0604020202020204" pitchFamily="34" charset="0"/>
              </a:rPr>
              <a:t>SGD에</a:t>
            </a: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 관성을 더한 방법</a:t>
            </a:r>
            <a:endParaRPr lang="en-US" altLang="ko-KR" sz="16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lvl="2">
              <a:buFont typeface="Wingdings" panose="05000000000000000000" pitchFamily="2" charset="2"/>
              <a:buChar char="ü"/>
            </a:pPr>
            <a:r>
              <a:rPr lang="ko-KR" altLang="ko-KR" sz="1600" dirty="0">
                <a:solidFill>
                  <a:schemeClr val="tx1"/>
                </a:solidFill>
                <a:latin typeface="Arial" panose="020B0604020202020204" pitchFamily="34" charset="0"/>
              </a:rPr>
              <a:t>이전 업데이트 방향을 일정 비율 반영 → 경사가 일정한 방향이면 더 빨라지고, 진동은 줄어듦.</a:t>
            </a:r>
            <a:endParaRPr lang="en-US" altLang="ko-KR" dirty="0">
              <a:latin typeface="KoPub돋움체_Pro Light" pitchFamily="18" charset="-127"/>
              <a:ea typeface="KoPub돋움체_Pro Light" pitchFamily="18" charset="-127"/>
            </a:endParaRPr>
          </a:p>
          <a:p>
            <a:pPr marL="334963" lvl="1" indent="0">
              <a:lnSpc>
                <a:spcPct val="150000"/>
              </a:lnSpc>
              <a:buNone/>
            </a:pP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     (</a:t>
            </a:r>
            <a:r>
              <a:rPr lang="ko-KR" altLang="en-US" dirty="0" err="1">
                <a:latin typeface="KoPub돋움체_Pro Light" pitchFamily="18" charset="-127"/>
                <a:ea typeface="KoPub돋움체_Pro Light" pitchFamily="18" charset="-127"/>
              </a:rPr>
              <a:t>모멘텀값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(    )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은 보통 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0.9</a:t>
            </a:r>
            <a:r>
              <a:rPr lang="ko-KR" altLang="en-US" dirty="0">
                <a:latin typeface="KoPub돋움체_Pro Light" pitchFamily="18" charset="-127"/>
                <a:ea typeface="KoPub돋움체_Pro Light" pitchFamily="18" charset="-127"/>
              </a:rPr>
              <a:t>을 사용</a:t>
            </a:r>
            <a:r>
              <a:rPr lang="en-US" altLang="ko-KR" dirty="0">
                <a:latin typeface="KoPub돋움체_Pro Light" pitchFamily="18" charset="-127"/>
                <a:ea typeface="KoPub돋움체_Pro Light" pitchFamily="18" charset="-127"/>
              </a:rPr>
              <a:t>)</a:t>
            </a: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737B22BB-FA7C-C8DB-ED51-7CB4E2E54C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7292" y="2706375"/>
            <a:ext cx="186217" cy="261867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AC92CF86-B4C9-B355-987B-227DA56DA6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602" y="3236908"/>
            <a:ext cx="2429588" cy="721374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41F6A9D-3745-12A3-9F79-850369F786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75" y="4209925"/>
            <a:ext cx="4933658" cy="2223476"/>
          </a:xfrm>
          <a:prstGeom prst="rect">
            <a:avLst/>
          </a:prstGeom>
        </p:spPr>
      </p:pic>
      <p:grpSp>
        <p:nvGrpSpPr>
          <p:cNvPr id="32" name="그룹 31">
            <a:extLst>
              <a:ext uri="{FF2B5EF4-FFF2-40B4-BE49-F238E27FC236}">
                <a16:creationId xmlns:a16="http://schemas.microsoft.com/office/drawing/2014/main" id="{D16FE47E-B4AE-F90A-91BB-9A55EC242DC9}"/>
              </a:ext>
            </a:extLst>
          </p:cNvPr>
          <p:cNvGrpSpPr/>
          <p:nvPr/>
        </p:nvGrpSpPr>
        <p:grpSpPr>
          <a:xfrm>
            <a:off x="4111144" y="3035169"/>
            <a:ext cx="1110747" cy="1200329"/>
            <a:chOff x="5986732" y="2680109"/>
            <a:chExt cx="2531772" cy="1916800"/>
          </a:xfrm>
        </p:grpSpPr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8C9BA4A3-D28E-CD14-A5DC-DC39F4F35222}"/>
                </a:ext>
              </a:extLst>
            </p:cNvPr>
            <p:cNvSpPr/>
            <p:nvPr/>
          </p:nvSpPr>
          <p:spPr>
            <a:xfrm>
              <a:off x="6184996" y="2680109"/>
              <a:ext cx="2333508" cy="1904548"/>
            </a:xfrm>
            <a:custGeom>
              <a:avLst/>
              <a:gdLst>
                <a:gd name="connsiteX0" fmla="*/ 6 w 2333508"/>
                <a:gd name="connsiteY0" fmla="*/ 374696 h 1904548"/>
                <a:gd name="connsiteX1" fmla="*/ 178285 w 2333508"/>
                <a:gd name="connsiteY1" fmla="*/ 846273 h 1904548"/>
                <a:gd name="connsiteX2" fmla="*/ 977666 w 2333508"/>
                <a:gd name="connsiteY2" fmla="*/ 1398364 h 1904548"/>
                <a:gd name="connsiteX3" fmla="*/ 1086934 w 2333508"/>
                <a:gd name="connsiteY3" fmla="*/ 1444371 h 1904548"/>
                <a:gd name="connsiteX4" fmla="*/ 1161697 w 2333508"/>
                <a:gd name="connsiteY4" fmla="*/ 1726167 h 1904548"/>
                <a:gd name="connsiteX5" fmla="*/ 1667780 w 2333508"/>
                <a:gd name="connsiteY5" fmla="*/ 1904447 h 1904548"/>
                <a:gd name="connsiteX6" fmla="*/ 2156610 w 2333508"/>
                <a:gd name="connsiteY6" fmla="*/ 1703164 h 1904548"/>
                <a:gd name="connsiteX7" fmla="*/ 2288882 w 2333508"/>
                <a:gd name="connsiteY7" fmla="*/ 1450122 h 1904548"/>
                <a:gd name="connsiteX8" fmla="*/ 2283131 w 2333508"/>
                <a:gd name="connsiteY8" fmla="*/ 1248839 h 1904548"/>
                <a:gd name="connsiteX9" fmla="*/ 1702285 w 2333508"/>
                <a:gd name="connsiteY9" fmla="*/ 972794 h 1904548"/>
                <a:gd name="connsiteX10" fmla="*/ 1132942 w 2333508"/>
                <a:gd name="connsiteY10" fmla="*/ 587481 h 1904548"/>
                <a:gd name="connsiteX11" fmla="*/ 707372 w 2333508"/>
                <a:gd name="connsiteY11" fmla="*/ 207918 h 1904548"/>
                <a:gd name="connsiteX12" fmla="*/ 557848 w 2333508"/>
                <a:gd name="connsiteY12" fmla="*/ 884 h 1904548"/>
                <a:gd name="connsiteX13" fmla="*/ 460082 w 2333508"/>
                <a:gd name="connsiteY13" fmla="*/ 282681 h 1904548"/>
                <a:gd name="connsiteX14" fmla="*/ 172534 w 2333508"/>
                <a:gd name="connsiteY14" fmla="*/ 426454 h 1904548"/>
                <a:gd name="connsiteX15" fmla="*/ 6 w 2333508"/>
                <a:gd name="connsiteY15" fmla="*/ 374696 h 19045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333508" h="1904548">
                  <a:moveTo>
                    <a:pt x="6" y="374696"/>
                  </a:moveTo>
                  <a:cubicBezTo>
                    <a:pt x="964" y="444666"/>
                    <a:pt x="15342" y="675662"/>
                    <a:pt x="178285" y="846273"/>
                  </a:cubicBezTo>
                  <a:cubicBezTo>
                    <a:pt x="341228" y="1016884"/>
                    <a:pt x="826225" y="1298681"/>
                    <a:pt x="977666" y="1398364"/>
                  </a:cubicBezTo>
                  <a:cubicBezTo>
                    <a:pt x="1129107" y="1498047"/>
                    <a:pt x="1056262" y="1389737"/>
                    <a:pt x="1086934" y="1444371"/>
                  </a:cubicBezTo>
                  <a:cubicBezTo>
                    <a:pt x="1117606" y="1499005"/>
                    <a:pt x="1064889" y="1649488"/>
                    <a:pt x="1161697" y="1726167"/>
                  </a:cubicBezTo>
                  <a:cubicBezTo>
                    <a:pt x="1258505" y="1802846"/>
                    <a:pt x="1501961" y="1908281"/>
                    <a:pt x="1667780" y="1904447"/>
                  </a:cubicBezTo>
                  <a:cubicBezTo>
                    <a:pt x="1833599" y="1900613"/>
                    <a:pt x="2053093" y="1778885"/>
                    <a:pt x="2156610" y="1703164"/>
                  </a:cubicBezTo>
                  <a:cubicBezTo>
                    <a:pt x="2260127" y="1627443"/>
                    <a:pt x="2267795" y="1525843"/>
                    <a:pt x="2288882" y="1450122"/>
                  </a:cubicBezTo>
                  <a:cubicBezTo>
                    <a:pt x="2309969" y="1374401"/>
                    <a:pt x="2380897" y="1328394"/>
                    <a:pt x="2283131" y="1248839"/>
                  </a:cubicBezTo>
                  <a:cubicBezTo>
                    <a:pt x="2185365" y="1169284"/>
                    <a:pt x="1893983" y="1083020"/>
                    <a:pt x="1702285" y="972794"/>
                  </a:cubicBezTo>
                  <a:cubicBezTo>
                    <a:pt x="1510587" y="862568"/>
                    <a:pt x="1298761" y="714960"/>
                    <a:pt x="1132942" y="587481"/>
                  </a:cubicBezTo>
                  <a:cubicBezTo>
                    <a:pt x="967123" y="460002"/>
                    <a:pt x="803221" y="305684"/>
                    <a:pt x="707372" y="207918"/>
                  </a:cubicBezTo>
                  <a:cubicBezTo>
                    <a:pt x="611523" y="110152"/>
                    <a:pt x="599063" y="-11576"/>
                    <a:pt x="557848" y="884"/>
                  </a:cubicBezTo>
                  <a:cubicBezTo>
                    <a:pt x="516633" y="13344"/>
                    <a:pt x="524301" y="211753"/>
                    <a:pt x="460082" y="282681"/>
                  </a:cubicBezTo>
                  <a:cubicBezTo>
                    <a:pt x="395863" y="353609"/>
                    <a:pt x="245379" y="410160"/>
                    <a:pt x="172534" y="426454"/>
                  </a:cubicBezTo>
                  <a:cubicBezTo>
                    <a:pt x="99689" y="442748"/>
                    <a:pt x="-952" y="304726"/>
                    <a:pt x="6" y="374696"/>
                  </a:cubicBezTo>
                  <a:close/>
                </a:path>
              </a:pathLst>
            </a:custGeom>
            <a:noFill/>
            <a:ln w="31750">
              <a:solidFill>
                <a:srgbClr val="6867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n>
                  <a:solidFill>
                    <a:schemeClr val="tx1"/>
                  </a:solidFill>
                </a:ln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8D3D963A-B49F-95BE-AC04-EB3FE533DDA6}"/>
                </a:ext>
              </a:extLst>
            </p:cNvPr>
            <p:cNvSpPr/>
            <p:nvPr/>
          </p:nvSpPr>
          <p:spPr>
            <a:xfrm>
              <a:off x="5986732" y="3479321"/>
              <a:ext cx="1751719" cy="1117588"/>
            </a:xfrm>
            <a:custGeom>
              <a:avLst/>
              <a:gdLst>
                <a:gd name="connsiteX0" fmla="*/ 0 w 1751719"/>
                <a:gd name="connsiteY0" fmla="*/ 0 h 1117588"/>
                <a:gd name="connsiteX1" fmla="*/ 241540 w 1751719"/>
                <a:gd name="connsiteY1" fmla="*/ 350807 h 1117588"/>
                <a:gd name="connsiteX2" fmla="*/ 437072 w 1751719"/>
                <a:gd name="connsiteY2" fmla="*/ 483079 h 1117588"/>
                <a:gd name="connsiteX3" fmla="*/ 1132936 w 1751719"/>
                <a:gd name="connsiteY3" fmla="*/ 983411 h 1117588"/>
                <a:gd name="connsiteX4" fmla="*/ 1702279 w 1751719"/>
                <a:gd name="connsiteY4" fmla="*/ 1109932 h 1117588"/>
                <a:gd name="connsiteX5" fmla="*/ 1685026 w 1751719"/>
                <a:gd name="connsiteY5" fmla="*/ 1092679 h 11175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51719" h="1117588">
                  <a:moveTo>
                    <a:pt x="0" y="0"/>
                  </a:moveTo>
                  <a:cubicBezTo>
                    <a:pt x="84347" y="135147"/>
                    <a:pt x="168695" y="270294"/>
                    <a:pt x="241540" y="350807"/>
                  </a:cubicBezTo>
                  <a:cubicBezTo>
                    <a:pt x="314385" y="431320"/>
                    <a:pt x="437072" y="483079"/>
                    <a:pt x="437072" y="483079"/>
                  </a:cubicBezTo>
                  <a:cubicBezTo>
                    <a:pt x="585638" y="588513"/>
                    <a:pt x="922068" y="878936"/>
                    <a:pt x="1132936" y="983411"/>
                  </a:cubicBezTo>
                  <a:cubicBezTo>
                    <a:pt x="1343804" y="1087887"/>
                    <a:pt x="1610264" y="1091721"/>
                    <a:pt x="1702279" y="1109932"/>
                  </a:cubicBezTo>
                  <a:cubicBezTo>
                    <a:pt x="1794294" y="1128143"/>
                    <a:pt x="1739660" y="1110411"/>
                    <a:pt x="1685026" y="1092679"/>
                  </a:cubicBezTo>
                </a:path>
              </a:pathLst>
            </a:custGeom>
            <a:noFill/>
            <a:ln w="31750">
              <a:solidFill>
                <a:srgbClr val="6867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64A2E0EE-FAD6-F933-EB72-FA25A1BD3622}"/>
                </a:ext>
              </a:extLst>
            </p:cNvPr>
            <p:cNvSpPr/>
            <p:nvPr/>
          </p:nvSpPr>
          <p:spPr>
            <a:xfrm>
              <a:off x="6009455" y="3065253"/>
              <a:ext cx="172809" cy="440906"/>
            </a:xfrm>
            <a:custGeom>
              <a:avLst/>
              <a:gdLst>
                <a:gd name="connsiteX0" fmla="*/ 172809 w 172809"/>
                <a:gd name="connsiteY0" fmla="*/ 0 h 440906"/>
                <a:gd name="connsiteX1" fmla="*/ 34787 w 172809"/>
                <a:gd name="connsiteY1" fmla="*/ 115019 h 440906"/>
                <a:gd name="connsiteX2" fmla="*/ 281 w 172809"/>
                <a:gd name="connsiteY2" fmla="*/ 385313 h 440906"/>
                <a:gd name="connsiteX3" fmla="*/ 17534 w 172809"/>
                <a:gd name="connsiteY3" fmla="*/ 437072 h 440906"/>
                <a:gd name="connsiteX4" fmla="*/ 52039 w 172809"/>
                <a:gd name="connsiteY4" fmla="*/ 437072 h 440906"/>
                <a:gd name="connsiteX5" fmla="*/ 281 w 172809"/>
                <a:gd name="connsiteY5" fmla="*/ 431321 h 440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72809" h="440906">
                  <a:moveTo>
                    <a:pt x="172809" y="0"/>
                  </a:moveTo>
                  <a:cubicBezTo>
                    <a:pt x="118175" y="25400"/>
                    <a:pt x="63542" y="50800"/>
                    <a:pt x="34787" y="115019"/>
                  </a:cubicBezTo>
                  <a:cubicBezTo>
                    <a:pt x="6032" y="179238"/>
                    <a:pt x="3156" y="331638"/>
                    <a:pt x="281" y="385313"/>
                  </a:cubicBezTo>
                  <a:cubicBezTo>
                    <a:pt x="-2594" y="438988"/>
                    <a:pt x="17534" y="437072"/>
                    <a:pt x="17534" y="437072"/>
                  </a:cubicBezTo>
                  <a:cubicBezTo>
                    <a:pt x="26160" y="445699"/>
                    <a:pt x="52039" y="437072"/>
                    <a:pt x="52039" y="437072"/>
                  </a:cubicBezTo>
                  <a:cubicBezTo>
                    <a:pt x="49163" y="436114"/>
                    <a:pt x="24722" y="433717"/>
                    <a:pt x="281" y="431321"/>
                  </a:cubicBezTo>
                </a:path>
              </a:pathLst>
            </a:custGeom>
            <a:noFill/>
            <a:ln w="31750">
              <a:solidFill>
                <a:srgbClr val="68676C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2245992E-2DB4-D17D-02E9-79C62646FAAE}"/>
                </a:ext>
              </a:extLst>
            </p:cNvPr>
            <p:cNvSpPr/>
            <p:nvPr/>
          </p:nvSpPr>
          <p:spPr>
            <a:xfrm rot="20117956">
              <a:off x="6815469" y="3184020"/>
              <a:ext cx="603849" cy="668308"/>
            </a:xfrm>
            <a:custGeom>
              <a:avLst/>
              <a:gdLst>
                <a:gd name="connsiteX0" fmla="*/ 0 w 603849"/>
                <a:gd name="connsiteY0" fmla="*/ 40257 h 668308"/>
                <a:gd name="connsiteX1" fmla="*/ 40256 w 603849"/>
                <a:gd name="connsiteY1" fmla="*/ 34506 h 668308"/>
                <a:gd name="connsiteX2" fmla="*/ 120769 w 603849"/>
                <a:gd name="connsiteY2" fmla="*/ 28755 h 668308"/>
                <a:gd name="connsiteX3" fmla="*/ 138022 w 603849"/>
                <a:gd name="connsiteY3" fmla="*/ 17253 h 668308"/>
                <a:gd name="connsiteX4" fmla="*/ 327803 w 603849"/>
                <a:gd name="connsiteY4" fmla="*/ 0 h 668308"/>
                <a:gd name="connsiteX5" fmla="*/ 316301 w 603849"/>
                <a:gd name="connsiteY5" fmla="*/ 23004 h 668308"/>
                <a:gd name="connsiteX6" fmla="*/ 287547 w 603849"/>
                <a:gd name="connsiteY6" fmla="*/ 46008 h 668308"/>
                <a:gd name="connsiteX7" fmla="*/ 270294 w 603849"/>
                <a:gd name="connsiteY7" fmla="*/ 63261 h 668308"/>
                <a:gd name="connsiteX8" fmla="*/ 201283 w 603849"/>
                <a:gd name="connsiteY8" fmla="*/ 109268 h 668308"/>
                <a:gd name="connsiteX9" fmla="*/ 109267 w 603849"/>
                <a:gd name="connsiteY9" fmla="*/ 178279 h 668308"/>
                <a:gd name="connsiteX10" fmla="*/ 86264 w 603849"/>
                <a:gd name="connsiteY10" fmla="*/ 195532 h 668308"/>
                <a:gd name="connsiteX11" fmla="*/ 69011 w 603849"/>
                <a:gd name="connsiteY11" fmla="*/ 201283 h 668308"/>
                <a:gd name="connsiteX12" fmla="*/ 126520 w 603849"/>
                <a:gd name="connsiteY12" fmla="*/ 195532 h 668308"/>
                <a:gd name="connsiteX13" fmla="*/ 172528 w 603849"/>
                <a:gd name="connsiteY13" fmla="*/ 184030 h 668308"/>
                <a:gd name="connsiteX14" fmla="*/ 224286 w 603849"/>
                <a:gd name="connsiteY14" fmla="*/ 166778 h 668308"/>
                <a:gd name="connsiteX15" fmla="*/ 368060 w 603849"/>
                <a:gd name="connsiteY15" fmla="*/ 178279 h 668308"/>
                <a:gd name="connsiteX16" fmla="*/ 437071 w 603849"/>
                <a:gd name="connsiteY16" fmla="*/ 189781 h 668308"/>
                <a:gd name="connsiteX17" fmla="*/ 396815 w 603849"/>
                <a:gd name="connsiteY17" fmla="*/ 212785 h 668308"/>
                <a:gd name="connsiteX18" fmla="*/ 362309 w 603849"/>
                <a:gd name="connsiteY18" fmla="*/ 247291 h 668308"/>
                <a:gd name="connsiteX19" fmla="*/ 207033 w 603849"/>
                <a:gd name="connsiteY19" fmla="*/ 362310 h 668308"/>
                <a:gd name="connsiteX20" fmla="*/ 120769 w 603849"/>
                <a:gd name="connsiteY20" fmla="*/ 414068 h 668308"/>
                <a:gd name="connsiteX21" fmla="*/ 103517 w 603849"/>
                <a:gd name="connsiteY21" fmla="*/ 425570 h 668308"/>
                <a:gd name="connsiteX22" fmla="*/ 97766 w 603849"/>
                <a:gd name="connsiteY22" fmla="*/ 442823 h 668308"/>
                <a:gd name="connsiteX23" fmla="*/ 132271 w 603849"/>
                <a:gd name="connsiteY23" fmla="*/ 437072 h 668308"/>
                <a:gd name="connsiteX24" fmla="*/ 184030 w 603849"/>
                <a:gd name="connsiteY24" fmla="*/ 425570 h 668308"/>
                <a:gd name="connsiteX25" fmla="*/ 385313 w 603849"/>
                <a:gd name="connsiteY25" fmla="*/ 414068 h 668308"/>
                <a:gd name="connsiteX26" fmla="*/ 500332 w 603849"/>
                <a:gd name="connsiteY26" fmla="*/ 419819 h 668308"/>
                <a:gd name="connsiteX27" fmla="*/ 460075 w 603849"/>
                <a:gd name="connsiteY27" fmla="*/ 460076 h 668308"/>
                <a:gd name="connsiteX28" fmla="*/ 362309 w 603849"/>
                <a:gd name="connsiteY28" fmla="*/ 534838 h 668308"/>
                <a:gd name="connsiteX29" fmla="*/ 322052 w 603849"/>
                <a:gd name="connsiteY29" fmla="*/ 563593 h 668308"/>
                <a:gd name="connsiteX30" fmla="*/ 276045 w 603849"/>
                <a:gd name="connsiteY30" fmla="*/ 598098 h 668308"/>
                <a:gd name="connsiteX31" fmla="*/ 230037 w 603849"/>
                <a:gd name="connsiteY31" fmla="*/ 644106 h 668308"/>
                <a:gd name="connsiteX32" fmla="*/ 212784 w 603849"/>
                <a:gd name="connsiteY32" fmla="*/ 667110 h 668308"/>
                <a:gd name="connsiteX33" fmla="*/ 276045 w 603849"/>
                <a:gd name="connsiteY33" fmla="*/ 655608 h 668308"/>
                <a:gd name="connsiteX34" fmla="*/ 350807 w 603849"/>
                <a:gd name="connsiteY34" fmla="*/ 644106 h 668308"/>
                <a:gd name="connsiteX35" fmla="*/ 454324 w 603849"/>
                <a:gd name="connsiteY35" fmla="*/ 638355 h 668308"/>
                <a:gd name="connsiteX36" fmla="*/ 517584 w 603849"/>
                <a:gd name="connsiteY36" fmla="*/ 632604 h 668308"/>
                <a:gd name="connsiteX37" fmla="*/ 546339 w 603849"/>
                <a:gd name="connsiteY37" fmla="*/ 621102 h 668308"/>
                <a:gd name="connsiteX38" fmla="*/ 563592 w 603849"/>
                <a:gd name="connsiteY38" fmla="*/ 615351 h 668308"/>
                <a:gd name="connsiteX39" fmla="*/ 603849 w 603849"/>
                <a:gd name="connsiteY39" fmla="*/ 598098 h 668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</a:cxnLst>
              <a:rect l="l" t="t" r="r" b="b"/>
              <a:pathLst>
                <a:path w="603849" h="668308">
                  <a:moveTo>
                    <a:pt x="0" y="40257"/>
                  </a:moveTo>
                  <a:cubicBezTo>
                    <a:pt x="13419" y="38340"/>
                    <a:pt x="26762" y="35791"/>
                    <a:pt x="40256" y="34506"/>
                  </a:cubicBezTo>
                  <a:cubicBezTo>
                    <a:pt x="67041" y="31955"/>
                    <a:pt x="94272" y="33431"/>
                    <a:pt x="120769" y="28755"/>
                  </a:cubicBezTo>
                  <a:cubicBezTo>
                    <a:pt x="127576" y="27554"/>
                    <a:pt x="131222" y="18489"/>
                    <a:pt x="138022" y="17253"/>
                  </a:cubicBezTo>
                  <a:cubicBezTo>
                    <a:pt x="179714" y="9673"/>
                    <a:pt x="280062" y="3410"/>
                    <a:pt x="327803" y="0"/>
                  </a:cubicBezTo>
                  <a:cubicBezTo>
                    <a:pt x="323969" y="7668"/>
                    <a:pt x="321946" y="16552"/>
                    <a:pt x="316301" y="23004"/>
                  </a:cubicBezTo>
                  <a:cubicBezTo>
                    <a:pt x="308218" y="32242"/>
                    <a:pt x="296784" y="37925"/>
                    <a:pt x="287547" y="46008"/>
                  </a:cubicBezTo>
                  <a:cubicBezTo>
                    <a:pt x="281426" y="51364"/>
                    <a:pt x="276853" y="58451"/>
                    <a:pt x="270294" y="63261"/>
                  </a:cubicBezTo>
                  <a:cubicBezTo>
                    <a:pt x="247999" y="79610"/>
                    <a:pt x="223780" y="93199"/>
                    <a:pt x="201283" y="109268"/>
                  </a:cubicBezTo>
                  <a:cubicBezTo>
                    <a:pt x="170085" y="131552"/>
                    <a:pt x="139939" y="155275"/>
                    <a:pt x="109267" y="178279"/>
                  </a:cubicBezTo>
                  <a:cubicBezTo>
                    <a:pt x="101599" y="184030"/>
                    <a:pt x="95357" y="192501"/>
                    <a:pt x="86264" y="195532"/>
                  </a:cubicBezTo>
                  <a:cubicBezTo>
                    <a:pt x="80513" y="197449"/>
                    <a:pt x="62949" y="201283"/>
                    <a:pt x="69011" y="201283"/>
                  </a:cubicBezTo>
                  <a:cubicBezTo>
                    <a:pt x="88276" y="201283"/>
                    <a:pt x="107350" y="197449"/>
                    <a:pt x="126520" y="195532"/>
                  </a:cubicBezTo>
                  <a:cubicBezTo>
                    <a:pt x="141856" y="191698"/>
                    <a:pt x="157362" y="188490"/>
                    <a:pt x="172528" y="184030"/>
                  </a:cubicBezTo>
                  <a:cubicBezTo>
                    <a:pt x="189975" y="178899"/>
                    <a:pt x="206108" y="167313"/>
                    <a:pt x="224286" y="166778"/>
                  </a:cubicBezTo>
                  <a:cubicBezTo>
                    <a:pt x="272343" y="165365"/>
                    <a:pt x="320135" y="174445"/>
                    <a:pt x="368060" y="178279"/>
                  </a:cubicBezTo>
                  <a:cubicBezTo>
                    <a:pt x="391064" y="182113"/>
                    <a:pt x="422141" y="171865"/>
                    <a:pt x="437071" y="189781"/>
                  </a:cubicBezTo>
                  <a:cubicBezTo>
                    <a:pt x="446965" y="201654"/>
                    <a:pt x="409065" y="203362"/>
                    <a:pt x="396815" y="212785"/>
                  </a:cubicBezTo>
                  <a:cubicBezTo>
                    <a:pt x="383922" y="222703"/>
                    <a:pt x="374850" y="236931"/>
                    <a:pt x="362309" y="247291"/>
                  </a:cubicBezTo>
                  <a:cubicBezTo>
                    <a:pt x="348206" y="258941"/>
                    <a:pt x="239830" y="342632"/>
                    <a:pt x="207033" y="362310"/>
                  </a:cubicBezTo>
                  <a:lnTo>
                    <a:pt x="120769" y="414068"/>
                  </a:lnTo>
                  <a:cubicBezTo>
                    <a:pt x="114871" y="417672"/>
                    <a:pt x="103517" y="425570"/>
                    <a:pt x="103517" y="425570"/>
                  </a:cubicBezTo>
                  <a:cubicBezTo>
                    <a:pt x="101600" y="431321"/>
                    <a:pt x="92138" y="440572"/>
                    <a:pt x="97766" y="442823"/>
                  </a:cubicBezTo>
                  <a:cubicBezTo>
                    <a:pt x="108592" y="447154"/>
                    <a:pt x="120837" y="439359"/>
                    <a:pt x="132271" y="437072"/>
                  </a:cubicBezTo>
                  <a:cubicBezTo>
                    <a:pt x="149602" y="433606"/>
                    <a:pt x="166625" y="428641"/>
                    <a:pt x="184030" y="425570"/>
                  </a:cubicBezTo>
                  <a:cubicBezTo>
                    <a:pt x="245477" y="414726"/>
                    <a:pt x="335084" y="415928"/>
                    <a:pt x="385313" y="414068"/>
                  </a:cubicBezTo>
                  <a:cubicBezTo>
                    <a:pt x="423653" y="415985"/>
                    <a:pt x="467639" y="399700"/>
                    <a:pt x="500332" y="419819"/>
                  </a:cubicBezTo>
                  <a:cubicBezTo>
                    <a:pt x="516494" y="429765"/>
                    <a:pt x="473894" y="447070"/>
                    <a:pt x="460075" y="460076"/>
                  </a:cubicBezTo>
                  <a:cubicBezTo>
                    <a:pt x="347127" y="566380"/>
                    <a:pt x="451297" y="472547"/>
                    <a:pt x="362309" y="534838"/>
                  </a:cubicBezTo>
                  <a:cubicBezTo>
                    <a:pt x="304021" y="575639"/>
                    <a:pt x="389195" y="530022"/>
                    <a:pt x="322052" y="563593"/>
                  </a:cubicBezTo>
                  <a:cubicBezTo>
                    <a:pt x="255318" y="630331"/>
                    <a:pt x="368919" y="519514"/>
                    <a:pt x="276045" y="598098"/>
                  </a:cubicBezTo>
                  <a:cubicBezTo>
                    <a:pt x="259488" y="612107"/>
                    <a:pt x="244692" y="628118"/>
                    <a:pt x="230037" y="644106"/>
                  </a:cubicBezTo>
                  <a:cubicBezTo>
                    <a:pt x="223560" y="651172"/>
                    <a:pt x="203485" y="664785"/>
                    <a:pt x="212784" y="667110"/>
                  </a:cubicBezTo>
                  <a:cubicBezTo>
                    <a:pt x="233577" y="672308"/>
                    <a:pt x="254904" y="659132"/>
                    <a:pt x="276045" y="655608"/>
                  </a:cubicBezTo>
                  <a:cubicBezTo>
                    <a:pt x="300916" y="651463"/>
                    <a:pt x="325710" y="646535"/>
                    <a:pt x="350807" y="644106"/>
                  </a:cubicBezTo>
                  <a:cubicBezTo>
                    <a:pt x="385205" y="640777"/>
                    <a:pt x="419847" y="640733"/>
                    <a:pt x="454324" y="638355"/>
                  </a:cubicBezTo>
                  <a:cubicBezTo>
                    <a:pt x="475447" y="636898"/>
                    <a:pt x="496497" y="634521"/>
                    <a:pt x="517584" y="632604"/>
                  </a:cubicBezTo>
                  <a:cubicBezTo>
                    <a:pt x="527169" y="628770"/>
                    <a:pt x="536673" y="624727"/>
                    <a:pt x="546339" y="621102"/>
                  </a:cubicBezTo>
                  <a:cubicBezTo>
                    <a:pt x="552015" y="618973"/>
                    <a:pt x="558052" y="617813"/>
                    <a:pt x="563592" y="615351"/>
                  </a:cubicBezTo>
                  <a:cubicBezTo>
                    <a:pt x="604340" y="597241"/>
                    <a:pt x="584563" y="598098"/>
                    <a:pt x="603849" y="598098"/>
                  </a:cubicBezTo>
                </a:path>
              </a:pathLst>
            </a:custGeom>
            <a:noFill/>
            <a:ln w="31750">
              <a:solidFill>
                <a:srgbClr val="FF0000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22146270-7447-7595-226C-8574AE91846D}"/>
                </a:ext>
              </a:extLst>
            </p:cNvPr>
            <p:cNvSpPr/>
            <p:nvPr/>
          </p:nvSpPr>
          <p:spPr>
            <a:xfrm>
              <a:off x="6754018" y="3155476"/>
              <a:ext cx="793630" cy="747623"/>
            </a:xfrm>
            <a:custGeom>
              <a:avLst/>
              <a:gdLst>
                <a:gd name="connsiteX0" fmla="*/ 0 w 793630"/>
                <a:gd name="connsiteY0" fmla="*/ 0 h 747623"/>
                <a:gd name="connsiteX1" fmla="*/ 92015 w 793630"/>
                <a:gd name="connsiteY1" fmla="*/ 109268 h 747623"/>
                <a:gd name="connsiteX2" fmla="*/ 155275 w 793630"/>
                <a:gd name="connsiteY2" fmla="*/ 207034 h 747623"/>
                <a:gd name="connsiteX3" fmla="*/ 172528 w 793630"/>
                <a:gd name="connsiteY3" fmla="*/ 230038 h 747623"/>
                <a:gd name="connsiteX4" fmla="*/ 184030 w 793630"/>
                <a:gd name="connsiteY4" fmla="*/ 258793 h 747623"/>
                <a:gd name="connsiteX5" fmla="*/ 299049 w 793630"/>
                <a:gd name="connsiteY5" fmla="*/ 345057 h 747623"/>
                <a:gd name="connsiteX6" fmla="*/ 333554 w 793630"/>
                <a:gd name="connsiteY6" fmla="*/ 373811 h 747623"/>
                <a:gd name="connsiteX7" fmla="*/ 362309 w 793630"/>
                <a:gd name="connsiteY7" fmla="*/ 391064 h 747623"/>
                <a:gd name="connsiteX8" fmla="*/ 391064 w 793630"/>
                <a:gd name="connsiteY8" fmla="*/ 419819 h 747623"/>
                <a:gd name="connsiteX9" fmla="*/ 419819 w 793630"/>
                <a:gd name="connsiteY9" fmla="*/ 431321 h 747623"/>
                <a:gd name="connsiteX10" fmla="*/ 511834 w 793630"/>
                <a:gd name="connsiteY10" fmla="*/ 494581 h 747623"/>
                <a:gd name="connsiteX11" fmla="*/ 523336 w 793630"/>
                <a:gd name="connsiteY11" fmla="*/ 511834 h 747623"/>
                <a:gd name="connsiteX12" fmla="*/ 592347 w 793630"/>
                <a:gd name="connsiteY12" fmla="*/ 552091 h 747623"/>
                <a:gd name="connsiteX13" fmla="*/ 661358 w 793630"/>
                <a:gd name="connsiteY13" fmla="*/ 609600 h 747623"/>
                <a:gd name="connsiteX14" fmla="*/ 690113 w 793630"/>
                <a:gd name="connsiteY14" fmla="*/ 632604 h 747623"/>
                <a:gd name="connsiteX15" fmla="*/ 713117 w 793630"/>
                <a:gd name="connsiteY15" fmla="*/ 672861 h 747623"/>
                <a:gd name="connsiteX16" fmla="*/ 724619 w 793630"/>
                <a:gd name="connsiteY16" fmla="*/ 690113 h 747623"/>
                <a:gd name="connsiteX17" fmla="*/ 741871 w 793630"/>
                <a:gd name="connsiteY17" fmla="*/ 701615 h 747623"/>
                <a:gd name="connsiteX18" fmla="*/ 793630 w 793630"/>
                <a:gd name="connsiteY18" fmla="*/ 747623 h 7476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793630" h="747623">
                  <a:moveTo>
                    <a:pt x="0" y="0"/>
                  </a:moveTo>
                  <a:cubicBezTo>
                    <a:pt x="43403" y="43404"/>
                    <a:pt x="44262" y="41980"/>
                    <a:pt x="92015" y="109268"/>
                  </a:cubicBezTo>
                  <a:cubicBezTo>
                    <a:pt x="114480" y="140923"/>
                    <a:pt x="131986" y="175981"/>
                    <a:pt x="155275" y="207034"/>
                  </a:cubicBezTo>
                  <a:cubicBezTo>
                    <a:pt x="161026" y="214702"/>
                    <a:pt x="167873" y="221659"/>
                    <a:pt x="172528" y="230038"/>
                  </a:cubicBezTo>
                  <a:cubicBezTo>
                    <a:pt x="177541" y="239062"/>
                    <a:pt x="176969" y="251262"/>
                    <a:pt x="184030" y="258793"/>
                  </a:cubicBezTo>
                  <a:cubicBezTo>
                    <a:pt x="266388" y="346641"/>
                    <a:pt x="232438" y="298942"/>
                    <a:pt x="299049" y="345057"/>
                  </a:cubicBezTo>
                  <a:cubicBezTo>
                    <a:pt x="311359" y="353579"/>
                    <a:pt x="321446" y="365005"/>
                    <a:pt x="333554" y="373811"/>
                  </a:cubicBezTo>
                  <a:cubicBezTo>
                    <a:pt x="342594" y="380386"/>
                    <a:pt x="353580" y="384081"/>
                    <a:pt x="362309" y="391064"/>
                  </a:cubicBezTo>
                  <a:cubicBezTo>
                    <a:pt x="372894" y="399532"/>
                    <a:pt x="379959" y="412046"/>
                    <a:pt x="391064" y="419819"/>
                  </a:cubicBezTo>
                  <a:cubicBezTo>
                    <a:pt x="399521" y="425739"/>
                    <a:pt x="411152" y="425713"/>
                    <a:pt x="419819" y="431321"/>
                  </a:cubicBezTo>
                  <a:cubicBezTo>
                    <a:pt x="548798" y="514778"/>
                    <a:pt x="447277" y="462302"/>
                    <a:pt x="511834" y="494581"/>
                  </a:cubicBezTo>
                  <a:cubicBezTo>
                    <a:pt x="515668" y="500332"/>
                    <a:pt x="517712" y="507817"/>
                    <a:pt x="523336" y="511834"/>
                  </a:cubicBezTo>
                  <a:cubicBezTo>
                    <a:pt x="545007" y="527313"/>
                    <a:pt x="592347" y="552091"/>
                    <a:pt x="592347" y="552091"/>
                  </a:cubicBezTo>
                  <a:cubicBezTo>
                    <a:pt x="619495" y="592812"/>
                    <a:pt x="589162" y="551843"/>
                    <a:pt x="661358" y="609600"/>
                  </a:cubicBezTo>
                  <a:lnTo>
                    <a:pt x="690113" y="632604"/>
                  </a:lnTo>
                  <a:cubicBezTo>
                    <a:pt x="699445" y="660601"/>
                    <a:pt x="691357" y="642397"/>
                    <a:pt x="713117" y="672861"/>
                  </a:cubicBezTo>
                  <a:cubicBezTo>
                    <a:pt x="717134" y="678485"/>
                    <a:pt x="719732" y="685226"/>
                    <a:pt x="724619" y="690113"/>
                  </a:cubicBezTo>
                  <a:cubicBezTo>
                    <a:pt x="729506" y="695000"/>
                    <a:pt x="736734" y="696991"/>
                    <a:pt x="741871" y="701615"/>
                  </a:cubicBezTo>
                  <a:cubicBezTo>
                    <a:pt x="795979" y="750313"/>
                    <a:pt x="762710" y="732163"/>
                    <a:pt x="793630" y="747623"/>
                  </a:cubicBezTo>
                </a:path>
              </a:pathLst>
            </a:custGeom>
            <a:noFill/>
            <a:ln w="31750">
              <a:solidFill>
                <a:srgbClr val="00B0F0"/>
              </a:solidFill>
              <a:headEnd type="none" w="med" len="med"/>
              <a:tailEnd type="triangle" w="med" len="med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57" name="그림 56">
            <a:extLst>
              <a:ext uri="{FF2B5EF4-FFF2-40B4-BE49-F238E27FC236}">
                <a16:creationId xmlns:a16="http://schemas.microsoft.com/office/drawing/2014/main" id="{44837B14-ABDD-FCA2-5182-92B95FC274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76833" y="3934460"/>
            <a:ext cx="2545957" cy="252491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2F5566E-7993-1718-7363-4F4381DA7B66}"/>
              </a:ext>
            </a:extLst>
          </p:cNvPr>
          <p:cNvSpPr txBox="1"/>
          <p:nvPr/>
        </p:nvSpPr>
        <p:spPr>
          <a:xfrm>
            <a:off x="5263284" y="3128311"/>
            <a:ext cx="3833716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ko-KR" altLang="en-US" sz="1200" dirty="0"/>
              <a:t>모멘텀은 </a:t>
            </a:r>
            <a:r>
              <a:rPr lang="ko-KR" altLang="en-US" sz="1200" b="1" dirty="0"/>
              <a:t>관성의 원리</a:t>
            </a:r>
            <a:r>
              <a:rPr lang="ko-KR" altLang="en-US" sz="1200" dirty="0"/>
              <a:t>를 이용하는 최적화 방법으로</a:t>
            </a:r>
            <a:r>
              <a:rPr lang="en-US" altLang="ko-KR" sz="1200" dirty="0"/>
              <a:t>, </a:t>
            </a:r>
            <a:r>
              <a:rPr lang="ko-KR" altLang="en-US" sz="1200" b="1" dirty="0"/>
              <a:t>기울기</a:t>
            </a:r>
            <a:r>
              <a:rPr lang="en-US" altLang="ko-KR" sz="1200" b="1" dirty="0"/>
              <a:t>(gradient)</a:t>
            </a:r>
            <a:r>
              <a:rPr lang="ko-KR" altLang="en-US" sz="1200" b="1" dirty="0"/>
              <a:t>의 방향을 기억해서</a:t>
            </a:r>
            <a:r>
              <a:rPr lang="en-US" altLang="ko-KR" sz="1200" b="1" dirty="0"/>
              <a:t>, </a:t>
            </a:r>
            <a:r>
              <a:rPr lang="ko-KR" altLang="en-US" sz="1200" b="1" dirty="0"/>
              <a:t>계속 그 방향으로 더 빠르게 이동</a:t>
            </a:r>
            <a:r>
              <a:rPr lang="ko-KR" altLang="en-US" sz="1200" dirty="0"/>
              <a:t>하게 만들어준다</a:t>
            </a:r>
            <a:r>
              <a:rPr lang="en-US" altLang="ko-KR" sz="1200" dirty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926767613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Custom 32">
      <a:dk1>
        <a:srgbClr val="464646"/>
      </a:dk1>
      <a:lt1>
        <a:sysClr val="window" lastClr="FFFFFF"/>
      </a:lt1>
      <a:dk2>
        <a:srgbClr val="474D49"/>
      </a:dk2>
      <a:lt2>
        <a:srgbClr val="EEECE1"/>
      </a:lt2>
      <a:accent1>
        <a:srgbClr val="68676C"/>
      </a:accent1>
      <a:accent2>
        <a:srgbClr val="BA6608"/>
      </a:accent2>
      <a:accent3>
        <a:srgbClr val="2D8F6C"/>
      </a:accent3>
      <a:accent4>
        <a:srgbClr val="8D8D8D"/>
      </a:accent4>
      <a:accent5>
        <a:srgbClr val="A94841"/>
      </a:accent5>
      <a:accent6>
        <a:srgbClr val="7688C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31750">
          <a:solidFill>
            <a:srgbClr val="FF0000"/>
          </a:solidFill>
        </a:ln>
        <a:effectLst/>
      </a:spPr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3175" cap="flat" cmpd="sng" algn="ctr">
          <a:solidFill>
            <a:srgbClr val="BC6501"/>
          </a:solidFill>
          <a:prstDash val="solid"/>
          <a:round/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6366</TotalTime>
  <Words>3182</Words>
  <Application>Microsoft Office PowerPoint</Application>
  <PresentationFormat>화면 슬라이드 쇼(4:3)</PresentationFormat>
  <Paragraphs>327</Paragraphs>
  <Slides>42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42</vt:i4>
      </vt:variant>
    </vt:vector>
  </HeadingPairs>
  <TitlesOfParts>
    <vt:vector size="53" baseType="lpstr">
      <vt:lpstr>Arial Unicode MS</vt:lpstr>
      <vt:lpstr>KoPub돋움체_Pro Bold</vt:lpstr>
      <vt:lpstr>KoPub돋움체_Pro Light</vt:lpstr>
      <vt:lpstr>맑은 고딕</vt:lpstr>
      <vt:lpstr>Arial</vt:lpstr>
      <vt:lpstr>Calibri</vt:lpstr>
      <vt:lpstr>Cambria Math</vt:lpstr>
      <vt:lpstr>Verdana</vt:lpstr>
      <vt:lpstr>Wingdings</vt:lpstr>
      <vt:lpstr>2_Office Theme</vt:lpstr>
      <vt:lpstr>디자인 사용자 지정</vt:lpstr>
      <vt:lpstr>Deep Learning(III)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딥러닝 Optimizer</vt:lpstr>
      <vt:lpstr>하이퍼 파라미터, 정규화, 가중치 초기화</vt:lpstr>
      <vt:lpstr>Hyperparameters</vt:lpstr>
      <vt:lpstr>가중치 초기화</vt:lpstr>
      <vt:lpstr>가중치 초기화</vt:lpstr>
      <vt:lpstr>가중치 초기화</vt:lpstr>
      <vt:lpstr>가중치 초기화</vt:lpstr>
      <vt:lpstr>가중치 초기화</vt:lpstr>
      <vt:lpstr>가중치 초기화</vt:lpstr>
      <vt:lpstr>가중치 초기화</vt:lpstr>
      <vt:lpstr>가중치 정규화(Weight Regularization)</vt:lpstr>
      <vt:lpstr>가중치 정규화(Weight Regularization)</vt:lpstr>
      <vt:lpstr>가중치 정규화(Weight Regularization)</vt:lpstr>
      <vt:lpstr>가중치 정규화(Weight Regularization)</vt:lpstr>
      <vt:lpstr>가중치 정규화(Weight Regularization)</vt:lpstr>
      <vt:lpstr>가중치 정규화(Weight Regularization)</vt:lpstr>
      <vt:lpstr>데이터 정규화(Normalization)와  데이터 표준화(Standardization)</vt:lpstr>
      <vt:lpstr>데이터 정규화(Normalization)와  데이터 표준화(Standardization)</vt:lpstr>
      <vt:lpstr>데이터 정규화(Normalization)와  데이터 표준화(Standardization)</vt:lpstr>
      <vt:lpstr>배치 정규화(Batch Normalization)</vt:lpstr>
      <vt:lpstr>배치 정규화(Batch Normalization)</vt:lpstr>
      <vt:lpstr>배치 정규화(Batch Normalization)</vt:lpstr>
      <vt:lpstr>배치 정규화(Batch Normalization)</vt:lpstr>
    </vt:vector>
  </TitlesOfParts>
  <Company>The National Academies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Megan Ellinger</dc:creator>
  <cp:lastModifiedBy>주흠 권</cp:lastModifiedBy>
  <cp:revision>672</cp:revision>
  <cp:lastPrinted>2025-04-16T07:26:13Z</cp:lastPrinted>
  <dcterms:created xsi:type="dcterms:W3CDTF">2013-04-05T19:58:06Z</dcterms:created>
  <dcterms:modified xsi:type="dcterms:W3CDTF">2025-09-24T05:12:29Z</dcterms:modified>
</cp:coreProperties>
</file>