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68"/>
  </p:notesMasterIdLst>
  <p:handoutMasterIdLst>
    <p:handoutMasterId r:id="rId69"/>
  </p:handoutMasterIdLst>
  <p:sldIdLst>
    <p:sldId id="270" r:id="rId3"/>
    <p:sldId id="273" r:id="rId4"/>
    <p:sldId id="274" r:id="rId5"/>
    <p:sldId id="275" r:id="rId6"/>
    <p:sldId id="276" r:id="rId7"/>
    <p:sldId id="277" r:id="rId8"/>
    <p:sldId id="278" r:id="rId9"/>
    <p:sldId id="280" r:id="rId10"/>
    <p:sldId id="281" r:id="rId11"/>
    <p:sldId id="282" r:id="rId12"/>
    <p:sldId id="284" r:id="rId13"/>
    <p:sldId id="285" r:id="rId14"/>
    <p:sldId id="286" r:id="rId15"/>
    <p:sldId id="447" r:id="rId16"/>
    <p:sldId id="467" r:id="rId17"/>
    <p:sldId id="468" r:id="rId18"/>
    <p:sldId id="469" r:id="rId19"/>
    <p:sldId id="477" r:id="rId20"/>
    <p:sldId id="478" r:id="rId21"/>
    <p:sldId id="479" r:id="rId22"/>
    <p:sldId id="480" r:id="rId23"/>
    <p:sldId id="470" r:id="rId24"/>
    <p:sldId id="471" r:id="rId25"/>
    <p:sldId id="472" r:id="rId26"/>
    <p:sldId id="475" r:id="rId27"/>
    <p:sldId id="476" r:id="rId28"/>
    <p:sldId id="481" r:id="rId29"/>
    <p:sldId id="413" r:id="rId30"/>
    <p:sldId id="414" r:id="rId31"/>
    <p:sldId id="417" r:id="rId32"/>
    <p:sldId id="482" r:id="rId33"/>
    <p:sldId id="441" r:id="rId34"/>
    <p:sldId id="298" r:id="rId35"/>
    <p:sldId id="430" r:id="rId36"/>
    <p:sldId id="299" r:id="rId37"/>
    <p:sldId id="421" r:id="rId38"/>
    <p:sldId id="460" r:id="rId39"/>
    <p:sldId id="422" r:id="rId40"/>
    <p:sldId id="493" r:id="rId41"/>
    <p:sldId id="462" r:id="rId42"/>
    <p:sldId id="463" r:id="rId43"/>
    <p:sldId id="442" r:id="rId44"/>
    <p:sldId id="444" r:id="rId45"/>
    <p:sldId id="466" r:id="rId46"/>
    <p:sldId id="424" r:id="rId47"/>
    <p:sldId id="491" r:id="rId48"/>
    <p:sldId id="455" r:id="rId49"/>
    <p:sldId id="456" r:id="rId50"/>
    <p:sldId id="495" r:id="rId51"/>
    <p:sldId id="496" r:id="rId52"/>
    <p:sldId id="492" r:id="rId53"/>
    <p:sldId id="494" r:id="rId54"/>
    <p:sldId id="465" r:id="rId55"/>
    <p:sldId id="423" r:id="rId56"/>
    <p:sldId id="483" r:id="rId57"/>
    <p:sldId id="484" r:id="rId58"/>
    <p:sldId id="485" r:id="rId59"/>
    <p:sldId id="486" r:id="rId60"/>
    <p:sldId id="487" r:id="rId61"/>
    <p:sldId id="488" r:id="rId62"/>
    <p:sldId id="490" r:id="rId63"/>
    <p:sldId id="489" r:id="rId64"/>
    <p:sldId id="432" r:id="rId65"/>
    <p:sldId id="433" r:id="rId66"/>
    <p:sldId id="434" r:id="rId6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501"/>
    <a:srgbClr val="B9B9B9"/>
    <a:srgbClr val="FFCC66"/>
    <a:srgbClr val="E0AC00"/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94660"/>
  </p:normalViewPr>
  <p:slideViewPr>
    <p:cSldViewPr showGuides="1">
      <p:cViewPr varScale="1">
        <p:scale>
          <a:sx n="78" d="100"/>
          <a:sy n="78" d="100"/>
        </p:scale>
        <p:origin x="1570" y="62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2025-10-26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10/26/2025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10/26/2025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10/26/2025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973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561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85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79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275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98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10/26/2025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10/26/2025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생성 모델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(1)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461222" y="1181113"/>
            <a:ext cx="6221556" cy="12954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84854" y="1643183"/>
            <a:ext cx="2527321" cy="184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생성 모델이란</a:t>
            </a:r>
            <a:endParaRPr lang="en-US" altLang="ko-KR" sz="20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오토인코더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변형 오토인코더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오토인코더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60" y="2261765"/>
            <a:ext cx="3033585" cy="278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A606091-DAD7-2C1A-B78E-0DCF23369E40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591114-9A56-2D13-0813-E66F8DE74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5" y="1649548"/>
            <a:ext cx="5841867" cy="47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52526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300" b="1" dirty="0">
                <a:latin typeface="KoPub돋움체_Pro Bold" pitchFamily="18" charset="-127"/>
                <a:ea typeface="KoPub돋움체_Pro Bold" pitchFamily="18" charset="-127"/>
              </a:rPr>
              <a:t>　오토인코더란</a:t>
            </a:r>
            <a:endParaRPr lang="ko-KR" altLang="en-US" sz="23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입력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와 출력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는 같은 차원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(R</a:t>
            </a:r>
            <a:r>
              <a:rPr lang="en-US" altLang="ko-KR" sz="1900" baseline="30000" dirty="0">
                <a:latin typeface="KoPub돋움체_Pro Light" pitchFamily="18" charset="-127"/>
                <a:ea typeface="KoPub돋움체_Pro Light" pitchFamily="18" charset="-127"/>
              </a:rPr>
              <a:t>d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에 존재한다는 가정하에 입력 데이터를 인코더 네트워크에 통과시켜 압축된 잠재 벡터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z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값을 얻음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압축된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z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벡터에서 입력 데이터와 크기가 같은 출력 값을 다음과 같이 계산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이때 손실</a:t>
            </a:r>
            <a:r>
              <a:rPr lang="en-US" altLang="ko-KR" sz="19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(loss)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값은 입력 값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와 디코더를 통과한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값의 차이로 다음과 같이 계산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900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 네트워크를 통과한 출력 값은 입력 값의 크기와 같아야 함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1" y="2680109"/>
            <a:ext cx="1333531" cy="42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974" y="3727316"/>
            <a:ext cx="2357280" cy="42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2720" y="4891679"/>
            <a:ext cx="2590917" cy="96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020ACD7-6F38-30C2-958C-8F4C78A3CED0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err="1"/>
              <a:t>오토인코더의</a:t>
            </a:r>
            <a:r>
              <a:rPr lang="ko-KR" altLang="en-US" sz="1600" dirty="0"/>
              <a:t> 인코더와 </a:t>
            </a:r>
            <a:r>
              <a:rPr lang="ko-KR" altLang="en-US" sz="1600" dirty="0" err="1"/>
              <a:t>디코더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3" y="1931218"/>
            <a:ext cx="7522625" cy="393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89417CC-FA52-75E3-E332-B431221100ED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오토인코더란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오토인코더가 중요한 이유는 다음 세 가지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 압축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압축은 메모리 측면에서 상당한 장점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오토인코더를 이용하여 이미지나 음성 파일의 중요 특성만 압축하면 용량도 작고 품질도 좋아짐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차원의 저주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(curse of dimensionality)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예방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차원의 저주 문제를 예방할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오토인코더는 특성 개수를 줄여 주기 때문에 데이터 차원이 감소하여 차원의 저주를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피할수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특성 추출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오토인코더는 비지도 학습으로 자동으로 중요한 특성을 찾아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눈 모양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털 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꼬리 길이 등 개의 중요한 특성을 자동으로 찾아 줌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6647FE2-8BE0-A575-157C-6FF91E308462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E6EA2-1287-7342-D31D-90DF9E1A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04379C5-92C9-E572-069B-8749D34710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8566" y="1067113"/>
            <a:ext cx="8105496" cy="57030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참고자료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차원의 저주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en-US" altLang="ko-KR" b="1" dirty="0"/>
              <a:t>curse of dimensionality)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차원의 저주</a:t>
            </a:r>
            <a:r>
              <a:rPr lang="en-US" altLang="ko-KR" dirty="0"/>
              <a:t>(</a:t>
            </a:r>
            <a:r>
              <a:rPr lang="ko-KR" altLang="en-US" dirty="0"/>
              <a:t>기하학적 저주</a:t>
            </a:r>
            <a:r>
              <a:rPr lang="en-US" altLang="ko-KR" dirty="0"/>
              <a:t>, </a:t>
            </a:r>
            <a:r>
              <a:rPr lang="en-US" altLang="ko-KR" b="1" dirty="0"/>
              <a:t>curse of dimensionality</a:t>
            </a:r>
            <a:r>
              <a:rPr lang="en-US" altLang="ko-KR" dirty="0"/>
              <a:t>)</a:t>
            </a:r>
            <a:r>
              <a:rPr lang="ko-KR" altLang="en-US" dirty="0"/>
              <a:t>는 고차원 데이터에서 발생하는 문제를 의미하며</a:t>
            </a:r>
            <a:r>
              <a:rPr lang="en-US" altLang="ko-KR" dirty="0"/>
              <a:t>, </a:t>
            </a:r>
            <a:r>
              <a:rPr lang="ko-KR" altLang="en-US" dirty="0"/>
              <a:t>차원이 증가할수록 데이터가 희소해지고</a:t>
            </a:r>
            <a:r>
              <a:rPr lang="en-US" altLang="ko-KR" dirty="0"/>
              <a:t>, </a:t>
            </a:r>
            <a:r>
              <a:rPr lang="ko-KR" altLang="en-US" dirty="0"/>
              <a:t>그로 인해 여러 문제들이 발생하게 된다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차원의 저주가 발생하는 주요 이유는 다음과 같다</a:t>
            </a:r>
            <a:endParaRPr lang="en-US" altLang="ko-KR" dirty="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데이터 희소성</a:t>
            </a:r>
            <a:r>
              <a:rPr lang="en-US" altLang="ko-KR" sz="1600" dirty="0"/>
              <a:t>: </a:t>
            </a:r>
            <a:r>
              <a:rPr lang="ko-KR" altLang="en-US" sz="1600" dirty="0"/>
              <a:t>차원이 증가할수록 데이터 포인트들이 서로 멀어지기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고차원 공간에서는 데이터가 매우 희소하게 분포된다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2</a:t>
            </a:r>
            <a:r>
              <a:rPr lang="ko-KR" altLang="en-US" sz="1600" dirty="0"/>
              <a:t>차원에서는 가까운 두 점도 </a:t>
            </a:r>
            <a:r>
              <a:rPr lang="en-US" altLang="ko-KR" sz="1600" dirty="0"/>
              <a:t>100</a:t>
            </a:r>
            <a:r>
              <a:rPr lang="ko-KR" altLang="en-US" sz="1600" dirty="0"/>
              <a:t>차원 공간에서는 멀리 떨어질 수 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거리 측정 문제</a:t>
            </a:r>
            <a:r>
              <a:rPr lang="en-US" altLang="ko-KR" sz="1600" dirty="0"/>
              <a:t>: </a:t>
            </a:r>
            <a:r>
              <a:rPr lang="ko-KR" altLang="en-US" sz="1600" dirty="0"/>
              <a:t>고차원 공간에서는 대부분의 거리 계산이 </a:t>
            </a:r>
            <a:r>
              <a:rPr lang="ko-KR" altLang="en-US" sz="1600" dirty="0" err="1"/>
              <a:t>비슷해진다</a:t>
            </a:r>
            <a:r>
              <a:rPr lang="en-US" altLang="ko-KR" sz="1600" dirty="0"/>
              <a:t>. </a:t>
            </a:r>
            <a:r>
              <a:rPr lang="ko-KR" altLang="en-US" sz="1600" dirty="0"/>
              <a:t>거리 기반 알고리즘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k-</a:t>
            </a:r>
            <a:r>
              <a:rPr lang="ko-KR" altLang="en-US" sz="1600" dirty="0"/>
              <a:t>최근접 이웃</a:t>
            </a:r>
            <a:r>
              <a:rPr lang="en-US" altLang="ko-KR" sz="1600" dirty="0"/>
              <a:t>, KNN)</a:t>
            </a:r>
            <a:r>
              <a:rPr lang="ko-KR" altLang="en-US" sz="1600" dirty="0"/>
              <a:t>은 차원이 증가함에 따라 성능이 저하된다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고차원 공간에서 데이터 간의 거리 차이가 무의미해지는 현상으로 이어질 수 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/>
              <a:t>계산복잡도</a:t>
            </a:r>
            <a:r>
              <a:rPr lang="ko-KR" altLang="en-US" sz="1600" b="1" dirty="0"/>
              <a:t> 증가</a:t>
            </a:r>
            <a:r>
              <a:rPr lang="en-US" altLang="ko-KR" sz="1600" dirty="0"/>
              <a:t>: </a:t>
            </a:r>
            <a:r>
              <a:rPr lang="ko-KR" altLang="en-US" sz="1600" dirty="0"/>
              <a:t>차원이 증가하면 계산 복잡도도 기하급수적으로 증가한다</a:t>
            </a:r>
            <a:r>
              <a:rPr lang="en-US" altLang="ko-KR" sz="1600" dirty="0"/>
              <a:t>. </a:t>
            </a:r>
            <a:r>
              <a:rPr lang="ko-KR" altLang="en-US" sz="1600" dirty="0"/>
              <a:t>차원의 수가 늘어날수록 필요한 데이터 포인트 수도 증가하기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충분한 데이터가 없는 경우 </a:t>
            </a:r>
            <a:r>
              <a:rPr lang="ko-KR" altLang="en-US" sz="1600" dirty="0" err="1"/>
              <a:t>과적합</a:t>
            </a:r>
            <a:r>
              <a:rPr lang="en-US" altLang="ko-KR" sz="1600" dirty="0"/>
              <a:t>(overfitting)</a:t>
            </a:r>
            <a:r>
              <a:rPr lang="ko-KR" altLang="en-US" sz="1600" dirty="0"/>
              <a:t>이 발생할 가능성이 커진다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시각화의 어려움</a:t>
            </a:r>
            <a:r>
              <a:rPr lang="en-US" altLang="ko-KR" sz="1600" dirty="0"/>
              <a:t>: </a:t>
            </a:r>
            <a:r>
              <a:rPr lang="ko-KR" altLang="en-US" sz="1600" dirty="0"/>
              <a:t>인간은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또는 </a:t>
            </a:r>
            <a:r>
              <a:rPr lang="en-US" altLang="ko-KR" sz="1600" dirty="0"/>
              <a:t>3</a:t>
            </a:r>
            <a:r>
              <a:rPr lang="ko-KR" altLang="en-US" sz="1600" dirty="0"/>
              <a:t>차원 공간에서 데이터를 직관적으로 이해할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차원이 </a:t>
            </a:r>
            <a:r>
              <a:rPr lang="en-US" altLang="ko-KR" sz="1600" dirty="0"/>
              <a:t>3</a:t>
            </a:r>
            <a:r>
              <a:rPr lang="ko-KR" altLang="en-US" sz="1600" dirty="0"/>
              <a:t>차원을 넘어서면 시각화나 직관적 해석이 어려워진다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71D25BD-C685-4326-AC95-B631E0ACF74E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64BEC36-B79C-EE5F-9EC4-F68D02161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75" y="260615"/>
            <a:ext cx="2800400" cy="124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067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37304-C7D0-780D-A146-C4C2F54E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E4D44E-B05D-4CA1-EBAD-0C6A426189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951899"/>
            <a:ext cx="8105496" cy="57030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</a:t>
            </a:r>
            <a:r>
              <a:rPr lang="ko-KR" altLang="en-US" b="1" dirty="0"/>
              <a:t>입력의 압축 및 복원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단순 복사가 아닌 “의미 있는 표현” 학습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오토인코더의</a:t>
            </a:r>
            <a:r>
              <a:rPr lang="ko-KR" altLang="en-US" sz="1600" dirty="0"/>
              <a:t> 목표는 단순히 “입력을 그대로 </a:t>
            </a:r>
            <a:r>
              <a:rPr lang="ko-KR" altLang="en-US" sz="1600" dirty="0" err="1"/>
              <a:t>복사”하는</a:t>
            </a:r>
            <a:r>
              <a:rPr lang="ko-KR" altLang="en-US" sz="1600" dirty="0"/>
              <a:t> 것이 아님</a:t>
            </a:r>
            <a:br>
              <a:rPr lang="en-US" altLang="ko-KR" sz="1600" dirty="0"/>
            </a:br>
            <a:r>
              <a:rPr lang="ko-KR" altLang="en-US" sz="1600" b="1" dirty="0"/>
              <a:t>압축 과정</a:t>
            </a:r>
            <a:r>
              <a:rPr lang="en-US" altLang="ko-KR" sz="1600" b="1" dirty="0"/>
              <a:t>(encoding)</a:t>
            </a:r>
            <a:r>
              <a:rPr lang="ko-KR" altLang="en-US" sz="1600" dirty="0"/>
              <a:t> 을 통해 입력 데이터에서 </a:t>
            </a:r>
            <a:r>
              <a:rPr lang="ko-KR" altLang="en-US" sz="1600" b="1" dirty="0"/>
              <a:t>불필요한 세부 정보는 버리고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중요한 정보만 남기는 것</a:t>
            </a:r>
            <a:r>
              <a:rPr lang="ko-KR" altLang="en-US" sz="1600" dirty="0"/>
              <a:t>이 핵심이다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입력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손글씨</a:t>
            </a:r>
            <a:r>
              <a:rPr lang="ko-KR" altLang="en-US" sz="1600" dirty="0"/>
              <a:t> ‘</a:t>
            </a:r>
            <a:r>
              <a:rPr lang="en-US" altLang="ko-KR" sz="1600" dirty="0"/>
              <a:t>5’</a:t>
            </a:r>
            <a:r>
              <a:rPr lang="ko-KR" altLang="en-US" sz="1600" dirty="0"/>
              <a:t>의 픽셀 </a:t>
            </a:r>
            <a:r>
              <a:rPr lang="en-US" altLang="ko-KR" sz="1600" dirty="0"/>
              <a:t>784</a:t>
            </a:r>
            <a:r>
              <a:rPr lang="ko-KR" altLang="en-US" sz="1600" dirty="0"/>
              <a:t>개 </a:t>
            </a:r>
            <a:r>
              <a:rPr lang="en-US" altLang="ko-KR" sz="1600" dirty="0"/>
              <a:t>(28×28)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압축</a:t>
            </a:r>
            <a:r>
              <a:rPr lang="en-US" altLang="ko-KR" sz="1600" dirty="0"/>
              <a:t>: </a:t>
            </a:r>
            <a:r>
              <a:rPr lang="ko-KR" altLang="en-US" sz="1600" dirty="0"/>
              <a:t>잠재벡터 </a:t>
            </a:r>
            <a:r>
              <a:rPr lang="en-US" altLang="ko-KR" sz="1600" dirty="0"/>
              <a:t>32</a:t>
            </a:r>
            <a:r>
              <a:rPr lang="ko-KR" altLang="en-US" sz="1600" dirty="0"/>
              <a:t>차원</a:t>
            </a:r>
            <a:endParaRPr lang="en-US" altLang="ko-KR" sz="1600" dirty="0"/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복원</a:t>
            </a:r>
            <a:r>
              <a:rPr lang="en-US" altLang="ko-KR" sz="1600" dirty="0"/>
              <a:t>: </a:t>
            </a:r>
            <a:r>
              <a:rPr lang="ko-KR" altLang="en-US" sz="1600" dirty="0"/>
              <a:t>다시 </a:t>
            </a:r>
            <a:r>
              <a:rPr lang="en-US" altLang="ko-KR" sz="1600" dirty="0"/>
              <a:t>28×28 </a:t>
            </a:r>
            <a:r>
              <a:rPr lang="ko-KR" altLang="en-US" sz="1600" dirty="0"/>
              <a:t>이미지로 복원</a:t>
            </a:r>
          </a:p>
          <a:p>
            <a:pPr marL="677862" lvl="2" indent="0">
              <a:lnSpc>
                <a:spcPct val="150000"/>
              </a:lnSpc>
              <a:buNone/>
            </a:pPr>
            <a:r>
              <a:rPr lang="ko-KR" altLang="en-US" sz="1600" dirty="0">
                <a:sym typeface="Wingdings" panose="05000000000000000000" pitchFamily="2" charset="2"/>
              </a:rPr>
              <a:t></a:t>
            </a:r>
            <a:r>
              <a:rPr lang="ko-KR" altLang="en-US" sz="1600" dirty="0"/>
              <a:t>　이때 모델은 “</a:t>
            </a:r>
            <a:r>
              <a:rPr lang="ko-KR" altLang="en-US" sz="1600" dirty="0" err="1"/>
              <a:t>손글씨가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라는 사실에 중요한 특징</a:t>
            </a:r>
            <a:r>
              <a:rPr lang="en-US" altLang="ko-KR" sz="1600" dirty="0"/>
              <a:t>(</a:t>
            </a:r>
            <a:r>
              <a:rPr lang="ko-KR" altLang="en-US" sz="1600" dirty="0"/>
              <a:t>곡선</a:t>
            </a:r>
            <a:r>
              <a:rPr lang="en-US" altLang="ko-KR" sz="1600" dirty="0"/>
              <a:t>, </a:t>
            </a:r>
            <a:r>
              <a:rPr lang="ko-KR" altLang="en-US" sz="1600" dirty="0"/>
              <a:t>중심</a:t>
            </a:r>
            <a:r>
              <a:rPr lang="en-US" altLang="ko-KR" sz="1600" dirty="0"/>
              <a:t>, </a:t>
            </a:r>
            <a:r>
              <a:rPr lang="ko-KR" altLang="en-US" sz="1600" dirty="0"/>
              <a:t>굵기 등</a:t>
            </a:r>
            <a:r>
              <a:rPr lang="en-US" altLang="ko-KR" sz="1600" dirty="0"/>
              <a:t>)”</a:t>
            </a:r>
            <a:r>
              <a:rPr lang="ko-KR" altLang="en-US" sz="1600" dirty="0"/>
              <a:t>만을 학습하게 되고</a:t>
            </a:r>
            <a:r>
              <a:rPr lang="en-US" altLang="ko-KR" sz="1600" dirty="0"/>
              <a:t>,</a:t>
            </a:r>
            <a:r>
              <a:rPr lang="ko-KR" altLang="en-US" sz="1600" dirty="0"/>
              <a:t>　불필요한 노이즈나 배경은 자연스럽게 무시하게 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즉</a:t>
            </a:r>
            <a:r>
              <a:rPr lang="en-US" altLang="ko-KR" sz="1600" dirty="0"/>
              <a:t>,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“복원을 잘 하려면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본질적인 특징을 잘 표현해야 한다</a:t>
            </a:r>
            <a:r>
              <a:rPr lang="en-US" altLang="ko-KR" sz="1600" b="1" dirty="0"/>
              <a:t>.”</a:t>
            </a:r>
          </a:p>
          <a:p>
            <a:pPr marL="973138" lvl="3" indent="0">
              <a:lnSpc>
                <a:spcPct val="150000"/>
              </a:lnSpc>
              <a:buNone/>
            </a:pPr>
            <a:r>
              <a:rPr lang="ko-KR" altLang="en-US" sz="1600" dirty="0"/>
              <a:t>→ 이 과정이 </a:t>
            </a:r>
            <a:r>
              <a:rPr lang="ko-KR" altLang="en-US" sz="1600" b="1" dirty="0"/>
              <a:t>특징 학습</a:t>
            </a:r>
            <a:r>
              <a:rPr lang="en-US" altLang="ko-KR" sz="1600" b="1" dirty="0"/>
              <a:t>(feature learning)</a:t>
            </a:r>
            <a:r>
              <a:rPr lang="ko-KR" altLang="en-US" sz="1600" dirty="0"/>
              <a:t> 이다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27E2F31-F975-35C3-6448-8612C11C2C9C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44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968B7-1722-9042-29BB-686CF9A13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D5E4F1-C190-A03E-72E1-E6FF470799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951899"/>
            <a:ext cx="8393530" cy="570309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2900" b="1" dirty="0">
                <a:latin typeface="KoPub돋움체_Pro Bold" pitchFamily="18" charset="-127"/>
                <a:ea typeface="KoPub돋움체_Pro Bold" pitchFamily="18" charset="-127"/>
              </a:rPr>
              <a:t>　</a:t>
            </a:r>
            <a:r>
              <a:rPr lang="ko-KR" altLang="en-US" sz="3800" b="1" dirty="0"/>
              <a:t>입력의 압축 및 복원</a:t>
            </a:r>
            <a:endParaRPr lang="ko-KR" altLang="en-US" sz="38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3800" dirty="0"/>
              <a:t>압축 과정</a:t>
            </a:r>
            <a:r>
              <a:rPr lang="en-US" altLang="ko-KR" sz="3800" dirty="0"/>
              <a:t>(Encoding)</a:t>
            </a:r>
            <a:r>
              <a:rPr lang="ko-KR" altLang="en-US" sz="3800" dirty="0"/>
              <a:t>의 의미</a:t>
            </a:r>
            <a:endParaRPr lang="en-US" altLang="ko-KR" sz="3800" dirty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압축</a:t>
            </a:r>
            <a:r>
              <a:rPr lang="en-US" altLang="ko-KR" sz="3800" dirty="0"/>
              <a:t>(encoding)</a:t>
            </a:r>
            <a:r>
              <a:rPr lang="ko-KR" altLang="en-US" sz="3800" dirty="0"/>
              <a:t>은 </a:t>
            </a:r>
            <a:r>
              <a:rPr lang="ko-KR" altLang="en-US" sz="3800" b="1" dirty="0"/>
              <a:t>데이터의 차원을 줄이는 것</a:t>
            </a:r>
            <a:r>
              <a:rPr lang="ko-KR" altLang="en-US" sz="3800" dirty="0"/>
              <a:t>을 의미한다</a:t>
            </a:r>
            <a:r>
              <a:rPr lang="en-US" altLang="ko-KR" sz="3800" dirty="0"/>
              <a:t>.</a:t>
            </a:r>
          </a:p>
          <a:p>
            <a:pPr lvl="3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3800" dirty="0"/>
              <a:t>원래 입력</a:t>
            </a:r>
            <a:r>
              <a:rPr lang="en-US" altLang="ko-KR" sz="3800" dirty="0"/>
              <a:t>: 784</a:t>
            </a:r>
            <a:r>
              <a:rPr lang="ko-KR" altLang="en-US" sz="3800" dirty="0"/>
              <a:t>차원 　</a:t>
            </a:r>
            <a:r>
              <a:rPr lang="ko-KR" altLang="en-US" sz="3800" dirty="0">
                <a:sym typeface="Wingdings" panose="05000000000000000000" pitchFamily="2" charset="2"/>
              </a:rPr>
              <a:t></a:t>
            </a:r>
            <a:r>
              <a:rPr lang="ko-KR" altLang="en-US" sz="3800" dirty="0"/>
              <a:t>　잠재 표현</a:t>
            </a:r>
            <a:r>
              <a:rPr lang="en-US" altLang="ko-KR" sz="3800" dirty="0"/>
              <a:t>: 32</a:t>
            </a:r>
            <a:r>
              <a:rPr lang="ko-KR" altLang="en-US" sz="3800" dirty="0"/>
              <a:t>차원 </a:t>
            </a:r>
            <a:r>
              <a:rPr lang="en-US" altLang="ko-KR" sz="3800" dirty="0"/>
              <a:t>(</a:t>
            </a:r>
            <a:r>
              <a:rPr lang="ko-KR" altLang="en-US" sz="3800" dirty="0"/>
              <a:t>핵심 패턴만 유지</a:t>
            </a:r>
            <a:r>
              <a:rPr lang="en-US" altLang="ko-KR" sz="3800" dirty="0"/>
              <a:t>)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이렇게 압축하면 모델은 </a:t>
            </a:r>
            <a:r>
              <a:rPr lang="ko-KR" altLang="en-US" sz="3800" b="1" dirty="0"/>
              <a:t>데이터의 근본적인 구조</a:t>
            </a:r>
            <a:r>
              <a:rPr lang="en-US" altLang="ko-KR" sz="3800" b="1" dirty="0"/>
              <a:t>(</a:t>
            </a:r>
            <a:r>
              <a:rPr lang="ko-KR" altLang="en-US" sz="3800" b="1" dirty="0"/>
              <a:t>패턴</a:t>
            </a:r>
            <a:r>
              <a:rPr lang="en-US" altLang="ko-KR" sz="3800" b="1" dirty="0"/>
              <a:t>, </a:t>
            </a:r>
            <a:r>
              <a:rPr lang="ko-KR" altLang="en-US" sz="3800" b="1" dirty="0"/>
              <a:t>형태</a:t>
            </a:r>
            <a:r>
              <a:rPr lang="en-US" altLang="ko-KR" sz="3800" b="1" dirty="0"/>
              <a:t>, </a:t>
            </a:r>
            <a:r>
              <a:rPr lang="ko-KR" altLang="en-US" sz="3800" b="1" dirty="0"/>
              <a:t>관계</a:t>
            </a:r>
            <a:r>
              <a:rPr lang="en-US" altLang="ko-KR" sz="3800" b="1" dirty="0"/>
              <a:t>)</a:t>
            </a:r>
            <a:r>
              <a:rPr lang="ko-KR" altLang="en-US" sz="3800" dirty="0"/>
              <a:t> 를 파악해야만 복원이 가능하므로</a:t>
            </a:r>
            <a:r>
              <a:rPr lang="en-US" altLang="ko-KR" sz="3800" dirty="0"/>
              <a:t>, </a:t>
            </a:r>
            <a:r>
              <a:rPr lang="ko-KR" altLang="en-US" sz="3800" dirty="0"/>
              <a:t>결국 “</a:t>
            </a:r>
            <a:r>
              <a:rPr lang="ko-KR" altLang="en-US" sz="3800" b="1" dirty="0"/>
              <a:t>데이터의 의미를 이해하는 방향으로 </a:t>
            </a:r>
            <a:r>
              <a:rPr lang="ko-KR" altLang="en-US" sz="3800" b="1" dirty="0" err="1"/>
              <a:t>학습</a:t>
            </a:r>
            <a:r>
              <a:rPr lang="ko-KR" altLang="en-US" sz="3800" dirty="0" err="1"/>
              <a:t>”이</a:t>
            </a:r>
            <a:r>
              <a:rPr lang="ko-KR" altLang="en-US" sz="3800" dirty="0"/>
              <a:t> 이루어진다</a:t>
            </a:r>
            <a:r>
              <a:rPr lang="en-US" altLang="ko-KR" sz="3800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sz="3800" dirty="0"/>
              <a:t>예를 들어</a:t>
            </a:r>
            <a:r>
              <a:rPr lang="en-US" altLang="ko-KR" sz="3800" dirty="0"/>
              <a:t>: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여러 숫자 ‘</a:t>
            </a:r>
            <a:r>
              <a:rPr lang="en-US" altLang="ko-KR" sz="3800" dirty="0"/>
              <a:t>5’ </a:t>
            </a:r>
            <a:r>
              <a:rPr lang="ko-KR" altLang="en-US" sz="3800" dirty="0"/>
              <a:t>이미지를 학습하면</a:t>
            </a:r>
            <a:r>
              <a:rPr lang="en-US" altLang="ko-KR" sz="3800" dirty="0"/>
              <a:t>,</a:t>
            </a:r>
            <a:r>
              <a:rPr lang="ko-KR" altLang="en-US" sz="3800" dirty="0"/>
              <a:t>　인코더는 “</a:t>
            </a:r>
            <a:r>
              <a:rPr lang="en-US" altLang="ko-KR" sz="3800" dirty="0"/>
              <a:t>5</a:t>
            </a:r>
            <a:r>
              <a:rPr lang="ko-KR" altLang="en-US" sz="3800" dirty="0"/>
              <a:t>라는 모양의 공통적인 </a:t>
            </a:r>
            <a:r>
              <a:rPr lang="ko-KR" altLang="en-US" sz="3800" dirty="0" err="1"/>
              <a:t>패턴”을</a:t>
            </a:r>
            <a:r>
              <a:rPr lang="ko-KR" altLang="en-US" sz="3800" dirty="0"/>
              <a:t> 찾아내고</a:t>
            </a:r>
            <a:r>
              <a:rPr lang="en-US" altLang="ko-KR" sz="3800" dirty="0"/>
              <a:t>,</a:t>
            </a:r>
            <a:r>
              <a:rPr lang="ko-KR" altLang="en-US" sz="3800" dirty="0"/>
              <a:t>　</a:t>
            </a:r>
            <a:r>
              <a:rPr lang="ko-KR" altLang="en-US" sz="3800" dirty="0" err="1"/>
              <a:t>디코더는</a:t>
            </a:r>
            <a:r>
              <a:rPr lang="ko-KR" altLang="en-US" sz="3800" dirty="0"/>
              <a:t> 그 패턴으로부터 원래 모양을 복원하게 된다</a:t>
            </a:r>
            <a:r>
              <a:rPr lang="en-US" altLang="ko-KR" sz="3800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sz="3800" dirty="0"/>
              <a:t>복원 과정</a:t>
            </a:r>
            <a:r>
              <a:rPr lang="en-US" altLang="ko-KR" sz="3800" dirty="0"/>
              <a:t>(Decoding)</a:t>
            </a:r>
            <a:r>
              <a:rPr lang="ko-KR" altLang="en-US" sz="3800" dirty="0"/>
              <a:t>의 역할</a:t>
            </a:r>
            <a:endParaRPr lang="en-US" altLang="ko-KR" sz="3800" dirty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복원은 단순히 되돌리기 과정이 아니라</a:t>
            </a:r>
            <a:r>
              <a:rPr lang="en-US" altLang="ko-KR" sz="3800" dirty="0"/>
              <a:t>,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인코더가 학습한 “압축된 </a:t>
            </a:r>
            <a:r>
              <a:rPr lang="ko-KR" altLang="en-US" sz="3800" dirty="0" err="1"/>
              <a:t>특징”이</a:t>
            </a:r>
            <a:r>
              <a:rPr lang="ko-KR" altLang="en-US" sz="3800" dirty="0"/>
              <a:t> </a:t>
            </a:r>
            <a:r>
              <a:rPr lang="ko-KR" altLang="en-US" sz="3800" b="1" dirty="0"/>
              <a:t>충분히 정보가 있는지</a:t>
            </a:r>
            <a:r>
              <a:rPr lang="ko-KR" altLang="en-US" sz="3800" dirty="0"/>
              <a:t> 검증하는 단계이다</a:t>
            </a:r>
            <a:r>
              <a:rPr lang="en-US" altLang="ko-KR" sz="3800" dirty="0"/>
              <a:t>.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만약 압축 과정에서 중요한 정보를 잃어버리면</a:t>
            </a:r>
            <a:r>
              <a:rPr lang="en-US" altLang="ko-KR" sz="3800" dirty="0"/>
              <a:t>, </a:t>
            </a:r>
            <a:r>
              <a:rPr lang="ko-KR" altLang="en-US" sz="3800" dirty="0"/>
              <a:t>복원 시 원본과 차이가 커지므로 손실이 커진다</a:t>
            </a:r>
            <a:r>
              <a:rPr lang="en-US" altLang="ko-KR" sz="3800" dirty="0"/>
              <a:t>.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b="1" dirty="0">
                <a:solidFill>
                  <a:srgbClr val="0070C0"/>
                </a:solidFill>
              </a:rPr>
              <a:t>즉</a:t>
            </a:r>
            <a:r>
              <a:rPr lang="en-US" altLang="ko-KR" sz="3800" b="1" dirty="0">
                <a:solidFill>
                  <a:srgbClr val="0070C0"/>
                </a:solidFill>
              </a:rPr>
              <a:t>,</a:t>
            </a:r>
            <a:r>
              <a:rPr lang="ko-KR" altLang="en-US" sz="3800" b="1" dirty="0">
                <a:solidFill>
                  <a:srgbClr val="0070C0"/>
                </a:solidFill>
              </a:rPr>
              <a:t>　</a:t>
            </a:r>
            <a:r>
              <a:rPr lang="en-US" altLang="ko-KR" sz="3800" b="1" dirty="0">
                <a:solidFill>
                  <a:srgbClr val="0070C0"/>
                </a:solidFill>
              </a:rPr>
              <a:t>“</a:t>
            </a:r>
            <a:r>
              <a:rPr lang="ko-KR" altLang="en-US" sz="3800" b="1" dirty="0">
                <a:solidFill>
                  <a:srgbClr val="0070C0"/>
                </a:solidFill>
              </a:rPr>
              <a:t>복원 오차</a:t>
            </a:r>
            <a:r>
              <a:rPr lang="en-US" altLang="ko-KR" sz="3800" b="1" dirty="0">
                <a:solidFill>
                  <a:srgbClr val="0070C0"/>
                </a:solidFill>
              </a:rPr>
              <a:t>(reconstruction loss)”</a:t>
            </a:r>
            <a:r>
              <a:rPr lang="ko-KR" altLang="en-US" sz="3800" b="1" dirty="0">
                <a:solidFill>
                  <a:srgbClr val="0070C0"/>
                </a:solidFill>
              </a:rPr>
              <a:t>는 인코더가 유의미한 정보를 얼마나 잘 보존했는지를 측정하는 신호</a:t>
            </a:r>
            <a:r>
              <a:rPr lang="en-US" altLang="ko-KR" sz="3800" b="1" dirty="0">
                <a:solidFill>
                  <a:srgbClr val="0070C0"/>
                </a:solidFill>
              </a:rPr>
              <a:t>(signal)</a:t>
            </a:r>
            <a:r>
              <a:rPr lang="ko-KR" altLang="en-US" sz="3800" b="1" dirty="0">
                <a:solidFill>
                  <a:srgbClr val="0070C0"/>
                </a:solidFill>
              </a:rPr>
              <a:t>이다</a:t>
            </a:r>
            <a:r>
              <a:rPr lang="en-US" altLang="ko-KR" sz="38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82A8F97-F467-A7C6-66E2-B20663C3E8B9}"/>
              </a:ext>
            </a:extLst>
          </p:cNvPr>
          <p:cNvSpPr txBox="1">
            <a:spLocks/>
          </p:cNvSpPr>
          <p:nvPr/>
        </p:nvSpPr>
        <p:spPr>
          <a:xfrm>
            <a:off x="496781" y="203008"/>
            <a:ext cx="8107710" cy="5702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77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5FAA5-2BC0-95B2-8B7E-680A2D0E9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2D3C4A2-E971-11F5-2F72-7E51B3CBA65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951899"/>
            <a:ext cx="8393530" cy="570309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</a:t>
            </a:r>
            <a:r>
              <a:rPr lang="ko-KR" altLang="en-US" b="1" dirty="0"/>
              <a:t>입력의 압축 및 복원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dirty="0"/>
              <a:t>왜 이런 학습이 유용한가</a:t>
            </a:r>
            <a:r>
              <a:rPr lang="en-US" altLang="ko-KR" dirty="0"/>
              <a:t>?</a:t>
            </a:r>
            <a:r>
              <a:rPr lang="ko-KR" altLang="en-US" dirty="0"/>
              <a:t>　이런 </a:t>
            </a:r>
            <a:r>
              <a:rPr lang="ko-KR" altLang="en-US" b="1" dirty="0"/>
              <a:t>입력 → 압축 → 복원 구조</a:t>
            </a:r>
            <a:r>
              <a:rPr lang="ko-KR" altLang="en-US" dirty="0"/>
              <a:t>를 통해 얻을 수 있는 이점은 다음과 같다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/>
            <a:r>
              <a:rPr lang="ko-KR" altLang="en-US" sz="1500" b="1" dirty="0"/>
              <a:t>결　</a:t>
            </a:r>
            <a:r>
              <a:rPr lang="ko-KR" altLang="en-US" sz="1500" b="1" dirty="0" err="1"/>
              <a:t>론：</a:t>
            </a:r>
            <a:r>
              <a:rPr lang="ko-KR" altLang="en-US" sz="1500" dirty="0" err="1"/>
              <a:t>오토인코더가</a:t>
            </a:r>
            <a:r>
              <a:rPr lang="ko-KR" altLang="en-US" sz="1500" dirty="0"/>
              <a:t> 입력을 압축하고 복원하는 이유는</a:t>
            </a:r>
            <a:r>
              <a:rPr lang="en-US" altLang="ko-KR" sz="1500" dirty="0"/>
              <a:t>,</a:t>
            </a:r>
            <a:br>
              <a:rPr lang="en-US" altLang="ko-KR" sz="1500" dirty="0"/>
            </a:br>
            <a:r>
              <a:rPr lang="ko-KR" altLang="en-US" sz="1500" b="1" dirty="0"/>
              <a:t>데이터의 핵심적인 구조를 스스로 학습하기 위함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  <a:p>
            <a:pPr marL="334963" lvl="1" indent="0">
              <a:buNone/>
            </a:pPr>
            <a:r>
              <a:rPr lang="ko-KR" altLang="en-US" sz="1500" dirty="0"/>
              <a:t>　</a:t>
            </a:r>
            <a:r>
              <a:rPr lang="ko-KR" altLang="en-US" sz="1500" dirty="0">
                <a:sym typeface="Wingdings" panose="05000000000000000000" pitchFamily="2" charset="2"/>
              </a:rPr>
              <a:t></a:t>
            </a:r>
            <a:r>
              <a:rPr lang="ko-KR" altLang="en-US" sz="1500" dirty="0"/>
              <a:t>　복원을 잘 하려면 </a:t>
            </a:r>
            <a:r>
              <a:rPr lang="ko-KR" altLang="en-US" sz="1500" b="1" dirty="0"/>
              <a:t>본질적 정보만 남겨야</a:t>
            </a:r>
            <a:r>
              <a:rPr lang="ko-KR" altLang="en-US" sz="1500" dirty="0"/>
              <a:t> 하므로</a:t>
            </a:r>
            <a:r>
              <a:rPr lang="en-US" altLang="ko-KR" sz="1500" dirty="0"/>
              <a:t>,</a:t>
            </a:r>
            <a:br>
              <a:rPr lang="en-US" altLang="ko-KR" sz="1500" dirty="0"/>
            </a:br>
            <a:r>
              <a:rPr lang="ko-KR" altLang="en-US" sz="1500" dirty="0"/>
              <a:t>　　　</a:t>
            </a:r>
            <a:r>
              <a:rPr lang="ko-KR" altLang="en-US" sz="1500" dirty="0" err="1"/>
              <a:t>오토인코더는</a:t>
            </a:r>
            <a:r>
              <a:rPr lang="ko-KR" altLang="en-US" sz="1500" dirty="0"/>
              <a:t> 자연스럽게 </a:t>
            </a:r>
            <a:r>
              <a:rPr lang="ko-KR" altLang="en-US" sz="1500" b="1" dirty="0"/>
              <a:t>유용한 특징</a:t>
            </a:r>
            <a:r>
              <a:rPr lang="en-US" altLang="ko-KR" sz="1500" b="1" dirty="0"/>
              <a:t>(feature representation)</a:t>
            </a:r>
            <a:r>
              <a:rPr lang="ko-KR" altLang="en-US" sz="1500" dirty="0"/>
              <a:t>을 배우게 된다</a:t>
            </a:r>
            <a:r>
              <a:rPr lang="en-US" altLang="ko-KR" sz="1500" dirty="0"/>
              <a:t>.</a:t>
            </a:r>
          </a:p>
          <a:p>
            <a:pPr lvl="1">
              <a:lnSpc>
                <a:spcPct val="160000"/>
              </a:lnSpc>
            </a:pPr>
            <a:endParaRPr lang="en-US" altLang="ko-KR" sz="17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99CC13-AD20-EC17-BBE6-B28DD457D4BD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11CAA7-0971-F4DE-2E55-9E45CFDB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91" y="2219253"/>
            <a:ext cx="793543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7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B31B7-4335-742C-17E1-6F64E5537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A403A9-5451-E4B8-E102-3D3DC38625E1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en-US" altLang="ko-KR" b="1" dirty="0"/>
                  <a:t>Manifold(</a:t>
                </a:r>
                <a:r>
                  <a:rPr lang="ko-KR" altLang="en-US" b="1" dirty="0" err="1"/>
                  <a:t>다양체</a:t>
                </a:r>
                <a:r>
                  <a:rPr lang="en-US" altLang="ko-KR" b="1" dirty="0"/>
                  <a:t>)</a:t>
                </a:r>
                <a:r>
                  <a:rPr lang="ko-KR" altLang="en-US" dirty="0"/>
                  <a:t> 란</a:t>
                </a:r>
                <a:r>
                  <a:rPr lang="en-US" altLang="ko-KR" dirty="0"/>
                  <a:t>?</a:t>
                </a:r>
                <a:endParaRPr lang="ko-KR" altLang="en-US" b="1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국소적으로는 유클리드 공간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평면</a:t>
                </a:r>
                <a:r>
                  <a:rPr lang="en-US" altLang="ko-KR" b="1" dirty="0"/>
                  <a:t>)</a:t>
                </a:r>
                <a:r>
                  <a:rPr lang="ko-KR" altLang="en-US" b="1" dirty="0"/>
                  <a:t>처럼 보이지만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전체적으로는 더 복잡한 구조를 가진 공간</a:t>
                </a:r>
                <a:r>
                  <a:rPr lang="ko-KR" altLang="en-US" dirty="0"/>
                  <a:t>을 말한다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예를 들어</a:t>
                </a:r>
                <a:r>
                  <a:rPr lang="en-US" altLang="ko-KR" dirty="0"/>
                  <a:t>: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구면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지구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은 전체적으로는 둥글지만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우리가 사는 작은 지역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국소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에서는 평면</a:t>
                </a:r>
                <a:r>
                  <a:rPr lang="en-US" altLang="ko-KR" sz="1600" dirty="0"/>
                  <a:t>(2D)</a:t>
                </a:r>
                <a:r>
                  <a:rPr lang="ko-KR" altLang="en-US" sz="1600" dirty="0"/>
                  <a:t>처럼 보인다</a:t>
                </a:r>
                <a:r>
                  <a:rPr lang="en-US" altLang="ko-KR" sz="1600" dirty="0"/>
                  <a:t>. → </a:t>
                </a:r>
                <a:r>
                  <a:rPr lang="ko-KR" altLang="en-US" sz="1600" dirty="0"/>
                  <a:t>그래서 “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차원 </a:t>
                </a:r>
                <a:r>
                  <a:rPr lang="en-US" altLang="ko-KR" sz="1600" dirty="0"/>
                  <a:t>manifold”</a:t>
                </a:r>
                <a:r>
                  <a:rPr lang="ko-KR" altLang="en-US" sz="1600" dirty="0"/>
                  <a:t>라고 부른다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정확히는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어떤 집합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ℳ</m:t>
                    </m:r>
                    <m:r>
                      <a:rPr lang="ko-KR" altLang="en-US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/>
                  <a:t>이 </a:t>
                </a:r>
                <a:r>
                  <a:rPr lang="en-US" altLang="ko-KR" b="1" dirty="0"/>
                  <a:t>d</a:t>
                </a:r>
                <a:r>
                  <a:rPr lang="ko-KR" altLang="en-US" b="1" dirty="0"/>
                  <a:t>차원 </a:t>
                </a:r>
                <a:r>
                  <a:rPr lang="en-US" altLang="ko-KR" b="1" dirty="0"/>
                  <a:t>manifold</a:t>
                </a:r>
                <a:r>
                  <a:rPr lang="ko-KR" altLang="en-US" dirty="0"/>
                  <a:t> 라는 것은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모든 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ko-KR" altLang="en-US" dirty="0"/>
                  <a:t>근처에는</a:t>
                </a:r>
                <a:br>
                  <a:rPr lang="ko-KR" altLang="en-US" dirty="0"/>
                </a:br>
                <a:r>
                  <a:rPr lang="ko-KR" altLang="en-US" dirty="0"/>
                  <a:t>유클리드 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ko-KR" altLang="en-US" dirty="0"/>
                  <a:t>와 </a:t>
                </a:r>
                <a:r>
                  <a:rPr lang="ko-KR" altLang="en-US" b="1" dirty="0"/>
                  <a:t>위상적으로 동형</a:t>
                </a:r>
                <a:r>
                  <a:rPr lang="en-US" altLang="ko-KR" b="1" dirty="0"/>
                  <a:t>(Homeomorphic)</a:t>
                </a:r>
                <a:r>
                  <a:rPr lang="ko-KR" altLang="en-US" dirty="0"/>
                  <a:t> 인 열린 집합이 존재한다는 뜻이다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ℳ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,∃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ℳ</m:t>
                      </m:r>
                      <m:r>
                        <m:rPr>
                          <m:nor/>
                        </m:rPr>
                        <a:rPr lang="ko-KR" altLang="en-US" sz="1600" i="1"/>
                        <m:t> </m:t>
                      </m:r>
                      <m:r>
                        <m:rPr>
                          <m:nor/>
                        </m:rPr>
                        <a:rPr lang="en-US" altLang="ko-KR" sz="1600" i="1"/>
                        <m:t>such</m:t>
                      </m:r>
                      <m:r>
                        <m:rPr>
                          <m:nor/>
                        </m:rPr>
                        <a:rPr lang="en-US" altLang="ko-KR" sz="1600" i="1"/>
                        <m:t> </m:t>
                      </m:r>
                      <m:r>
                        <m:rPr>
                          <m:nor/>
                        </m:rPr>
                        <a:rPr lang="en-US" altLang="ko-KR" sz="1600" i="1"/>
                        <m:t>that</m:t>
                      </m:r>
                      <m:r>
                        <m:rPr>
                          <m:nor/>
                        </m:rPr>
                        <a:rPr lang="en-US" altLang="ko-KR" sz="1600" i="1"/>
                        <m:t> 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600" b="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“</a:t>
                </a:r>
                <a:r>
                  <a:rPr lang="ko-KR" altLang="en-US" dirty="0"/>
                  <a:t>전체적으로 </a:t>
                </a:r>
                <a:r>
                  <a:rPr lang="ko-KR" altLang="en-US" dirty="0" err="1"/>
                  <a:t>휘어있지만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국소적으로는 평평한</a:t>
                </a:r>
                <a:r>
                  <a:rPr lang="en-US" altLang="ko-KR" dirty="0"/>
                  <a:t>(d</a:t>
                </a:r>
                <a:r>
                  <a:rPr lang="ko-KR" altLang="en-US" dirty="0"/>
                  <a:t>차원인</a:t>
                </a:r>
                <a:r>
                  <a:rPr lang="en-US" altLang="ko-KR" dirty="0"/>
                  <a:t>) </a:t>
                </a:r>
                <a:r>
                  <a:rPr lang="ko-KR" altLang="en-US" dirty="0" err="1"/>
                  <a:t>구조”라는</a:t>
                </a:r>
                <a:r>
                  <a:rPr lang="ko-KR" altLang="en-US" dirty="0"/>
                  <a:t> 의미임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A403A9-5451-E4B8-E102-3D3DC3862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  <a:blipFill>
                <a:blip r:embed="rId2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EA7619CF-6008-5EC9-D2C5-72D513815907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10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D357A-DB8A-B1E5-F38D-E104B2F81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B570B3-D26F-E3B5-5149-D24C589AF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951899"/>
            <a:ext cx="8278316" cy="57030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</a:t>
            </a:r>
            <a:r>
              <a:rPr lang="ko-KR" altLang="en-US" b="1" dirty="0"/>
              <a:t>직관적 의미 </a:t>
            </a:r>
            <a:r>
              <a:rPr lang="en-US" altLang="ko-KR" b="1" dirty="0"/>
              <a:t>(Intuitive View)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/>
              <a:t>고차원 공간의 </a:t>
            </a:r>
            <a:r>
              <a:rPr lang="ko-KR" altLang="en-US" sz="1700" dirty="0" err="1"/>
              <a:t>저차원</a:t>
            </a:r>
            <a:r>
              <a:rPr lang="ko-KR" altLang="en-US" sz="1700" dirty="0"/>
              <a:t> 구조</a:t>
            </a:r>
            <a:endParaRPr lang="en-US" altLang="ko-KR" sz="17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/>
              <a:t>데이터</a:t>
            </a:r>
            <a:r>
              <a:rPr lang="en-US" altLang="ko-KR" sz="1700" dirty="0"/>
              <a:t>(</a:t>
            </a:r>
            <a:r>
              <a:rPr lang="ko-KR" altLang="en-US" sz="1700" dirty="0"/>
              <a:t>이미지</a:t>
            </a:r>
            <a:r>
              <a:rPr lang="en-US" altLang="ko-KR" sz="1700" dirty="0"/>
              <a:t>, </a:t>
            </a:r>
            <a:r>
              <a:rPr lang="ko-KR" altLang="en-US" sz="1700" dirty="0"/>
              <a:t>코드</a:t>
            </a:r>
            <a:r>
              <a:rPr lang="en-US" altLang="ko-KR" sz="1700" dirty="0"/>
              <a:t>, </a:t>
            </a:r>
            <a:r>
              <a:rPr lang="ko-KR" altLang="en-US" sz="1700" dirty="0"/>
              <a:t>음성 등</a:t>
            </a:r>
            <a:r>
              <a:rPr lang="en-US" altLang="ko-KR" sz="1700" dirty="0"/>
              <a:t>)</a:t>
            </a:r>
            <a:r>
              <a:rPr lang="ko-KR" altLang="en-US" sz="1700" dirty="0"/>
              <a:t>는 고차원 공간에 존재하지만</a:t>
            </a:r>
            <a:r>
              <a:rPr lang="en-US" altLang="ko-KR" sz="1700" dirty="0"/>
              <a:t>,</a:t>
            </a:r>
            <a:br>
              <a:rPr lang="en-US" altLang="ko-KR" sz="1700" dirty="0"/>
            </a:br>
            <a:r>
              <a:rPr lang="ko-KR" altLang="en-US" sz="1700" dirty="0"/>
              <a:t>그 안에서도 실제로는 </a:t>
            </a:r>
            <a:r>
              <a:rPr lang="ko-KR" altLang="en-US" sz="1700" b="1" dirty="0" err="1"/>
              <a:t>저차원</a:t>
            </a:r>
            <a:r>
              <a:rPr lang="ko-KR" altLang="en-US" sz="1700" b="1" dirty="0"/>
              <a:t> 구조를 따라 분포</a:t>
            </a:r>
            <a:r>
              <a:rPr lang="ko-KR" altLang="en-US" sz="1700" dirty="0"/>
              <a:t>한다</a:t>
            </a:r>
            <a:r>
              <a:rPr lang="en-US" altLang="ko-KR" sz="17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/>
              <a:t>예를 들어</a:t>
            </a:r>
            <a:r>
              <a:rPr lang="en-US" altLang="ko-KR" sz="1700" dirty="0"/>
              <a:t>: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/>
              <a:t>MNIST </a:t>
            </a:r>
            <a:r>
              <a:rPr lang="ko-KR" altLang="en-US" sz="1700" dirty="0"/>
              <a:t>숫자 이미지 → </a:t>
            </a:r>
            <a:r>
              <a:rPr lang="en-US" altLang="ko-KR" sz="1700" dirty="0"/>
              <a:t>28×28 = 784</a:t>
            </a:r>
            <a:r>
              <a:rPr lang="ko-KR" altLang="en-US" sz="1700" dirty="0"/>
              <a:t>차원</a:t>
            </a:r>
            <a:br>
              <a:rPr lang="ko-KR" altLang="en-US" sz="1700" dirty="0"/>
            </a:br>
            <a:r>
              <a:rPr lang="ko-KR" altLang="en-US" sz="1700" dirty="0"/>
              <a:t>하지만 실제 ‘</a:t>
            </a:r>
            <a:r>
              <a:rPr lang="en-US" altLang="ko-KR" sz="1700" dirty="0"/>
              <a:t>2’, ‘3’ </a:t>
            </a:r>
            <a:r>
              <a:rPr lang="ko-KR" altLang="en-US" sz="1700" dirty="0"/>
              <a:t>같은 숫자는 </a:t>
            </a:r>
            <a:r>
              <a:rPr lang="ko-KR" altLang="en-US" sz="1700" b="1" dirty="0">
                <a:solidFill>
                  <a:srgbClr val="0070C0"/>
                </a:solidFill>
              </a:rPr>
              <a:t>특정한 형태 패턴</a:t>
            </a:r>
            <a:r>
              <a:rPr lang="ko-KR" altLang="en-US" sz="1700" dirty="0">
                <a:solidFill>
                  <a:srgbClr val="0070C0"/>
                </a:solidFill>
              </a:rPr>
              <a:t>을 따라 모인다</a:t>
            </a:r>
            <a:r>
              <a:rPr lang="en-US" altLang="ko-KR" sz="1700" dirty="0">
                <a:solidFill>
                  <a:srgbClr val="0070C0"/>
                </a:solidFill>
              </a:rPr>
              <a:t>.</a:t>
            </a:r>
            <a:br>
              <a:rPr lang="en-US" altLang="ko-KR" sz="1700" dirty="0">
                <a:solidFill>
                  <a:srgbClr val="0070C0"/>
                </a:solidFill>
              </a:rPr>
            </a:br>
            <a:r>
              <a:rPr lang="ko-KR" altLang="en-US" sz="1700" dirty="0"/>
              <a:t>즉</a:t>
            </a:r>
            <a:r>
              <a:rPr lang="en-US" altLang="ko-KR" sz="1700" dirty="0"/>
              <a:t>, 784</a:t>
            </a:r>
            <a:r>
              <a:rPr lang="ko-KR" altLang="en-US" sz="1700" dirty="0"/>
              <a:t>차원 공간 전체에 퍼지는 게 아니라</a:t>
            </a:r>
            <a:r>
              <a:rPr lang="en-US" altLang="ko-KR" sz="1700" dirty="0"/>
              <a:t>, </a:t>
            </a:r>
            <a:r>
              <a:rPr lang="ko-KR" altLang="en-US" sz="1700" b="1" dirty="0"/>
              <a:t>특정 곡면</a:t>
            </a:r>
            <a:r>
              <a:rPr lang="en-US" altLang="ko-KR" sz="1700" b="1" dirty="0"/>
              <a:t>(</a:t>
            </a:r>
            <a:r>
              <a:rPr lang="ko-KR" altLang="en-US" sz="1700" b="1" dirty="0" err="1"/>
              <a:t>저차원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manifold)</a:t>
            </a:r>
            <a:r>
              <a:rPr lang="ko-KR" altLang="en-US" sz="1700" dirty="0"/>
              <a:t> 위에 존재한다</a:t>
            </a:r>
            <a:r>
              <a:rPr lang="en-US" altLang="ko-KR" sz="17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7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F70DEF9-CA02-2A36-0FB3-FB45452DCB21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448CF3-94F8-E83E-14AF-1CA015E9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71" y="4926782"/>
            <a:ext cx="3726165" cy="14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3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 모델이란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생성 모델 개념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합성곱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신경망에서 다룬 이미지 분류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 검출 등은 입력 이미지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있을 때 그에 따른 정답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y)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찾는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개와 고양이 이미지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데이터셋이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주어졌을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이미지를 개와 고양이로 분류하는 문제들을 다루었음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이미지를 분류하는 것을 ‘판별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자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모델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(discriminative model)’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일반적으로 </a:t>
            </a:r>
            <a:r>
              <a:rPr lang="ko-KR" altLang="en-US" b="1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판별자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모델에서는 이미지를 정확히 분류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구별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하고자 해당 이미지를 대표하는 특성들을 잘 찾는 것을 목표로 함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개와 고양이를 구별하려면 개의 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꼬리 등 특성을 찾는 것이 중요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EB853-7414-8FE4-D5E1-410CBF1B3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0254D7F-6CCA-0C94-DD3D-42387EE013D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ko-KR" altLang="en-US" b="1" dirty="0"/>
                  <a:t>데이터 과학</a:t>
                </a:r>
                <a:r>
                  <a:rPr lang="en-US" altLang="ko-KR" b="1" dirty="0"/>
                  <a:t>·AI</a:t>
                </a:r>
                <a:r>
                  <a:rPr lang="ko-KR" altLang="en-US" b="1" dirty="0"/>
                  <a:t>에서의 해석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정상 데이터 </a:t>
                </a:r>
                <a:r>
                  <a:rPr lang="en-US" altLang="ko-KR" dirty="0"/>
                  <a:t>manifold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딥러닝이나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오토인코더에서</a:t>
                </a:r>
                <a:r>
                  <a:rPr lang="ko-KR" altLang="en-US" sz="1600" dirty="0"/>
                  <a:t> 말하는 </a:t>
                </a:r>
                <a:r>
                  <a:rPr lang="en-US" altLang="ko-KR" sz="1600" dirty="0"/>
                  <a:t>manifold</a:t>
                </a:r>
                <a:r>
                  <a:rPr lang="ko-KR" altLang="en-US" sz="1600" dirty="0"/>
                  <a:t>는</a:t>
                </a:r>
                <a:br>
                  <a:rPr lang="ko-KR" altLang="en-US" sz="1600" dirty="0"/>
                </a:br>
                <a:r>
                  <a:rPr lang="ko-KR" altLang="en-US" sz="1600" dirty="0"/>
                  <a:t>“</a:t>
                </a:r>
                <a:r>
                  <a:rPr lang="ko-KR" altLang="en-US" sz="1600" b="1" dirty="0"/>
                  <a:t>정상 데이터가 실제로 존재할 수 있는 유효한 </a:t>
                </a:r>
                <a:r>
                  <a:rPr lang="ko-KR" altLang="en-US" sz="1600" b="1" dirty="0" err="1"/>
                  <a:t>저차원</a:t>
                </a:r>
                <a:r>
                  <a:rPr lang="ko-KR" altLang="en-US" sz="1600" b="1" dirty="0"/>
                  <a:t> </a:t>
                </a:r>
                <a:r>
                  <a:rPr lang="ko-KR" altLang="en-US" sz="1600" b="1" dirty="0" err="1"/>
                  <a:t>구조</a:t>
                </a:r>
                <a:r>
                  <a:rPr lang="ko-KR" altLang="en-US" sz="1600" dirty="0" err="1"/>
                  <a:t>”를</a:t>
                </a:r>
                <a:r>
                  <a:rPr lang="ko-KR" altLang="en-US" sz="1600" dirty="0"/>
                  <a:t> 뜻한다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</a:t>
                </a:r>
                <a:r>
                  <a:rPr lang="en-US" altLang="ko-KR" sz="1600" dirty="0"/>
                  <a:t>–</a:t>
                </a:r>
                <a:r>
                  <a:rPr lang="ko-KR" altLang="en-US" sz="1600" dirty="0" err="1"/>
                  <a:t>디코더</a:t>
                </a:r>
                <a:r>
                  <a:rPr lang="ko-KR" altLang="en-US" sz="1600" dirty="0"/>
                  <a:t> 네트워크는 이 </a:t>
                </a:r>
                <a:r>
                  <a:rPr lang="en-US" altLang="ko-KR" sz="1600" dirty="0"/>
                  <a:t>manifold</a:t>
                </a:r>
                <a:r>
                  <a:rPr lang="ko-KR" altLang="en-US" sz="1600" dirty="0"/>
                  <a:t>를 함수 형태로 근사한다</a:t>
                </a:r>
                <a:r>
                  <a:rPr lang="en-US" altLang="ko-KR" sz="1600" dirty="0"/>
                  <a:t>: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인코더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입력을 </a:t>
                </a:r>
                <a:r>
                  <a:rPr lang="en-US" altLang="ko-KR" sz="1600" dirty="0"/>
                  <a:t>manifold</a:t>
                </a:r>
                <a:r>
                  <a:rPr lang="ko-KR" altLang="en-US" sz="1600" dirty="0"/>
                  <a:t>의 좌표</a:t>
                </a:r>
                <a:r>
                  <a:rPr lang="en-US" altLang="ko-KR" sz="1600" dirty="0"/>
                  <a:t>(z-space)</a:t>
                </a:r>
                <a:r>
                  <a:rPr lang="ko-KR" altLang="en-US" sz="1600" dirty="0"/>
                  <a:t>로 압축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 err="1"/>
                  <a:t>디코더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altLang="ko-KR" sz="1600" dirty="0"/>
                  <a:t>: z-space</a:t>
                </a:r>
                <a:r>
                  <a:rPr lang="ko-KR" altLang="en-US" sz="1600" dirty="0"/>
                  <a:t>를 다시 원래 데이터로 복원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이상치 데이터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이상치는 정상 </a:t>
                </a:r>
                <a:r>
                  <a:rPr lang="en-US" altLang="ko-KR" sz="1600" dirty="0"/>
                  <a:t>manifold </a:t>
                </a:r>
                <a:r>
                  <a:rPr lang="ko-KR" altLang="en-US" sz="1600" dirty="0"/>
                  <a:t>위에 존재하지 않는다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𝑜𝑢𝑡𝑙𝑖𝑒𝑟</m:t>
                          </m:r>
                        </m:sub>
                      </m:sSub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그래서 모델이 복원하려 하면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en-US" altLang="ko-KR" sz="1600" b="1" dirty="0"/>
                  <a:t>manifold </a:t>
                </a:r>
                <a:r>
                  <a:rPr lang="ko-KR" altLang="en-US" sz="1600" b="1" dirty="0"/>
                  <a:t>위의 가장 가까운 점으로 투영</a:t>
                </a:r>
                <a:r>
                  <a:rPr lang="en-US" altLang="ko-KR" sz="1600" b="1" dirty="0"/>
                  <a:t>(projection)</a:t>
                </a:r>
                <a:r>
                  <a:rPr lang="ko-KR" altLang="en-US" sz="1600" dirty="0"/>
                  <a:t> 하게 되고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그로 인해 </a:t>
                </a:r>
                <a:r>
                  <a:rPr lang="ko-KR" altLang="en-US" sz="1600" b="1" dirty="0"/>
                  <a:t>복원오차가 커진다</a:t>
                </a:r>
                <a:r>
                  <a:rPr lang="en-US" altLang="ko-KR" sz="1600" b="1" dirty="0"/>
                  <a:t>.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0254D7F-6CCA-0C94-DD3D-42387EE01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  <a:blipFill>
                <a:blip r:embed="rId2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F43B8061-2960-B869-0001-ACFD01D76238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355C98-313A-2853-C2CD-B827019D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148" y="2520856"/>
            <a:ext cx="389626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5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3092F-AF37-7817-33B9-71716F6BB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A50E9A9-E869-BD71-5F80-A0C2A949A1FD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Manifold (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종합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정상 데이터 </a:t>
                </a:r>
                <a:r>
                  <a:rPr lang="en-US" altLang="ko-KR" dirty="0"/>
                  <a:t>manifold</a:t>
                </a:r>
                <a:r>
                  <a:rPr lang="ko-KR" altLang="en-US" dirty="0"/>
                  <a:t>의 수학적 정의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“</a:t>
                </a:r>
                <a:r>
                  <a:rPr lang="ko-KR" altLang="en-US" sz="1600" b="1" dirty="0"/>
                  <a:t>잠재공간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 err="1"/>
                  <a:t>저차원</a:t>
                </a:r>
                <a:r>
                  <a:rPr lang="en-US" altLang="ko-KR" sz="1600" b="1" dirty="0"/>
                  <a:t>)</a:t>
                </a:r>
                <a:r>
                  <a:rPr lang="ko-KR" altLang="en-US" sz="1600" b="1" dirty="0"/>
                  <a:t>에서 </a:t>
                </a:r>
                <a:r>
                  <a:rPr lang="ko-KR" altLang="en-US" sz="1600" b="1" dirty="0" err="1"/>
                  <a:t>디코더가</a:t>
                </a:r>
                <a:r>
                  <a:rPr lang="ko-KR" altLang="en-US" sz="1600" b="1" dirty="0"/>
                  <a:t> 생성할 수 있는 모든 정상 데이터의 </a:t>
                </a:r>
                <a:r>
                  <a:rPr lang="ko-KR" altLang="en-US" sz="1600" b="1" dirty="0" err="1"/>
                  <a:t>집합</a:t>
                </a:r>
                <a:r>
                  <a:rPr lang="ko-KR" altLang="en-US" sz="1600" dirty="0" err="1"/>
                  <a:t>”을</a:t>
                </a:r>
                <a:r>
                  <a:rPr lang="ko-KR" altLang="en-US" sz="1600" dirty="0"/>
                  <a:t> 뜻하며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 err="1"/>
                  <a:t>오토인코더가</a:t>
                </a:r>
                <a:r>
                  <a:rPr lang="ko-KR" altLang="en-US" sz="1600" dirty="0"/>
                  <a:t> 학습을 통해 근사하는 </a:t>
                </a:r>
                <a:r>
                  <a:rPr lang="ko-KR" altLang="en-US" sz="1600" b="1" dirty="0"/>
                  <a:t>정상 데이터 </a:t>
                </a:r>
                <a:r>
                  <a:rPr lang="en-US" altLang="ko-KR" sz="1600" b="1" dirty="0"/>
                  <a:t>manifold</a:t>
                </a:r>
                <a:r>
                  <a:rPr lang="ko-KR" altLang="en-US" sz="1600" dirty="0"/>
                  <a:t>를 수학적으로 표현</a:t>
                </a: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en-US" altLang="ko-KR" sz="1600" dirty="0"/>
                  <a:t>“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600" dirty="0"/>
                  <a:t>-</a:t>
                </a:r>
                <a:r>
                  <a:rPr lang="ko-KR" altLang="en-US" sz="1600" dirty="0"/>
                  <a:t>차원 데이터 공간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600" dirty="0"/>
                  <a:t>) </a:t>
                </a:r>
                <a:r>
                  <a:rPr lang="ko-KR" altLang="en-US" sz="1600" dirty="0"/>
                  <a:t>안에서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 err="1"/>
                  <a:t>저차원</a:t>
                </a:r>
                <a:r>
                  <a:rPr lang="ko-KR" altLang="en-US" sz="1600" dirty="0"/>
                  <a:t> 잠재공간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으로부터 복원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ko-KR" altLang="en-US" sz="1600" dirty="0"/>
                  <a:t>를 통해 생성될 수 있는 점들의 집합”</a:t>
                </a:r>
                <a:br>
                  <a:rPr lang="ko-KR" altLang="en-US" sz="1600" dirty="0"/>
                </a:br>
                <a:r>
                  <a:rPr lang="ko-KR" altLang="en-US" sz="1600" dirty="0"/>
                  <a:t>이라는 뜻이다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A50E9A9-E869-BD71-5F80-A0C2A949A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  <a:blipFill>
                <a:blip r:embed="rId2"/>
                <a:stretch>
                  <a:fillRect l="-515" r="-1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EC3F4F2B-84D4-7401-593D-9FDC334E8AC0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1234E-BD7B-18CF-A202-0C5B6468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039" y="4878604"/>
            <a:ext cx="3820058" cy="1200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8EBCE4-F222-3353-8965-89E5A7784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856" y="6136529"/>
            <a:ext cx="4277322" cy="6192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860CB6-6C54-8483-7763-C99006260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501" y="1910811"/>
            <a:ext cx="389626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2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DC461-AB8E-7256-3943-06E0AF2BA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B653BC6-E0F0-71A6-3018-7B2CA74628E1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ko-KR" altLang="en-US" b="1" dirty="0" err="1"/>
                  <a:t>오토인코더의</a:t>
                </a:r>
                <a:r>
                  <a:rPr lang="ko-KR" altLang="en-US" b="1" dirty="0"/>
                  <a:t> 학습 범위 </a:t>
                </a:r>
                <a:r>
                  <a:rPr lang="en-US" altLang="ko-KR" b="1" dirty="0"/>
                  <a:t>= “</a:t>
                </a:r>
                <a:r>
                  <a:rPr lang="ko-KR" altLang="en-US" b="1" dirty="0"/>
                  <a:t>정상 데이터 분포”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err="1"/>
                  <a:t>오토인코더는</a:t>
                </a:r>
                <a:r>
                  <a:rPr lang="ko-KR" altLang="en-US" dirty="0"/>
                  <a:t> 단순히 “입력을 복제하는 </a:t>
                </a:r>
                <a:r>
                  <a:rPr lang="ko-KR" altLang="en-US" dirty="0" err="1"/>
                  <a:t>기계”가</a:t>
                </a:r>
                <a:r>
                  <a:rPr lang="ko-KR" altLang="en-US" dirty="0"/>
                  <a:t> 아님</a:t>
                </a:r>
                <a:br>
                  <a:rPr lang="en-US" altLang="ko-KR" dirty="0"/>
                </a:br>
                <a:r>
                  <a:rPr lang="ko-KR" altLang="en-US" dirty="0"/>
                  <a:t>훈련 데이터를 통해 “</a:t>
                </a:r>
                <a:r>
                  <a:rPr lang="ko-KR" altLang="en-US" b="1" dirty="0"/>
                  <a:t>어떤 입력 패턴은 자주 나타나며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어떤 구조로 표현되면 복원이 잘 </a:t>
                </a:r>
                <a:r>
                  <a:rPr lang="ko-KR" altLang="en-US" b="1" dirty="0" err="1"/>
                  <a:t>된다</a:t>
                </a:r>
                <a:r>
                  <a:rPr lang="ko-KR" altLang="en-US" dirty="0" err="1"/>
                  <a:t>”를</a:t>
                </a:r>
                <a:r>
                  <a:rPr lang="ko-KR" altLang="en-US" dirty="0"/>
                  <a:t> </a:t>
                </a:r>
                <a:r>
                  <a:rPr lang="ko-KR" altLang="en-US" b="1" dirty="0"/>
                  <a:t>함수로 근사</a:t>
                </a:r>
                <a:r>
                  <a:rPr lang="en-US" altLang="ko-KR" b="1" dirty="0"/>
                  <a:t>(</a:t>
                </a:r>
                <a:r>
                  <a:rPr lang="en-US" altLang="ko-KR" b="1" dirty="0" err="1"/>
                  <a:t>f</a:t>
                </a:r>
                <a:r>
                  <a:rPr lang="en-US" altLang="ko-KR" b="1" baseline="-25000" dirty="0" err="1"/>
                  <a:t>θ</a:t>
                </a:r>
                <a:r>
                  <a:rPr lang="en-US" altLang="ko-KR" b="1" dirty="0"/>
                  <a:t>, </a:t>
                </a:r>
                <a:r>
                  <a:rPr lang="en-US" altLang="ko-KR" b="1" dirty="0" err="1"/>
                  <a:t>g</a:t>
                </a:r>
                <a:r>
                  <a:rPr lang="en-US" altLang="ko-KR" b="1" baseline="-25000" dirty="0" err="1"/>
                  <a:t>θ</a:t>
                </a:r>
                <a:r>
                  <a:rPr lang="en-US" altLang="ko-KR" b="1" dirty="0"/>
                  <a:t>)</a:t>
                </a:r>
                <a:r>
                  <a:rPr lang="ko-KR" altLang="en-US" dirty="0"/>
                  <a:t> 한다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모델이 학습하는 것은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입력 데이터 전체가 아니라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정상 데이터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600" dirty="0"/>
                  <a:t>의 “다양한 패턴과 </a:t>
                </a:r>
                <a:r>
                  <a:rPr lang="ko-KR" altLang="en-US" sz="1600" dirty="0" err="1"/>
                  <a:t>관계”이다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이상치는　 “학습된 </a:t>
                </a:r>
                <a:r>
                  <a:rPr lang="en-US" altLang="ko-KR" dirty="0"/>
                  <a:t>manifold” </a:t>
                </a:r>
                <a:r>
                  <a:rPr lang="ko-KR" altLang="en-US" dirty="0"/>
                  <a:t>바깥에 있음 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모델이 학습하는 것은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입력 데이터 전체가 아니라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정상 데이터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600" dirty="0"/>
                  <a:t>의</a:t>
                </a:r>
                <a:endParaRPr lang="en-US" altLang="ko-KR" sz="1600" dirty="0"/>
              </a:p>
              <a:p>
                <a:pPr marL="677862" lvl="2" indent="0">
                  <a:lnSpc>
                    <a:spcPct val="150000"/>
                  </a:lnSpc>
                  <a:buNone/>
                </a:pPr>
                <a:r>
                  <a:rPr lang="ko-KR" altLang="en-US" sz="1600" dirty="0"/>
                  <a:t> “다양한 패턴과　관계이다．</a:t>
                </a: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700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B653BC6-E0F0-71A6-3018-7B2CA7462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  <a:blipFill>
                <a:blip r:embed="rId2"/>
                <a:stretch>
                  <a:fillRect l="-508" r="-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D1F6F316-B685-64D2-7EF0-36A525FEE717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C15A47-8A86-5649-F5F0-2694E078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59" y="4408319"/>
            <a:ext cx="2361887" cy="19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84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3B3FB-2441-A759-8006-6FBE4B147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9176362-0316-F37C-2EED-83C4962B6D6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ko-KR" altLang="en-US" b="1" dirty="0" err="1"/>
                  <a:t>오토인코더의</a:t>
                </a:r>
                <a:r>
                  <a:rPr lang="ko-KR" altLang="en-US" b="1" dirty="0"/>
                  <a:t> 학습 범위 </a:t>
                </a:r>
                <a:r>
                  <a:rPr lang="en-US" altLang="ko-KR" b="1" dirty="0"/>
                  <a:t>= “</a:t>
                </a:r>
                <a:r>
                  <a:rPr lang="ko-KR" altLang="en-US" b="1" dirty="0"/>
                  <a:t>정상 데이터 분포”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인코더</a:t>
                </a:r>
                <a:r>
                  <a:rPr lang="en-US" altLang="ko-KR" dirty="0"/>
                  <a:t>-</a:t>
                </a:r>
                <a:r>
                  <a:rPr lang="ko-KR" altLang="en-US" dirty="0" err="1"/>
                  <a:t>디코더의</a:t>
                </a:r>
                <a:r>
                  <a:rPr lang="ko-KR" altLang="en-US" dirty="0"/>
                  <a:t> “함수 근사적 한계”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오토인코더의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디코더는</a:t>
                </a:r>
                <a:endParaRPr lang="ko-KR" altLang="en-US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/>
                  <a:t>					</a:t>
                </a:r>
                <a:r>
                  <a:rPr lang="ko-KR" altLang="en-US" sz="1600" dirty="0"/>
                  <a:t>라는 연속적 함수 근사로 작동한다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함수는 </a:t>
                </a:r>
                <a:r>
                  <a:rPr lang="ko-KR" altLang="en-US" sz="1600" b="1" dirty="0"/>
                  <a:t>훈련 시 본 적 있는 영역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/>
                  <a:t>정상 분포 근처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에서만 정밀한 복원이 가능하다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하지만 이상치 같은 </a:t>
                </a:r>
                <a:r>
                  <a:rPr lang="ko-KR" altLang="en-US" sz="1600" b="1" dirty="0"/>
                  <a:t>낯선 입력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/>
                  <a:t>분포 밖 샘플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이 들어오면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　인코더는 적절한 </a:t>
                </a:r>
                <a:r>
                  <a:rPr lang="en-US" altLang="ko-KR" sz="1600" dirty="0"/>
                  <a:t>latent </a:t>
                </a:r>
                <a:r>
                  <a:rPr lang="ko-KR" altLang="en-US" sz="1600" dirty="0"/>
                  <a:t>벡터를 찾지 못하고</a:t>
                </a:r>
                <a:r>
                  <a:rPr lang="en-US" altLang="ko-KR" sz="1600" dirty="0"/>
                  <a:t>,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디코더는</a:t>
                </a:r>
                <a:r>
                  <a:rPr lang="ko-KR" altLang="en-US" sz="1600" dirty="0"/>
                  <a:t> 학습된 </a:t>
                </a:r>
                <a:r>
                  <a:rPr lang="en-US" altLang="ko-KR" sz="1600" dirty="0"/>
                  <a:t>manifold </a:t>
                </a:r>
                <a:r>
                  <a:rPr lang="ko-KR" altLang="en-US" sz="1600" dirty="0"/>
                  <a:t>근처의 “가장 비슷한 정상 코드 </a:t>
                </a:r>
                <a:r>
                  <a:rPr lang="ko-KR" altLang="en-US" sz="1600" dirty="0" err="1"/>
                  <a:t>형태”로</a:t>
                </a:r>
                <a:r>
                  <a:rPr lang="ko-KR" altLang="en-US" sz="1600" dirty="0"/>
                  <a:t> 복원하려 시도한다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그 결과 이상치 원본과는 다른 구조로 복원 → </a:t>
                </a:r>
                <a:r>
                  <a:rPr lang="ko-KR" altLang="en-US" sz="1600" b="1" dirty="0"/>
                  <a:t>복원 오차</a:t>
                </a:r>
                <a:r>
                  <a:rPr lang="en-US" altLang="ko-KR" sz="1600" b="1" dirty="0"/>
                  <a:t>(Reconstruction Error)</a:t>
                </a:r>
                <a:r>
                  <a:rPr lang="ko-KR" altLang="en-US" sz="1600" dirty="0"/>
                  <a:t> 커짐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9176362-0316-F37C-2EED-83C4962B6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674111CF-A250-ABDA-490C-53B903A03ACA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59BD32-7D81-E913-C936-2E10234E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85" y="860217"/>
            <a:ext cx="2361887" cy="19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82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77D5B-9B5B-D07D-B690-13F79A780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59A9FB3-8319-A364-1C3D-98926AF9E149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ko-KR" altLang="en-US" b="1" dirty="0" err="1"/>
                  <a:t>오토인코더의</a:t>
                </a:r>
                <a:r>
                  <a:rPr lang="ko-KR" altLang="en-US" b="1" dirty="0"/>
                  <a:t> 학습 범위 </a:t>
                </a:r>
                <a:r>
                  <a:rPr lang="en-US" altLang="ko-KR" b="1" dirty="0"/>
                  <a:t>= “</a:t>
                </a:r>
                <a:r>
                  <a:rPr lang="ko-KR" altLang="en-US" b="1" dirty="0"/>
                  <a:t>정상 데이터 분포”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수학적 관점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700" dirty="0"/>
                  <a:t>정상 데이터는 </a:t>
                </a:r>
                <a:r>
                  <a:rPr lang="en-US" altLang="ko-KR" sz="1700" dirty="0"/>
                  <a:t>manifold </a:t>
                </a:r>
                <a14:m>
                  <m:oMath xmlns:m="http://schemas.openxmlformats.org/officeDocument/2006/math">
                    <m:r>
                      <a:rPr lang="en-US" altLang="ko-KR" sz="170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ko-KR" altLang="en-US" sz="1700" dirty="0"/>
                  <a:t>위에 존재한다고 할 때</a:t>
                </a:r>
                <a:r>
                  <a:rPr lang="en-US" altLang="ko-KR" sz="1700" dirty="0"/>
                  <a:t>,</a:t>
                </a:r>
                <a:br>
                  <a:rPr lang="en-US" altLang="ko-KR" sz="1700" dirty="0"/>
                </a:br>
                <a:r>
                  <a:rPr lang="ko-KR" altLang="en-US" sz="1700" dirty="0" err="1"/>
                  <a:t>오토인코더는</a:t>
                </a:r>
                <a:r>
                  <a:rPr lang="ko-KR" altLang="en-US" sz="1700" dirty="0"/>
                  <a:t> 사실상 </a:t>
                </a:r>
                <a:r>
                  <a:rPr lang="ko-KR" altLang="en-US" sz="1700" b="1" dirty="0"/>
                  <a:t>정규화 사상</a:t>
                </a:r>
                <a:r>
                  <a:rPr lang="en-US" altLang="ko-KR" sz="1700" b="1" dirty="0"/>
                  <a:t>(normalizing mapping)</a:t>
                </a:r>
                <a:r>
                  <a:rPr lang="ko-KR" altLang="en-US" sz="1700" dirty="0"/>
                  <a:t> 을 학습한다</a:t>
                </a:r>
                <a:r>
                  <a:rPr lang="en-US" altLang="ko-KR" sz="17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ℳ</m:t>
                      </m:r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ko-KR" altLang="en-US" sz="1700"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ko-KR" altLang="en-US" sz="17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700" i="1"/>
                        <m:t>and</m:t>
                      </m:r>
                      <m:r>
                        <a:rPr lang="ko-KR" altLang="en-US" sz="17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ko-KR" altLang="en-US" sz="1700"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ko-KR" altLang="en-US" sz="17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ko-KR" altLang="en-US" sz="1700" b="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이상치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ko-KR" altLang="en-US" sz="160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ko-KR" altLang="en-US" sz="1600" dirty="0"/>
                  <a:t>이 입력되면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그의 투영된 잠재벡터는 다음과 같이 정의된다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벡터는 정상 데이터의 잠재공간 </a:t>
                </a:r>
                <a:r>
                  <a:rPr lang="en-US" altLang="ko-KR" sz="1600" dirty="0"/>
                  <a:t>manifold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600" dirty="0"/>
                  <a:t>밖에 위치하며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 err="1"/>
                  <a:t>디코더는</a:t>
                </a:r>
                <a:r>
                  <a:rPr lang="ko-KR" altLang="en-US" sz="1600" dirty="0"/>
                  <a:t> 결국 다음과 같은 출력을 생성한다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 altLang="ko-KR" sz="1600" i="1"/>
                        <m:t>Nearest</m:t>
                      </m:r>
                      <m:r>
                        <m:rPr>
                          <m:nor/>
                        </m:rPr>
                        <a:rPr lang="en-US" altLang="ko-KR" sz="1600" i="1"/>
                        <m:t> </m:t>
                      </m:r>
                      <m:r>
                        <m:rPr>
                          <m:nor/>
                        </m:rPr>
                        <a:rPr lang="en-US" altLang="ko-KR" sz="1600" i="1"/>
                        <m:t>point</m:t>
                      </m:r>
                      <m:r>
                        <m:rPr>
                          <m:nor/>
                        </m:rPr>
                        <a:rPr lang="en-US" altLang="ko-KR" sz="1600" i="1"/>
                        <m:t> </m:t>
                      </m:r>
                      <m:r>
                        <m:rPr>
                          <m:nor/>
                        </m:rPr>
                        <a:rPr lang="en-US" altLang="ko-KR" sz="1600" i="1"/>
                        <m:t>on</m:t>
                      </m:r>
                      <m:r>
                        <m:rPr>
                          <m:nor/>
                        </m:rPr>
                        <a:rPr lang="en-US" altLang="ko-KR" sz="1600" i="1"/>
                        <m:t> 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ko-KR" altLang="en-US" sz="1600" b="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　</a:t>
                </a:r>
                <a:r>
                  <a:rPr lang="ko-KR" altLang="en-US" sz="1600" dirty="0" err="1"/>
                  <a:t>디코더는</a:t>
                </a:r>
                <a:r>
                  <a:rPr lang="ko-KR" altLang="en-US" sz="1600" dirty="0"/>
                  <a:t> 이상치를 그대로 복제하는 것이 아니라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b="1" dirty="0"/>
                  <a:t>정상 </a:t>
                </a:r>
                <a:r>
                  <a:rPr lang="en-US" altLang="ko-KR" sz="1600" b="1" dirty="0"/>
                  <a:t>manifold </a:t>
                </a:r>
                <a:r>
                  <a:rPr lang="ko-KR" altLang="en-US" sz="1600" b="1" dirty="0"/>
                  <a:t>위의 가장 가까운 점으로 투영</a:t>
                </a:r>
                <a:r>
                  <a:rPr lang="en-US" altLang="ko-KR" sz="1600" b="1" dirty="0"/>
                  <a:t>(projection)</a:t>
                </a:r>
                <a:r>
                  <a:rPr lang="ko-KR" altLang="en-US" sz="1600" dirty="0"/>
                  <a:t> 하여 복원하려고 시도한다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이로 인해 입력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en-US" sz="1600" dirty="0"/>
                  <a:t>과 </a:t>
                </a:r>
                <a:r>
                  <a:rPr lang="ko-KR" altLang="en-US" sz="1600" dirty="0" err="1"/>
                  <a:t>복원값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600" dirty="0"/>
                  <a:t>간의 차이가 커지며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그 차이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복원오차</a:t>
                </a:r>
                <a:r>
                  <a:rPr lang="en-US" altLang="ko-KR" sz="1600" dirty="0"/>
                  <a:t>, Reconstruction Loss)</a:t>
                </a:r>
                <a:r>
                  <a:rPr lang="ko-KR" altLang="en-US" sz="1600" dirty="0"/>
                  <a:t>가 이상 탐지의 지표로 사용된다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59A9FB3-8319-A364-1C3D-98926AF9E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  <a:blipFill>
                <a:blip r:embed="rId2"/>
                <a:stretch>
                  <a:fillRect l="-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9FE661D8-4B0F-EC57-1404-D53C17651C39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FCAFA0-7A80-5E8B-225B-B9CE7BB61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159" y="2968143"/>
            <a:ext cx="2068366" cy="16706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847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31692-139D-DB08-D5BE-BA099A26D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9D1B04C-4C8F-EA4B-FAC4-1D8455561C48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2300" b="1" dirty="0" err="1"/>
                  <a:t>오토인코더는</a:t>
                </a:r>
                <a:r>
                  <a:rPr lang="ko-KR" altLang="en-US" sz="2300" b="1" dirty="0"/>
                  <a:t> “입력 자체를 정답</a:t>
                </a:r>
                <a:r>
                  <a:rPr lang="en-US" altLang="ko-KR" sz="2300" b="1" dirty="0"/>
                  <a:t>(label)</a:t>
                </a:r>
                <a:r>
                  <a:rPr lang="ko-KR" altLang="en-US" sz="2300" b="1" dirty="0"/>
                  <a:t>으로 삼는 비지도 모델”</a:t>
                </a:r>
                <a:r>
                  <a:rPr lang="ko-KR" altLang="en-US" sz="2300" b="1" dirty="0">
                    <a:latin typeface="Calibri Light" panose="020F0302020204030204" pitchFamily="34" charset="0"/>
                    <a:ea typeface="+mj-ea"/>
                    <a:cs typeface="Calibri Light" panose="020F0302020204030204" pitchFamily="34" charset="0"/>
                  </a:rPr>
                  <a:t> </a:t>
                </a:r>
                <a:endParaRPr lang="en-US" altLang="ko-KR" sz="2300" b="1" dirty="0"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900" b="1" dirty="0"/>
                  <a:t>입력 그 자체를 목표</a:t>
                </a:r>
                <a:r>
                  <a:rPr lang="en-US" altLang="ko-KR" sz="1900" b="1" dirty="0"/>
                  <a:t>(target)</a:t>
                </a:r>
                <a:r>
                  <a:rPr lang="ko-KR" altLang="en-US" sz="1900" b="1" dirty="0"/>
                  <a:t>로 사용</a:t>
                </a:r>
                <a:endParaRPr lang="en-US" altLang="ko-KR" sz="1900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비지도 학습의 특징은 “외부 라벨</a:t>
                </a:r>
                <a:r>
                  <a:rPr lang="en-US" altLang="ko-KR" sz="1900" dirty="0"/>
                  <a:t>(y)”</a:t>
                </a:r>
                <a:r>
                  <a:rPr lang="ko-KR" altLang="en-US" sz="1900" dirty="0"/>
                  <a:t>이 없다는 것이다</a:t>
                </a:r>
                <a:r>
                  <a:rPr lang="en-US" altLang="ko-KR" sz="19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즉</a:t>
                </a:r>
                <a:r>
                  <a:rPr lang="en-US" altLang="ko-KR" sz="1900" dirty="0"/>
                  <a:t>, </a:t>
                </a:r>
                <a:r>
                  <a:rPr lang="ko-KR" altLang="en-US" sz="1900" dirty="0" err="1"/>
                  <a:t>오토인코더는</a:t>
                </a:r>
                <a:r>
                  <a:rPr lang="ko-KR" altLang="en-US" sz="1900" dirty="0"/>
                  <a:t> 입력을 스스로 복원하려고 학습한다</a:t>
                </a:r>
                <a:r>
                  <a:rPr lang="en-US" altLang="ko-KR" sz="1900" dirty="0"/>
                  <a:t>.</a:t>
                </a:r>
                <a:endParaRPr lang="en-US" altLang="ko-KR" sz="1900" b="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900" b="0"/>
                      <m:t>입력</m:t>
                    </m:r>
                    <m:r>
                      <m:rPr>
                        <m:nor/>
                      </m:rPr>
                      <a:rPr lang="ko-KR" altLang="en-US" sz="1900" b="0" i="1"/>
                      <m:t> </m:t>
                    </m:r>
                    <m:r>
                      <a:rPr lang="ko-KR" altLang="en-US" sz="19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ko-KR" altLang="en-US" sz="1900" b="0" i="1"/>
                      <m:t>    </m:t>
                    </m:r>
                    <m:groupChr>
                      <m:groupChrPr>
                        <m:chr m:val="→"/>
                        <m:vertJc m:val="bot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box>
                          <m:boxPr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m:rPr>
                                <m:nor/>
                              </m:rPr>
                              <a:rPr lang="en-US" altLang="ko-KR" sz="1900" b="0" i="1"/>
                              <m:t>Encoder</m:t>
                            </m:r>
                            <m:r>
                              <m:rPr>
                                <m:nor/>
                              </m:rPr>
                              <a:rPr lang="en-US" altLang="ko-KR" sz="1900" b="0" i="1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altLang="ko-KR" sz="1900" b="0" i="1"/>
                              <m:t>Decoder</m:t>
                            </m:r>
                          </m:e>
                        </m:box>
                      </m:e>
                    </m:groupChr>
                    <m:r>
                      <m:rPr>
                        <m:nor/>
                      </m:rPr>
                      <a:rPr lang="ko-KR" altLang="en-US" sz="1900" i="1"/>
                      <m:t>    </m:t>
                    </m:r>
                    <m:acc>
                      <m:accPr>
                        <m:chr m:val="̂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19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이때 학습 목적은　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900">
                        <a:latin typeface="Cambria Math" panose="02040503050406030204" pitchFamily="18" charset="0"/>
                      </a:rPr>
                      <m:t>=∥</m:t>
                    </m:r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19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90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altLang="ko-KR" sz="19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9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즉</a:t>
                </a:r>
                <a:r>
                  <a:rPr lang="en-US" altLang="ko-KR" sz="1900" dirty="0"/>
                  <a:t>, </a:t>
                </a:r>
                <a:r>
                  <a:rPr lang="ko-KR" altLang="en-US" sz="1900" dirty="0"/>
                  <a:t>입력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900" dirty="0"/>
                  <a:t>와 복원된 결과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1900" dirty="0"/>
                  <a:t>의 차이를 최소화하는 것이 학습 목표이다</a:t>
                </a:r>
                <a:r>
                  <a:rPr lang="en-US" altLang="ko-KR" sz="1900" dirty="0"/>
                  <a:t>.</a:t>
                </a:r>
                <a:br>
                  <a:rPr lang="en-US" altLang="ko-KR" sz="1900" dirty="0"/>
                </a:br>
                <a:r>
                  <a:rPr lang="ko-KR" altLang="en-US" sz="1900" dirty="0"/>
                  <a:t>외부의 “정답 라벨</a:t>
                </a:r>
                <a:r>
                  <a:rPr lang="en-US" altLang="ko-KR" sz="1900" dirty="0"/>
                  <a:t>(y)”</a:t>
                </a:r>
                <a:r>
                  <a:rPr lang="ko-KR" altLang="en-US" sz="1900" dirty="0"/>
                  <a:t>이 필요하지 않기 때문에 </a:t>
                </a:r>
                <a:r>
                  <a:rPr lang="ko-KR" altLang="en-US" sz="1900" b="1" dirty="0"/>
                  <a:t>비지도 학습</a:t>
                </a:r>
                <a:r>
                  <a:rPr lang="ko-KR" altLang="en-US" sz="1900" dirty="0"/>
                  <a:t>이 되는 것임</a:t>
                </a:r>
                <a:r>
                  <a:rPr lang="en-US" altLang="ko-KR" sz="19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900" b="1" dirty="0"/>
                  <a:t>추론</a:t>
                </a:r>
                <a:r>
                  <a:rPr lang="en-US" altLang="ko-KR" sz="1900" b="1" dirty="0"/>
                  <a:t>(inference) </a:t>
                </a:r>
                <a:r>
                  <a:rPr lang="ko-KR" altLang="en-US" sz="1900" b="1" dirty="0"/>
                  <a:t>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b="1" i="1"/>
                          <m:t>test</m:t>
                        </m:r>
                      </m:sub>
                    </m:sSub>
                  </m:oMath>
                </a14:m>
                <a:r>
                  <a:rPr lang="ko-KR" altLang="en-US" sz="1900" b="1" dirty="0"/>
                  <a:t>의 역할</a:t>
                </a:r>
                <a:endParaRPr lang="en-US" altLang="ko-KR" sz="1900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추론 단계에서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</m:oMath>
                </a14:m>
                <a:r>
                  <a:rPr lang="ko-KR" altLang="en-US" sz="1900" dirty="0"/>
                  <a:t>는 </a:t>
                </a:r>
                <a:r>
                  <a:rPr lang="ko-KR" altLang="en-US" sz="1900" b="1" dirty="0"/>
                  <a:t>입력이자 동시에 비교 기준</a:t>
                </a:r>
                <a:r>
                  <a:rPr lang="en-US" altLang="ko-KR" sz="1900" b="1" dirty="0"/>
                  <a:t>(reference)</a:t>
                </a:r>
                <a:r>
                  <a:rPr lang="ko-KR" altLang="en-US" sz="1900" dirty="0"/>
                  <a:t> 역할을 한다</a:t>
                </a:r>
                <a:r>
                  <a:rPr lang="en-US" altLang="ko-KR" sz="19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인코더는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</m:oMath>
                </a14:m>
                <a:r>
                  <a:rPr lang="ko-KR" altLang="en-US" sz="1900" dirty="0"/>
                  <a:t>를 잠재공간으로 압축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</m:oMath>
                </a14:m>
                <a:endParaRPr lang="en-US" altLang="ko-KR" sz="19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 err="1"/>
                  <a:t>디코더는</a:t>
                </a:r>
                <a:r>
                  <a:rPr lang="ko-KR" altLang="en-US" sz="1900" dirty="0"/>
                  <a:t> 이를 다시 복원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</m:oMath>
                </a14:m>
                <a:endParaRPr lang="en-US" altLang="ko-KR" sz="19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그리고 나서</a:t>
                </a:r>
                <a:r>
                  <a:rPr lang="en-US" altLang="ko-KR" sz="1900" dirty="0"/>
                  <a:t>, </a:t>
                </a:r>
                <a:r>
                  <a:rPr lang="ko-KR" altLang="en-US" sz="1900" dirty="0"/>
                  <a:t>입력과 복원본의 차이</a:t>
                </a:r>
                <a:r>
                  <a:rPr lang="en-US" altLang="ko-KR" sz="1900" dirty="0"/>
                  <a:t>(=</a:t>
                </a:r>
                <a:r>
                  <a:rPr lang="ko-KR" altLang="en-US" sz="1900" dirty="0"/>
                  <a:t>재구성 오차</a:t>
                </a:r>
                <a:r>
                  <a:rPr lang="en-US" altLang="ko-KR" sz="1900" dirty="0"/>
                  <a:t>)</a:t>
                </a:r>
                <a:r>
                  <a:rPr lang="ko-KR" altLang="en-US" sz="1900" dirty="0"/>
                  <a:t>를 계산</a:t>
                </a:r>
                <a14:m>
                  <m:oMath xmlns:m="http://schemas.openxmlformats.org/officeDocument/2006/math">
                    <m:r>
                      <a:rPr lang="ko-KR" altLang="en-US" sz="1900" i="1" dirty="0" smtClean="0">
                        <a:latin typeface="Cambria Math" panose="02040503050406030204" pitchFamily="18" charset="0"/>
                      </a:rPr>
                      <m:t>　</m:t>
                    </m:r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infer</m:t>
                        </m:r>
                      </m:sub>
                    </m:sSub>
                    <m:r>
                      <a:rPr lang="en-US" altLang="ko-KR" sz="1900">
                        <a:latin typeface="Cambria Math" panose="02040503050406030204" pitchFamily="18" charset="0"/>
                      </a:rPr>
                      <m:t>=∥</m:t>
                    </m:r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  <m:r>
                      <a:rPr lang="ko-KR" altLang="en-US" sz="19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  <m:sSup>
                      <m:sSup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90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altLang="ko-KR" sz="19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9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</m:oMath>
                </a14:m>
                <a:r>
                  <a:rPr lang="ko-KR" altLang="en-US" sz="1900" dirty="0"/>
                  <a:t>는 “정답 </a:t>
                </a:r>
                <a:r>
                  <a:rPr lang="ko-KR" altLang="en-US" sz="1900" dirty="0" err="1"/>
                  <a:t>라벨”이</a:t>
                </a:r>
                <a:r>
                  <a:rPr lang="ko-KR" altLang="en-US" sz="1900" dirty="0"/>
                  <a:t> 아니라</a:t>
                </a:r>
                <a:r>
                  <a:rPr lang="en-US" altLang="ko-KR" sz="1900" dirty="0"/>
                  <a:t>,</a:t>
                </a:r>
                <a:br>
                  <a:rPr lang="en-US" altLang="ko-KR" sz="1900" dirty="0"/>
                </a:br>
                <a:r>
                  <a:rPr lang="en-US" altLang="ko-KR" sz="1900" dirty="0"/>
                  <a:t>“</a:t>
                </a:r>
                <a:r>
                  <a:rPr lang="ko-KR" altLang="en-US" sz="1900" dirty="0"/>
                  <a:t>복원이 잘 되었는지를 평가하기 위한 원본 기준</a:t>
                </a:r>
                <a:r>
                  <a:rPr lang="en-US" altLang="ko-KR" sz="1900" dirty="0"/>
                  <a:t>(reference)”</a:t>
                </a:r>
                <a:r>
                  <a:rPr lang="ko-KR" altLang="en-US" sz="1900" dirty="0"/>
                  <a:t>이다</a:t>
                </a:r>
                <a:r>
                  <a:rPr lang="en-US" altLang="ko-KR" sz="19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9D1B04C-4C8F-EA4B-FAC4-1D8455561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0387BA54-1BCF-C9FF-18AF-3AF85ED12C7A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132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BE682-D3EF-602D-D21A-F817AE75D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E288BB9-1F10-1848-EF58-57E0422FA70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6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2100" b="1" dirty="0"/>
                  <a:t>오토인코더　확률분포</a:t>
                </a:r>
                <a:endParaRPr lang="en-US" altLang="ko-KR" sz="2100" b="1" dirty="0"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60000"/>
                  </a:lnSpc>
                </a:pPr>
                <a:r>
                  <a:rPr lang="ko-KR" altLang="en-US" b="1" dirty="0"/>
                  <a:t>정상 데이터 추론 시</a:t>
                </a:r>
                <a:r>
                  <a:rPr lang="en-US" altLang="ko-KR" b="1" dirty="0"/>
                  <a:t>: </a:t>
                </a:r>
                <a:r>
                  <a:rPr lang="ko-KR" altLang="en-US" b="1" dirty="0"/>
                  <a:t>잠재공간</a:t>
                </a:r>
                <a:r>
                  <a:rPr lang="en-US" altLang="ko-KR" b="1" dirty="0"/>
                  <a:t>(Latent Space)</a:t>
                </a:r>
                <a:r>
                  <a:rPr lang="ko-KR" altLang="en-US" b="1" dirty="0"/>
                  <a:t>의 확률분포</a:t>
                </a:r>
                <a:endParaRPr lang="en-US" altLang="ko-KR" b="1" dirty="0"/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정상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</m:oMath>
                </a14:m>
                <a:r>
                  <a:rPr lang="ko-KR" altLang="en-US" sz="1600" dirty="0"/>
                  <a:t>을 인코더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1600" dirty="0"/>
                  <a:t>에 넣으면</a:t>
                </a:r>
                <a:r>
                  <a:rPr lang="en-US" altLang="ko-KR" sz="1600" dirty="0"/>
                  <a:t>,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𝑛𝑜𝑟𝑚𝑎𝑙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</m:oMath>
                </a14:m>
                <a:r>
                  <a:rPr lang="ko-KR" altLang="en-US" sz="1600" dirty="0"/>
                  <a:t>들은 학습 중에</a:t>
                </a:r>
                <a:br>
                  <a:rPr lang="ko-KR" altLang="en-US" sz="1600" dirty="0"/>
                </a:br>
                <a:r>
                  <a:rPr lang="ko-KR" altLang="en-US" sz="1600" dirty="0"/>
                  <a:t>정상 데이터의 “공통된 구조적 </a:t>
                </a:r>
                <a:r>
                  <a:rPr lang="ko-KR" altLang="en-US" sz="1600" dirty="0" err="1"/>
                  <a:t>특징”을</a:t>
                </a:r>
                <a:r>
                  <a:rPr lang="ko-KR" altLang="en-US" sz="1600" dirty="0"/>
                  <a:t> 압축한 </a:t>
                </a:r>
                <a:r>
                  <a:rPr lang="ko-KR" altLang="en-US" sz="1600" b="1" dirty="0"/>
                  <a:t>잠재공간 분포</a:t>
                </a:r>
                <a:r>
                  <a:rPr lang="ko-KR" altLang="en-US" sz="1600" dirty="0"/>
                  <a:t>를 형성한다</a:t>
                </a:r>
                <a:r>
                  <a:rPr lang="en-US" altLang="ko-KR" sz="1600" dirty="0"/>
                  <a:t>.</a:t>
                </a:r>
              </a:p>
              <a:p>
                <a:pPr marL="677862" lvl="2" indent="0">
                  <a:lnSpc>
                    <a:spcPct val="160000"/>
                  </a:lnSpc>
                  <a:buNone/>
                </a:pPr>
                <a:r>
                  <a:rPr lang="en-US" altLang="ko-KR" sz="1600" dirty="0"/>
                  <a:t>→ </a:t>
                </a:r>
                <a:r>
                  <a:rPr lang="ko-KR" altLang="en-US" sz="1600" dirty="0"/>
                  <a:t>실제로는 대략 </a:t>
                </a:r>
                <a:r>
                  <a:rPr lang="ko-KR" altLang="en-US" sz="1600" b="1" dirty="0"/>
                  <a:t>정규분포 비슷한 형태 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 err="1"/>
                  <a:t>가우시안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좁은 범위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로 모이게 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𝑛𝑜𝑟𝑚𝑎𝑙</m:t>
                              </m:r>
                            </m:sub>
                          </m:sSub>
                        </m:e>
                      </m:d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altLang="ko-KR" sz="1600" dirty="0"/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인코더는 “정상 코드의 내재적 </a:t>
                </a:r>
                <a:r>
                  <a:rPr lang="ko-KR" altLang="en-US" sz="1600" dirty="0" err="1"/>
                  <a:t>구조”를</a:t>
                </a:r>
                <a:r>
                  <a:rPr lang="ko-KR" altLang="en-US" sz="1600" dirty="0"/>
                  <a:t> 이 공간에서 일정한 밀도로 표현하도록 학습된다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ko-KR" altLang="en-US" b="1" dirty="0"/>
                  <a:t>이상치　데이터　추론 시</a:t>
                </a:r>
                <a:r>
                  <a:rPr lang="en-US" altLang="ko-KR" b="1" dirty="0"/>
                  <a:t>: </a:t>
                </a:r>
                <a:r>
                  <a:rPr lang="ko-KR" altLang="en-US" b="1" dirty="0"/>
                  <a:t>분포 밖</a:t>
                </a:r>
                <a:r>
                  <a:rPr lang="en-US" altLang="ko-KR" b="1" dirty="0"/>
                  <a:t>(Out-of-Distribution) </a:t>
                </a:r>
                <a:r>
                  <a:rPr lang="ko-KR" altLang="en-US" b="1" dirty="0"/>
                  <a:t>위치</a:t>
                </a:r>
                <a:endParaRPr lang="en-US" altLang="ko-KR" b="1" dirty="0"/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추론 단계에서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600" i="1"/>
                          <m:t>test</m:t>
                        </m:r>
                      </m:sub>
                    </m:sSub>
                  </m:oMath>
                </a14:m>
                <a:r>
                  <a:rPr lang="ko-KR" altLang="en-US" sz="1600" dirty="0"/>
                  <a:t>는 </a:t>
                </a:r>
                <a:r>
                  <a:rPr lang="ko-KR" altLang="en-US" sz="1600" b="1" dirty="0"/>
                  <a:t>입력이자 동시에 비교 기준</a:t>
                </a:r>
                <a:r>
                  <a:rPr lang="en-US" altLang="ko-KR" sz="1600" b="1" dirty="0"/>
                  <a:t>(reference)</a:t>
                </a:r>
                <a:r>
                  <a:rPr lang="ko-KR" altLang="en-US" sz="1600" dirty="0"/>
                  <a:t> 역할을 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dirty="0"/>
                  <a:t>이상치 데</a:t>
                </a:r>
                <a:r>
                  <a:rPr lang="ko-KR" altLang="en-US" sz="1900" dirty="0"/>
                  <a:t>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en-US" sz="1900" dirty="0"/>
                  <a:t>을 같은 인코더에 넣으면</a:t>
                </a:r>
                <a:r>
                  <a:rPr lang="en-US" altLang="ko-KR" sz="1900" dirty="0"/>
                  <a:t>,</a:t>
                </a:r>
                <a:r>
                  <a:rPr lang="ko-KR" altLang="en-US" sz="1900" dirty="0"/>
                  <a:t>　그의 잠재 벡터는 다음과 같이 계산된다</a:t>
                </a:r>
                <a:r>
                  <a:rPr lang="en-US" altLang="ko-KR" sz="1900" dirty="0"/>
                  <a:t>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3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23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sz="23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3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23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ko-KR" alt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23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300" dirty="0"/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이 값은 정상 데이터의 잠재 분포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900" dirty="0"/>
                  <a:t>와는 </a:t>
                </a:r>
                <a:r>
                  <a:rPr lang="ko-KR" altLang="en-US" sz="1900" b="1" dirty="0"/>
                  <a:t>다른 영역</a:t>
                </a:r>
                <a:r>
                  <a:rPr lang="ko-KR" altLang="en-US" sz="1900" dirty="0"/>
                  <a:t>에 위치하게 된다</a:t>
                </a:r>
                <a:r>
                  <a:rPr lang="en-US" altLang="ko-KR" sz="1900" dirty="0"/>
                  <a:t>.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E288BB9-1F10-1848-EF58-57E0422FA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5AAD9459-8422-F410-A9F8-DB77BC09FCBF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23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FB623-E2D8-AB20-A19B-C43C322B3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A98801D-1ACA-FD5E-989D-4F632706A59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2100" b="1" dirty="0"/>
                  <a:t>오토인코더　확률분포</a:t>
                </a:r>
                <a:endParaRPr lang="en-US" altLang="ko-KR" sz="2100" b="1" dirty="0"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700" b="1" dirty="0"/>
                  <a:t>이상치　데이터　추론 시</a:t>
                </a:r>
                <a:r>
                  <a:rPr lang="en-US" altLang="ko-KR" sz="1700" b="1" dirty="0"/>
                  <a:t>: </a:t>
                </a:r>
                <a:r>
                  <a:rPr lang="ko-KR" altLang="en-US" sz="1700" b="1" dirty="0"/>
                  <a:t>분포 밖</a:t>
                </a:r>
                <a:r>
                  <a:rPr lang="en-US" altLang="ko-KR" sz="1700" b="1" dirty="0"/>
                  <a:t>(Out-of-Distribution) </a:t>
                </a:r>
                <a:r>
                  <a:rPr lang="ko-KR" altLang="en-US" sz="1700" b="1" dirty="0"/>
                  <a:t>위치</a:t>
                </a:r>
                <a:r>
                  <a:rPr lang="en-US" altLang="ko-KR" sz="1700" b="1" dirty="0"/>
                  <a:t>(</a:t>
                </a:r>
                <a:r>
                  <a:rPr lang="ko-KR" altLang="en-US" sz="1700" b="1" dirty="0"/>
                  <a:t>계속</a:t>
                </a:r>
                <a:r>
                  <a:rPr lang="en-US" altLang="ko-KR" sz="1700" b="1" dirty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ko-KR" alt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17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7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700" dirty="0"/>
                  <a:t>이 값은 정상 데이터의 잠재 분포 </a:t>
                </a:r>
                <a14:m>
                  <m:oMath xmlns:m="http://schemas.openxmlformats.org/officeDocument/2006/math">
                    <m:r>
                      <a:rPr lang="ko-KR" altLang="en-US" sz="17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7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700" i="1"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700" dirty="0"/>
                  <a:t>와는 </a:t>
                </a:r>
                <a:r>
                  <a:rPr lang="ko-KR" altLang="en-US" sz="1700" b="1" dirty="0"/>
                  <a:t>다른 영역</a:t>
                </a:r>
                <a:r>
                  <a:rPr lang="ko-KR" altLang="en-US" sz="1700" dirty="0"/>
                  <a:t>에 위치하게 된다</a:t>
                </a:r>
                <a:r>
                  <a:rPr lang="en-US" altLang="ko-KR" sz="1700" dirty="0"/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1600" dirty="0"/>
                  <a:t>그 이유는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인코더가 학습 과정에서 </a:t>
                </a:r>
                <a:r>
                  <a:rPr lang="ko-KR" altLang="en-US" sz="1600" b="1" dirty="0"/>
                  <a:t>정상 데이터의 구조와 패턴을 중심으로 매핑하도록 최적화</a:t>
                </a:r>
                <a:r>
                  <a:rPr lang="ko-KR" altLang="en-US" sz="1600" dirty="0"/>
                  <a:t>되었기 때문이다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따라서 문법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구조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혹은 통계적 패턴이 정상 데이터와 상이한 이상치의 경우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인코더는 이를 정상 분포 내부로 올바르게 매핑하지 못한다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　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ko-KR" altLang="en-US" sz="1600">
                        <a:latin typeface="Cambria Math" panose="02040503050406030204" pitchFamily="18" charset="0"/>
                      </a:rPr>
                      <m:t>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1600" dirty="0"/>
                  <a:t>결과적으로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　이상치의 잠재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en-US" sz="1600" dirty="0"/>
                  <a:t>들은 정상 분포의 </a:t>
                </a:r>
                <a:r>
                  <a:rPr lang="ko-KR" altLang="en-US" sz="1600" b="1" dirty="0"/>
                  <a:t>꼬리</a:t>
                </a:r>
                <a:r>
                  <a:rPr lang="en-US" altLang="ko-KR" sz="1600" b="1" dirty="0"/>
                  <a:t>(tail)</a:t>
                </a:r>
                <a:r>
                  <a:rPr lang="ko-KR" altLang="en-US" sz="1600" dirty="0"/>
                  <a:t> 나</a:t>
                </a:r>
                <a:br>
                  <a:rPr lang="ko-KR" altLang="en-US" sz="1600" dirty="0"/>
                </a:br>
                <a:r>
                  <a:rPr lang="ko-KR" altLang="en-US" sz="1600" b="1" dirty="0"/>
                  <a:t>저밀도</a:t>
                </a:r>
                <a:r>
                  <a:rPr lang="en-US" altLang="ko-KR" sz="1600" b="1" dirty="0"/>
                  <a:t>(low-density)</a:t>
                </a:r>
                <a:r>
                  <a:rPr lang="ko-KR" altLang="en-US" sz="1600" dirty="0"/>
                  <a:t> 영역에 위치하게 됩니다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A98801D-1ACA-FD5E-989D-4F632706A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42BCFAA2-9BBD-FC32-A194-874590ED4650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573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1ABB6D8B-E5F5-8DCD-7DD2-ED34DC330D14}"/>
              </a:ext>
            </a:extLst>
          </p:cNvPr>
          <p:cNvSpPr txBox="1">
            <a:spLocks/>
          </p:cNvSpPr>
          <p:nvPr/>
        </p:nvSpPr>
        <p:spPr>
          <a:xfrm>
            <a:off x="556602" y="1124720"/>
            <a:ext cx="8566351" cy="49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오토인코더란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목표는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입력값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           와 동일한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출력값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               을  구하는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 function: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MSE: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Cross-Entropy, binary {0,1}: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Feedforward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뉴럴네트워크의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표준 역전파를 사용함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4A3C87-6850-734E-69F4-45367E22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90" y="2059740"/>
            <a:ext cx="1785817" cy="4298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888236-01B2-65FC-23CA-FFF8BDEA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716" y="1683537"/>
            <a:ext cx="1555389" cy="3277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1D6542-1960-9381-CDCF-A5D7EFED4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947" y="3004711"/>
            <a:ext cx="4633905" cy="3573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31EB9D4-0D2F-494F-2295-5ECA2A9FF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940" y="3429000"/>
            <a:ext cx="5076207" cy="3573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4CE8D0-6069-4221-E3AB-87474F409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73" y="4366673"/>
            <a:ext cx="7797992" cy="14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04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CEA962C-91BF-95D3-0723-1853AD9E7C16}"/>
              </a:ext>
            </a:extLst>
          </p:cNvPr>
          <p:cNvSpPr txBox="1">
            <a:spLocks/>
          </p:cNvSpPr>
          <p:nvPr/>
        </p:nvSpPr>
        <p:spPr>
          <a:xfrm>
            <a:off x="556602" y="1171900"/>
            <a:ext cx="8566351" cy="49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차원축소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(Dimensionality reduction)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두가지 주요 응용분야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의해 생성된 압축된 잠재벡터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(latent vector)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분류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(classification),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클러스터링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(clustering),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이상탐지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(anomaly detection)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등에 입력으로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가시화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데이터가 고차원이라 가시화를 시키기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어려울때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인코딩된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벡터는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2D, 3D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가시화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A16092-FF35-DBE7-A35D-02D2C0EB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2" y="4001237"/>
            <a:ext cx="3110778" cy="20388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D5FA4C-8FD1-C725-6F9C-EBF2A8FF9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112" y="4293105"/>
            <a:ext cx="5077952" cy="979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658BC5-D01A-298B-0211-DE4EEAD23868}"/>
              </a:ext>
            </a:extLst>
          </p:cNvPr>
          <p:cNvSpPr txBox="1"/>
          <p:nvPr/>
        </p:nvSpPr>
        <p:spPr>
          <a:xfrm>
            <a:off x="3765502" y="5445245"/>
            <a:ext cx="5486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- </a:t>
            </a:r>
            <a:r>
              <a:rPr lang="ko-KR" altLang="en-US" dirty="0"/>
              <a:t>차원이 </a:t>
            </a:r>
            <a:r>
              <a:rPr lang="en-US" altLang="ko-KR" dirty="0"/>
              <a:t>5</a:t>
            </a:r>
            <a:r>
              <a:rPr lang="ko-KR" altLang="en-US" dirty="0"/>
              <a:t>인 얼굴 데이터 오토인코더</a:t>
            </a:r>
            <a:endParaRPr lang="en-US" altLang="ko-KR" dirty="0"/>
          </a:p>
          <a:p>
            <a:r>
              <a:rPr lang="en-US" altLang="ko-KR" dirty="0"/>
              <a:t>       - </a:t>
            </a:r>
            <a:r>
              <a:rPr lang="ko-KR" altLang="en-US" dirty="0" err="1"/>
              <a:t>오토인코더는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가지 얼굴속성</a:t>
            </a:r>
            <a:r>
              <a:rPr lang="en-US" altLang="ko-KR" dirty="0"/>
              <a:t>(attribute, feature),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즉</a:t>
            </a:r>
            <a:r>
              <a:rPr lang="en-US" altLang="ko-KR" dirty="0"/>
              <a:t>, gender, age, </a:t>
            </a:r>
            <a:r>
              <a:rPr lang="ko-KR" altLang="en-US" dirty="0"/>
              <a:t>등에 대해 학습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29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 모델이란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생성 모델 개념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err="1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판별자</a:t>
            </a:r>
            <a:r>
              <a:rPr lang="ko-KR" altLang="en-US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 모델에서 추출한 특성들의 조합을 이용하여 새로운 개와 고양이 이미지를 생성할 수 있는데</a:t>
            </a:r>
            <a:r>
              <a:rPr lang="en-US" altLang="ko-KR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이것을 </a:t>
            </a:r>
            <a:r>
              <a:rPr lang="ko-KR" altLang="en-US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‘생성</a:t>
            </a: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자</a:t>
            </a: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모델</a:t>
            </a: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(generative model)’</a:t>
            </a:r>
            <a:r>
              <a:rPr lang="ko-KR" altLang="en-US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b="1" dirty="0">
              <a:solidFill>
                <a:schemeClr val="tx1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생성 모델은 입력 이미지에 대한 데이터 분포 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p(x)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를 학습하여 새로운 이미지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새로운 이미지이면서 기존 이미지에서 특성을 추출했기 때문에 최대한 입력 이미지와 유사한 이미지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를 생성하는 것을 목표로 함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4C1E76B-0DF8-3562-CF98-9830A059175F}"/>
              </a:ext>
            </a:extLst>
          </p:cNvPr>
          <p:cNvSpPr txBox="1">
            <a:spLocks/>
          </p:cNvSpPr>
          <p:nvPr/>
        </p:nvSpPr>
        <p:spPr>
          <a:xfrm>
            <a:off x="556602" y="1229507"/>
            <a:ext cx="8566351" cy="3582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Denoising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Denoising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/>
              <a:t>입력 데이터에 무작위로 </a:t>
            </a:r>
            <a:r>
              <a:rPr lang="ko-KR" altLang="en-US" dirty="0" err="1"/>
              <a:t>가우시안</a:t>
            </a:r>
            <a:r>
              <a:rPr lang="ko-KR" altLang="en-US" dirty="0"/>
              <a:t> 잡음</a:t>
            </a:r>
            <a:r>
              <a:rPr lang="en-US" altLang="ko-KR" dirty="0"/>
              <a:t>(noise)</a:t>
            </a:r>
            <a:r>
              <a:rPr lang="ko-KR" altLang="en-US" dirty="0"/>
              <a:t>을 추가하고 이를 입력으로 사용하여 원래의 잡음 없는 데이터를 복원한다</a:t>
            </a:r>
            <a:r>
              <a:rPr lang="en-US" altLang="ko-KR" dirty="0">
                <a:ea typeface="KoPub돋움체_Pro Light" pitchFamily="18" charset="-127"/>
              </a:rPr>
              <a:t>.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- </a:t>
            </a:r>
            <a:r>
              <a:rPr lang="ko-KR" altLang="en-US" dirty="0"/>
              <a:t>잡음이 추가된 이미지를 입력으로 사용하고 원본 이미지를 목표</a:t>
            </a:r>
            <a:r>
              <a:rPr lang="en-US" altLang="ko-KR" dirty="0"/>
              <a:t>(Target)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- </a:t>
            </a:r>
            <a:r>
              <a:rPr lang="ko-KR" altLang="en-US" dirty="0"/>
              <a:t>잡음을 줄이고 의미 있는 데이터를 생성하는 방법을 학습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-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</a:t>
            </a:r>
            <a:r>
              <a:rPr lang="ko-KR" altLang="en-US" dirty="0" err="1"/>
              <a:t>와</a:t>
            </a:r>
            <a:r>
              <a:rPr lang="ko-KR" altLang="en-US" dirty="0"/>
              <a:t> </a:t>
            </a:r>
            <a:r>
              <a:rPr lang="en-US" altLang="ko-KR" dirty="0"/>
              <a:t>Denoising </a:t>
            </a:r>
            <a:r>
              <a:rPr lang="ko-KR" altLang="en-US" dirty="0" err="1"/>
              <a:t>오토인코더의</a:t>
            </a:r>
            <a:r>
              <a:rPr lang="ko-KR" altLang="en-US" dirty="0"/>
              <a:t> 구현 사이에는 약간의 차이만 있음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Loss function(input, output from the input)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. Denoising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Loss function(input,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output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from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noisy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input)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FCA118-4E71-9246-3261-72876E5E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46" y="4926782"/>
            <a:ext cx="7797992" cy="139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68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21500-4CC2-A213-5750-E82BDDA87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9B4A9-2BF1-BB3E-0B29-58799F3D75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4">
                <a:extLst>
                  <a:ext uri="{FF2B5EF4-FFF2-40B4-BE49-F238E27FC236}">
                    <a16:creationId xmlns:a16="http://schemas.microsoft.com/office/drawing/2014/main" id="{D770D992-8C82-6C99-1C7F-CA0046C9BE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602" y="1229507"/>
                <a:ext cx="7354103" cy="35820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Denoising 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오토인코더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/>
                <a:r>
                  <a:rPr lang="en-US" altLang="ko-KR" b="1" dirty="0"/>
                  <a:t>Denoising Autoencoder:</a:t>
                </a:r>
              </a:p>
              <a:p>
                <a:pPr marL="33496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𝐷𝐴𝐸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=∥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𝑐𝑙𝑒𝑎𝑛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𝑛𝑜𝑖𝑠𝑦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입력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노이즈가 섞인 데이터</a:t>
                </a:r>
                <a:endParaRPr lang="en-US" altLang="ko-KR" sz="16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정답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원본 깨끗한 데이터</a:t>
                </a:r>
                <a:endParaRPr lang="en-US" altLang="ko-KR" sz="16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목적 </a:t>
                </a:r>
                <a:r>
                  <a:rPr lang="en-US" altLang="ko-KR" sz="1600" dirty="0"/>
                  <a:t>= “</a:t>
                </a:r>
                <a:r>
                  <a:rPr lang="ko-KR" altLang="en-US" sz="1600" dirty="0"/>
                  <a:t>노이즈 분포 → 정상 </a:t>
                </a:r>
                <a:r>
                  <a:rPr lang="en-US" altLang="ko-KR" sz="1600" dirty="0"/>
                  <a:t>manifold</a:t>
                </a:r>
                <a:r>
                  <a:rPr lang="ko-KR" altLang="en-US" sz="1600" dirty="0"/>
                  <a:t>로 사상</a:t>
                </a:r>
                <a:r>
                  <a:rPr lang="en-US" altLang="ko-KR" sz="1600" dirty="0"/>
                  <a:t>(projection)”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1"/>
                <a:r>
                  <a:rPr lang="en-US" altLang="ko-KR" dirty="0"/>
                  <a:t>manifold </a:t>
                </a:r>
                <a:r>
                  <a:rPr lang="ko-KR" altLang="en-US" dirty="0"/>
                  <a:t>관점 요약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4">
                <a:extLst>
                  <a:ext uri="{FF2B5EF4-FFF2-40B4-BE49-F238E27FC236}">
                    <a16:creationId xmlns:a16="http://schemas.microsoft.com/office/drawing/2014/main" id="{D770D992-8C82-6C99-1C7F-CA0046C9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02" y="1229507"/>
                <a:ext cx="7354103" cy="3582061"/>
              </a:xfrm>
              <a:prstGeom prst="rect">
                <a:avLst/>
              </a:prstGeo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4209BA8-B934-C4AC-E713-EE0F94ADA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53" y="3717035"/>
            <a:ext cx="2592315" cy="30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16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4C1E76B-0DF8-3562-CF98-9830A059175F}"/>
              </a:ext>
            </a:extLst>
          </p:cNvPr>
          <p:cNvSpPr txBox="1">
            <a:spLocks/>
          </p:cNvSpPr>
          <p:nvPr/>
        </p:nvSpPr>
        <p:spPr>
          <a:xfrm>
            <a:off x="556602" y="1229507"/>
            <a:ext cx="8393529" cy="5367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en-US" altLang="ko-KR" sz="2300" b="1" dirty="0">
                <a:latin typeface="KoPub돋움체_Pro Bold" pitchFamily="18" charset="-127"/>
                <a:ea typeface="KoPub돋움체_Pro Bold" pitchFamily="18" charset="-127"/>
              </a:rPr>
              <a:t> Denoising </a:t>
            </a:r>
            <a:r>
              <a:rPr lang="ko-KR" altLang="en-US" sz="2300" b="1" dirty="0">
                <a:latin typeface="KoPub돋움체_Pro Bold" pitchFamily="18" charset="-127"/>
                <a:ea typeface="KoPub돋움체_Pro Bold" pitchFamily="18" charset="-127"/>
              </a:rPr>
              <a:t>오토인코더 활용분야</a:t>
            </a:r>
            <a:endParaRPr lang="en-US" altLang="ko-KR" sz="23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 복원 및 노이즈 제거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손상되거나 노이즈가 섞인 이미지를 복원하는 데 사용 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사진의 화질 개선, 오래된 이미지 복구, 의료 영상에서 노이즈 제거 등이 포함</a:t>
            </a:r>
            <a:r>
              <a:rPr kumimoji="0" lang="ko-KR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됨</a:t>
            </a:r>
            <a:endParaRPr kumimoji="0" lang="ko-KR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2.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음성 신호 처리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음성 데이터에서 배경 잡음을 제거하여 음성 인식, 음성 합성 등의 성능을 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향상시키는 데 사용. 예를 들어, 통화 중 배경 소음을 제거하거나 녹음된 음성을 개선할 수 있</a:t>
            </a:r>
            <a:r>
              <a:rPr kumimoji="0" lang="ko-KR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음</a:t>
            </a:r>
            <a:endParaRPr kumimoji="0" lang="ko-KR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3.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전처리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원본 데이터에서 중요한 정보를 유지하면서 노이즈를 제거하는 역할을 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하므로, 머신 러닝 모델에 입력하기 전에 데이터를 정제하는 데 유용</a:t>
            </a:r>
            <a:r>
              <a:rPr kumimoji="0" lang="ko-KR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</a:t>
            </a:r>
            <a:endParaRPr kumimoji="0" lang="ko-KR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4.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추천 시스템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사용자의 행동 데이터에서 노이즈를 제거하거나 불완전한 데이터를 보완하여 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추천 시스템의 정확도를 향상시키는 데 사용</a:t>
            </a: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5.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비정상 탐지(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Anomaly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):</a:t>
            </a: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정상 데이터를 학습하고 비정상적인 패턴을 노이즈로 </a:t>
            </a:r>
            <a:endParaRPr kumimoji="0" lang="en-US" altLang="ko-KR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b="1" dirty="0">
                <a:solidFill>
                  <a:srgbClr val="0070C0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간주하여 이를 탐지할 수 있기 때문에, 이상 탐지나 보안 시스템에 응용될 수 있</a:t>
            </a:r>
            <a:r>
              <a:rPr kumimoji="0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음</a:t>
            </a:r>
            <a:endParaRPr kumimoji="0" lang="ko-KR" altLang="ko-KR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6.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의료 분야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의료 이미지나 생체 신호(EEG, ECG 등)에서 잡음을 제거하여 정확한 진단 및 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분석을 가능하게 </a:t>
            </a:r>
            <a:r>
              <a:rPr kumimoji="0" lang="ko-KR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</a:t>
            </a:r>
            <a:endParaRPr kumimoji="0" lang="ko-KR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7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594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오토인코더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그림의 위쪽은 원래 이미지이고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아래쪽은 재구성된 이미지를 시각화한 출력 결과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재구성된 이미지가 명확하지 않고 다소 흐릿함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 깨끗한 출력을 얻기 위해 변형 오토인코더를 사용할 수 있음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665598"/>
            <a:ext cx="7657630" cy="152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 idx="4294967295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sz="2600" dirty="0"/>
              <a:t>변형 오토인코더</a:t>
            </a:r>
            <a:r>
              <a:rPr lang="en-US" altLang="ko-KR" sz="2600" dirty="0"/>
              <a:t>(</a:t>
            </a:r>
            <a:r>
              <a:rPr lang="en-US" altLang="ko-KR" sz="1600" dirty="0"/>
              <a:t>Variational Autoencoder)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96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6"/>
            <a:ext cx="8105496" cy="52526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en-US" altLang="ko-KR" dirty="0"/>
              <a:t>Variational Autoencoder)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 그림과 같이 입력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숫자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2) →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인코더 → 압축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축소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→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→ 출력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숫자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나오게 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차원을 줄이는 것이 목표이기 때문에 데이터가 생성된 확률 분포에는 상관이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반면 변형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표준편차와 평균을 이용하여 확률 분포를 만들고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거기에서 </a:t>
            </a:r>
            <a:r>
              <a:rPr lang="ko-KR" altLang="en-US" b="1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샘플링하여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디코더를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통과시켜 데이터를 다시 만들어 냄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변형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입력 데이터와 조금 다른 출력 데이터를 만들어 내는데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z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가우시안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분포를 이용함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(z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잠재 벡터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(latent vector)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중요한 특성의 파라미터를 담고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z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분포에서 벡터를 랜덤하게 샘플링하고 이 분포의 오차를 이용하여 입력 데이터와 유사한 다양한 데이터를 만들어 내는 것이 변형 오토인코더</a:t>
            </a:r>
          </a:p>
          <a:p>
            <a:pPr lvl="1">
              <a:lnSpc>
                <a:spcPct val="150000"/>
              </a:lnSpc>
            </a:pP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2615278"/>
            <a:ext cx="6697203" cy="92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82E6AE0B-F320-11AC-A0DA-A72EF467CEB4}"/>
              </a:ext>
            </a:extLst>
          </p:cNvPr>
          <p:cNvSpPr txBox="1">
            <a:spLocks/>
          </p:cNvSpPr>
          <p:nvPr/>
        </p:nvSpPr>
        <p:spPr>
          <a:xfrm>
            <a:off x="597117" y="1009506"/>
            <a:ext cx="8105496" cy="525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변형 오토인코더 실행과정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인코더는 입력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신경망에 넣어 점차적으로 작은 차원으로 압축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은닉층을 거친 뒤, 인코더는 평균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μ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로그-분산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(𝜎²) 라는 두 개의 벡터를 출력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로그-분산을 지수 변환하여 표준 편차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얻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*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로그 변환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: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원본 데이터 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KaTeX_Main"/>
              </a:rPr>
              <a:t>x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에 로그 함수 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KaTeX_Main"/>
              </a:rPr>
              <a:t>log⁡(x)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를 적용하여 데이터의 분포를 변형한다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.  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이는 데이터의 범위를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축소하고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비정규성을 줄이며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이상치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(outliers)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의 영향을 </a:t>
            </a:r>
            <a:endParaRPr lang="en-US" altLang="ko-KR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감소시킬 수 있다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재매개변수화 트릭</a:t>
            </a:r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</a:rPr>
              <a:t>(Reparameterization trick)</a:t>
            </a:r>
            <a:r>
              <a:rPr lang="ko-KR" altLang="ko-KR" b="1" dirty="0">
                <a:solidFill>
                  <a:srgbClr val="0070C0"/>
                </a:solidFill>
                <a:latin typeface="Arial" panose="020B0604020202020204" pitchFamily="34" charset="0"/>
              </a:rPr>
              <a:t>을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사용해 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z</a:t>
            </a:r>
            <a:r>
              <a:rPr kumimoji="0" lang="en-US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μ</a:t>
            </a:r>
            <a:r>
              <a:rPr kumimoji="0" lang="en-US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σ</a:t>
            </a:r>
            <a:r>
              <a:rPr kumimoji="0" lang="ko-KR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⋅ϵ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방식으로 잠재 변수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z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를 샘플링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다.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17ADE5-1EA4-E232-BC3E-DE6948930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0716" y="4984389"/>
            <a:ext cx="4468722" cy="172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24AAB28-3452-DCC5-2F43-C126B3C0730A}"/>
              </a:ext>
            </a:extLst>
          </p:cNvPr>
          <p:cNvSpPr txBox="1">
            <a:spLocks/>
          </p:cNvSpPr>
          <p:nvPr/>
        </p:nvSpPr>
        <p:spPr>
          <a:xfrm>
            <a:off x="496781" y="145401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139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323E0-E4AC-1A45-FEF0-5D0EF48E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0B75E1-DBB4-D2E5-8F6E-40025BDD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43" y="4485800"/>
            <a:ext cx="7394659" cy="237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BC336F7A-6880-4775-9A07-9101C45D0F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1297541"/>
                <a:ext cx="8105496" cy="5252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변형 오토인코더 실행과정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AE(</a:t>
                </a:r>
                <a:r>
                  <a:rPr lang="ko-KR" altLang="en-US" dirty="0"/>
                  <a:t>오토인코더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인코더는 각 속성</a:t>
                </a:r>
                <a:r>
                  <a:rPr lang="en-US" altLang="ko-KR" dirty="0"/>
                  <a:t>(attribute)</a:t>
                </a:r>
                <a:r>
                  <a:rPr lang="ko-KR" altLang="en-US" dirty="0"/>
                  <a:t>에 대해 단일 값을 갖는 잠재 벡터 </a:t>
                </a:r>
                <a:r>
                  <a:rPr lang="en-US" altLang="ko-KR" dirty="0"/>
                  <a:t>z </a:t>
                </a:r>
                <a:r>
                  <a:rPr lang="ko-KR" altLang="en-US" dirty="0"/>
                  <a:t>를 직접 생성한다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그런 다음</a:t>
                </a:r>
                <a:r>
                  <a:rPr lang="en-US" altLang="ko-KR" dirty="0"/>
                  <a:t>, AE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디코더는</a:t>
                </a:r>
                <a:r>
                  <a:rPr lang="ko-KR" altLang="en-US" dirty="0"/>
                  <a:t> 이러한 값을 사용하여 원래 입력을 복원한다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VAE(</a:t>
                </a:r>
                <a:r>
                  <a:rPr lang="ko-KR" altLang="en-US" dirty="0"/>
                  <a:t>변형 오토인코더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인코더는 각 속성의 후방 분포 </a:t>
                </a:r>
                <a:r>
                  <a:rPr lang="en-US" altLang="ko-KR" i="1" dirty="0"/>
                  <a:t>p(</a:t>
                </a:r>
                <a:r>
                  <a:rPr lang="en-US" altLang="ko-KR" i="1" dirty="0" err="1"/>
                  <a:t>z∣x</a:t>
                </a:r>
                <a:r>
                  <a:rPr lang="en-US" altLang="ko-KR" i="1" dirty="0"/>
                  <a:t>)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를 근사하는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정규 분포 </a:t>
                </a:r>
                <a:r>
                  <a:rPr lang="en-US" altLang="ko-KR" b="1" i="1" dirty="0">
                    <a:solidFill>
                      <a:srgbClr val="0070C0"/>
                    </a:solidFill>
                  </a:rPr>
                  <a:t>N(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b="1" i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ko-KR" b="1" i="1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의 평균 </a:t>
                </a:r>
                <a14:m>
                  <m:oMath xmlns:m="http://schemas.openxmlformats.org/officeDocument/2006/math">
                    <m:r>
                      <a:rPr lang="ko-KR" alt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와 표준 편차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>
                    <a:solidFill>
                      <a:srgbClr val="0070C0"/>
                    </a:solidFill>
                  </a:rPr>
                  <a:t>라는 두 개의 잠재 벡터를 생성한다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. </a:t>
                </a:r>
                <a:r>
                  <a:rPr lang="ko-KR" altLang="en-US" dirty="0"/>
                  <a:t>그런 다음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분포에서 샘플링한 잠재 벡터를 사용해 </a:t>
                </a:r>
                <a:r>
                  <a:rPr lang="ko-KR" altLang="en-US" dirty="0" err="1"/>
                  <a:t>디코더가</a:t>
                </a:r>
                <a:r>
                  <a:rPr lang="ko-KR" altLang="en-US" dirty="0"/>
                  <a:t> 입력을 복원한다</a:t>
                </a:r>
                <a:r>
                  <a:rPr lang="en-US" altLang="ko-KR" dirty="0"/>
                  <a:t>.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목표는 확률적인 인코더와 </a:t>
                </a:r>
                <a:r>
                  <a:rPr lang="ko-KR" altLang="en-US" b="1" dirty="0" err="1">
                    <a:solidFill>
                      <a:srgbClr val="0070C0"/>
                    </a:solidFill>
                  </a:rPr>
                  <a:t>생성적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b="1" dirty="0" err="1">
                    <a:solidFill>
                      <a:srgbClr val="0070C0"/>
                    </a:solidFill>
                  </a:rPr>
                  <a:t>디코더를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 통해 입력의 다양한 변형을 생성하는 것이다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.</a:t>
                </a:r>
                <a:endParaRPr lang="en-US" altLang="ko-KR" b="1" dirty="0">
                  <a:solidFill>
                    <a:srgbClr val="0070C0"/>
                  </a:solidFill>
                  <a:latin typeface="KoPub돋움체_Pro Light" pitchFamily="18" charset="-127"/>
                  <a:ea typeface="KoPub돋움체_Pro Light" pitchFamily="18" charset="-127"/>
                </a:endParaRPr>
              </a:p>
            </p:txBody>
          </p:sp>
        </mc:Choice>
        <mc:Fallback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BC336F7A-6880-4775-9A07-9101C45D0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1297541"/>
                <a:ext cx="8105496" cy="5252664"/>
              </a:xfrm>
              <a:prstGeom prst="rect">
                <a:avLst/>
              </a:prstGeom>
              <a:blipFill>
                <a:blip r:embed="rId3"/>
                <a:stretch>
                  <a:fillRect l="-526" r="-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8FB72065-26B6-F9AF-FEDF-2AE08F533E5F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36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8857E44-C63A-CA1A-3F43-B194841D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9" y="3031916"/>
            <a:ext cx="8105496" cy="3790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6568DD45-9C88-AFF2-D133-EF5825FD01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1297541"/>
                <a:ext cx="8105496" cy="5252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변형 오토인코더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</a:t>
                </a:r>
                <a:r>
                  <a:rPr lang="ko-KR" altLang="en-US" dirty="0"/>
                  <a:t>의 인코더는 단일 점 </a:t>
                </a:r>
                <a:r>
                  <a:rPr lang="en-US" altLang="ko-KR" dirty="0"/>
                  <a:t>z </a:t>
                </a:r>
                <a:r>
                  <a:rPr lang="ko-KR" altLang="en-US" dirty="0"/>
                  <a:t>대신 후방 분포 </a:t>
                </a:r>
                <a:r>
                  <a:rPr lang="en-US" altLang="ko-KR" i="1" dirty="0"/>
                  <a:t>p(</a:t>
                </a:r>
                <a:r>
                  <a:rPr lang="en-US" altLang="ko-KR" i="1" dirty="0" err="1"/>
                  <a:t>z∣x</a:t>
                </a:r>
                <a:r>
                  <a:rPr lang="en-US" altLang="ko-KR" i="1" dirty="0"/>
                  <a:t>)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를 생성하고자 하지만</a:t>
                </a:r>
                <a:r>
                  <a:rPr lang="en-US" altLang="ko-KR" dirty="0"/>
                  <a:t>, </a:t>
                </a:r>
                <a:r>
                  <a:rPr lang="en-US" altLang="ko-KR" i="1" dirty="0"/>
                  <a:t>p(</a:t>
                </a:r>
                <a:r>
                  <a:rPr lang="en-US" altLang="ko-KR" i="1" dirty="0" err="1"/>
                  <a:t>z∣x</a:t>
                </a:r>
                <a:r>
                  <a:rPr lang="en-US" altLang="ko-KR" i="1" dirty="0"/>
                  <a:t>)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를 계산하는 것이 불가능하기 때문에 인코더 네트워크          는 정규분포를 따르는</a:t>
                </a:r>
                <a:endParaRPr lang="en-US" altLang="ko-KR" dirty="0"/>
              </a:p>
              <a:p>
                <a:pPr marL="334963" lvl="1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 err="1"/>
                  <a:t>가우시안</a:t>
                </a:r>
                <a:r>
                  <a:rPr lang="ko-KR" altLang="en-US" dirty="0"/>
                  <a:t> </a:t>
                </a:r>
                <a:r>
                  <a:rPr lang="en-US" altLang="ko-KR" i="1" dirty="0"/>
                  <a:t>N(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i="1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i="1" baseline="30000" dirty="0"/>
                  <a:t>2</a:t>
                </a:r>
                <a:r>
                  <a:rPr lang="en-US" altLang="ko-KR" i="1" dirty="0"/>
                  <a:t>) </a:t>
                </a:r>
                <a:r>
                  <a:rPr lang="en-US" altLang="ko-KR" dirty="0"/>
                  <a:t>​</a:t>
                </a:r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baseline="-2500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baseline="-25000" dirty="0"/>
                  <a:t>x</a:t>
                </a:r>
                <a:r>
                  <a:rPr lang="en-US" altLang="ko-KR" dirty="0"/>
                  <a:t>​</a:t>
                </a:r>
                <a:r>
                  <a:rPr lang="ko-KR" altLang="en-US" dirty="0"/>
                  <a:t>를 생성하도록 강제된다</a:t>
                </a:r>
                <a:r>
                  <a:rPr lang="en-US" altLang="ko-KR" dirty="0"/>
                  <a:t>.</a:t>
                </a: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</a:endParaRPr>
              </a:p>
            </p:txBody>
          </p:sp>
        </mc:Choice>
        <mc:Fallback xmlns="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6568DD45-9C88-AFF2-D133-EF5825FD0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1297541"/>
                <a:ext cx="8105496" cy="5252664"/>
              </a:xfrm>
              <a:prstGeom prst="rect">
                <a:avLst/>
              </a:prstGeom>
              <a:blipFill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9803F57-8E8B-943D-748D-5DF1577F4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568" y="2314130"/>
            <a:ext cx="619211" cy="2000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35E2B0C-6216-C280-087B-E06F9335B8CC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294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7F292-2401-295C-BBC5-AA43B6BB8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DA869A9D-16C0-230D-CFE2-62C272E9965B}"/>
              </a:ext>
            </a:extLst>
          </p:cNvPr>
          <p:cNvSpPr txBox="1">
            <a:spLocks/>
          </p:cNvSpPr>
          <p:nvPr/>
        </p:nvSpPr>
        <p:spPr>
          <a:xfrm>
            <a:off x="597117" y="1297541"/>
            <a:ext cx="8105496" cy="525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변형 오토인코더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8615BC-9425-D8E7-6CE2-362F700F5DA4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F6C77B-37D6-CE60-1E6B-74425546E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82" y="1816004"/>
            <a:ext cx="8572432" cy="39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0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 모델이란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생성 모델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5" y="1931218"/>
            <a:ext cx="6904316" cy="400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45D03-2844-0F77-0379-E96EAE9C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E4F08C3C-7D77-8B70-DA3D-407E5EF484DF}"/>
              </a:ext>
            </a:extLst>
          </p:cNvPr>
          <p:cNvSpPr txBox="1">
            <a:spLocks/>
          </p:cNvSpPr>
          <p:nvPr/>
        </p:nvSpPr>
        <p:spPr>
          <a:xfrm>
            <a:off x="597117" y="1182327"/>
            <a:ext cx="8105496" cy="553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 후방분포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에서 잠재벡터 생성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vs.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정규분포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에서 잠재벡터 생성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1. </a:t>
            </a:r>
            <a:r>
              <a:rPr lang="ko-KR" altLang="en-US" b="1" dirty="0">
                <a:solidFill>
                  <a:srgbClr val="0070C0"/>
                </a:solidFill>
              </a:rPr>
              <a:t>후방 분포 </a:t>
            </a:r>
            <a:r>
              <a:rPr lang="en-US" altLang="ko-KR" b="1" dirty="0">
                <a:solidFill>
                  <a:srgbClr val="0070C0"/>
                </a:solidFill>
              </a:rPr>
              <a:t>p(</a:t>
            </a:r>
            <a:r>
              <a:rPr lang="en-US" altLang="ko-KR" b="1" dirty="0" err="1">
                <a:solidFill>
                  <a:srgbClr val="0070C0"/>
                </a:solidFill>
              </a:rPr>
              <a:t>z∣x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란 무엇인가</a:t>
            </a:r>
            <a:r>
              <a:rPr lang="en-US" altLang="ko-KR" b="1" dirty="0">
                <a:solidFill>
                  <a:srgbClr val="0070C0"/>
                </a:solidFill>
              </a:rPr>
              <a:t>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후방 분포</a:t>
            </a:r>
            <a:r>
              <a:rPr lang="en-US" altLang="ko-KR" sz="1600" dirty="0"/>
              <a:t>(Posterior distribution) p(</a:t>
            </a:r>
            <a:r>
              <a:rPr lang="en-US" altLang="ko-KR" sz="1600" dirty="0" err="1"/>
              <a:t>z∣x</a:t>
            </a:r>
            <a:r>
              <a:rPr lang="en-US" altLang="ko-KR" sz="1600" dirty="0"/>
              <a:t>) </a:t>
            </a:r>
            <a:r>
              <a:rPr lang="ko-KR" altLang="en-US" sz="1600" dirty="0"/>
              <a:t>는 </a:t>
            </a:r>
            <a:r>
              <a:rPr lang="en-US" altLang="ko-KR" sz="1600" dirty="0"/>
              <a:t>VAE</a:t>
            </a:r>
            <a:r>
              <a:rPr lang="ko-KR" altLang="en-US" sz="1600" dirty="0"/>
              <a:t>에서 잠재 변수 </a:t>
            </a:r>
            <a:r>
              <a:rPr lang="en-US" altLang="ko-KR" sz="1600" dirty="0"/>
              <a:t>z</a:t>
            </a:r>
            <a:r>
              <a:rPr lang="ko-KR" altLang="en-US" sz="1600" dirty="0"/>
              <a:t>가 주어진 입력 데이터 </a:t>
            </a:r>
            <a:r>
              <a:rPr lang="en-US" altLang="ko-KR" sz="1600" dirty="0"/>
              <a:t>x </a:t>
            </a:r>
            <a:r>
              <a:rPr lang="ko-KR" altLang="en-US" sz="1600" dirty="0"/>
              <a:t>로부터 어떻게 분포하는지를 나타낸다</a:t>
            </a:r>
            <a:r>
              <a:rPr lang="en-US" altLang="ko-KR" sz="1600" dirty="0"/>
              <a:t>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이는 입력 데이터 </a:t>
            </a:r>
            <a:r>
              <a:rPr lang="en-US" altLang="ko-KR" sz="1600" dirty="0"/>
              <a:t>x</a:t>
            </a:r>
            <a:r>
              <a:rPr lang="ko-KR" altLang="en-US" sz="1600" dirty="0"/>
              <a:t>를 고려했을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잠재 변수 </a:t>
            </a:r>
            <a:r>
              <a:rPr lang="en-US" altLang="ko-KR" sz="1600" dirty="0"/>
              <a:t>z </a:t>
            </a:r>
            <a:r>
              <a:rPr lang="ko-KR" altLang="en-US" sz="1600" dirty="0"/>
              <a:t>가 취할 확률 분포를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후방 분포는 데이터에 맞는 잠재 벡터 </a:t>
            </a:r>
            <a:r>
              <a:rPr lang="en-US" altLang="ko-KR" sz="1600" dirty="0"/>
              <a:t>z </a:t>
            </a:r>
            <a:r>
              <a:rPr lang="ko-KR" altLang="en-US" sz="1600" dirty="0"/>
              <a:t>가 어떻게 생겼는지에 대한 정보를 제공한다</a:t>
            </a:r>
            <a:r>
              <a:rPr lang="en-US" altLang="ko-KR" sz="1600" dirty="0"/>
              <a:t>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이론적으로,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VAE는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z∣x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)로부터 샘플링해야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다. 그러나 이 분포는 복잡하고 계산이 어렵기 때문에 직접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샘플링할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수 없다.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후방 분포</a:t>
            </a:r>
            <a:r>
              <a:rPr lang="ko-KR" altLang="en-US" sz="1600" dirty="0"/>
              <a:t>는 일반적으로 </a:t>
            </a:r>
            <a:r>
              <a:rPr lang="ko-KR" altLang="en-US" sz="1600" b="1" dirty="0"/>
              <a:t>직접 계산할 수 없기 때문에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VAE</a:t>
            </a:r>
            <a:r>
              <a:rPr lang="ko-KR" altLang="en-US" sz="1600" b="1" dirty="0">
                <a:solidFill>
                  <a:srgbClr val="FF0000"/>
                </a:solidFill>
              </a:rPr>
              <a:t>는 이를 근사하기 위해 정규 분포 </a:t>
            </a:r>
            <a:r>
              <a:rPr lang="en-US" altLang="ko-KR" sz="1600" b="1" dirty="0">
                <a:solidFill>
                  <a:srgbClr val="FF0000"/>
                </a:solidFill>
              </a:rPr>
              <a:t>N(μ, σ2) </a:t>
            </a:r>
            <a:r>
              <a:rPr lang="ko-KR" altLang="en-US" sz="1600" b="1" dirty="0">
                <a:solidFill>
                  <a:srgbClr val="FF0000"/>
                </a:solidFill>
              </a:rPr>
              <a:t>를 사용한다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en-US" altLang="ko-KR" sz="1600" dirty="0"/>
              <a:t> 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과정에서 </a:t>
            </a:r>
            <a:r>
              <a:rPr lang="ko-KR" altLang="en-US" sz="1600" b="1" dirty="0"/>
              <a:t>인코더 네트워크</a:t>
            </a:r>
            <a:r>
              <a:rPr lang="ko-KR" altLang="en-US" sz="1600" dirty="0"/>
              <a:t>는 입력 </a:t>
            </a:r>
            <a:r>
              <a:rPr lang="en-US" altLang="ko-KR" sz="1600" dirty="0"/>
              <a:t>x </a:t>
            </a:r>
            <a:r>
              <a:rPr lang="ko-KR" altLang="en-US" sz="1600" dirty="0"/>
              <a:t>로부터 잠재 변수 </a:t>
            </a:r>
            <a:r>
              <a:rPr lang="en-US" altLang="ko-KR" sz="1600" dirty="0"/>
              <a:t>z </a:t>
            </a:r>
            <a:r>
              <a:rPr lang="ko-KR" altLang="en-US" sz="1600" dirty="0"/>
              <a:t>의 평균 </a:t>
            </a:r>
            <a:r>
              <a:rPr lang="en-US" altLang="ko-KR" sz="1600" dirty="0"/>
              <a:t>μ</a:t>
            </a:r>
            <a:r>
              <a:rPr lang="ko-KR" altLang="en-US" sz="1600" dirty="0"/>
              <a:t>과 표준 편차 </a:t>
            </a:r>
            <a:r>
              <a:rPr lang="en-US" altLang="ko-KR" sz="1600" dirty="0"/>
              <a:t>σ</a:t>
            </a:r>
            <a:r>
              <a:rPr lang="ko-KR" altLang="en-US" sz="1600" dirty="0"/>
              <a:t>를 추정한다</a:t>
            </a:r>
            <a:r>
              <a:rPr lang="en-US" altLang="ko-KR" sz="1600" dirty="0"/>
              <a:t>. 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정규 분포는 후방 분포를 대체하여 </a:t>
            </a:r>
            <a:r>
              <a:rPr lang="en-US" altLang="ko-KR" sz="1600" dirty="0"/>
              <a:t>z </a:t>
            </a:r>
            <a:r>
              <a:rPr lang="ko-KR" altLang="en-US" sz="1600" dirty="0"/>
              <a:t>의 샘플링에 사용된다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A057ED-2EEB-B8A9-EFDE-B0A2F29ECB91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862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4B3A1-C45F-992B-F575-27E56A7DF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05898E5-87DF-FAA9-6E0A-543F9B7B07C2}"/>
              </a:ext>
            </a:extLst>
          </p:cNvPr>
          <p:cNvSpPr txBox="1">
            <a:spLocks/>
          </p:cNvSpPr>
          <p:nvPr/>
        </p:nvSpPr>
        <p:spPr>
          <a:xfrm>
            <a:off x="597117" y="1182327"/>
            <a:ext cx="8105496" cy="525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 후방분포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에서 잠재벡터 생성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vs.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정규분포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에서 잠재벡터 생성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2. </a:t>
            </a:r>
            <a:r>
              <a:rPr lang="ko-KR" altLang="en-US" b="1" dirty="0">
                <a:solidFill>
                  <a:srgbClr val="0070C0"/>
                </a:solidFill>
              </a:rPr>
              <a:t>정규 분포 </a:t>
            </a:r>
            <a:r>
              <a:rPr lang="en-US" altLang="ko-KR" b="1" dirty="0">
                <a:solidFill>
                  <a:srgbClr val="0070C0"/>
                </a:solidFill>
              </a:rPr>
              <a:t>N(μ, σ2)</a:t>
            </a:r>
            <a:r>
              <a:rPr lang="ko-KR" altLang="en-US" b="1" dirty="0">
                <a:solidFill>
                  <a:srgbClr val="0070C0"/>
                </a:solidFill>
              </a:rPr>
              <a:t>를 이용한 잠재 벡터 생성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인코더는 주어진 입력 </a:t>
            </a:r>
            <a:r>
              <a:rPr lang="en-US" altLang="ko-KR" sz="1600" dirty="0"/>
              <a:t>x </a:t>
            </a:r>
            <a:r>
              <a:rPr lang="ko-KR" altLang="en-US" sz="1600" dirty="0"/>
              <a:t>에 대해 평균 </a:t>
            </a:r>
            <a:r>
              <a:rPr lang="en-US" altLang="ko-KR" sz="1600" dirty="0"/>
              <a:t>μ</a:t>
            </a:r>
            <a:r>
              <a:rPr lang="ko-KR" altLang="en-US" sz="1600" dirty="0"/>
              <a:t>와 표준편차 </a:t>
            </a:r>
            <a:r>
              <a:rPr lang="en-US" altLang="ko-KR" sz="1600" dirty="0"/>
              <a:t>σ</a:t>
            </a:r>
            <a:r>
              <a:rPr lang="ko-KR" altLang="en-US" sz="1600" dirty="0"/>
              <a:t>를 출력한다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두 값은 잠재 변수 </a:t>
            </a:r>
            <a:r>
              <a:rPr lang="en-US" altLang="ko-KR" sz="1600" dirty="0"/>
              <a:t>z </a:t>
            </a:r>
            <a:r>
              <a:rPr lang="ko-KR" altLang="en-US" sz="1600" dirty="0"/>
              <a:t>가 따르는 정규 분포 </a:t>
            </a:r>
            <a:r>
              <a:rPr lang="en-US" altLang="ko-KR" sz="1600" dirty="0"/>
              <a:t>N(μ, σ2)</a:t>
            </a:r>
            <a:r>
              <a:rPr lang="ko-KR" altLang="en-US" sz="1600" dirty="0"/>
              <a:t>를 정의하는 데 사용된다</a:t>
            </a:r>
            <a:r>
              <a:rPr lang="en-US" altLang="ko-KR" sz="1600" dirty="0"/>
              <a:t>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0070C0"/>
                </a:solidFill>
              </a:rPr>
              <a:t>정규 분포에서 잠재 벡터 </a:t>
            </a:r>
            <a:r>
              <a:rPr lang="en-US" altLang="ko-KR" sz="1600" b="1" dirty="0">
                <a:solidFill>
                  <a:srgbClr val="0070C0"/>
                </a:solidFill>
              </a:rPr>
              <a:t>z </a:t>
            </a:r>
            <a:r>
              <a:rPr lang="ko-KR" altLang="en-US" sz="1600" b="1" dirty="0">
                <a:solidFill>
                  <a:srgbClr val="0070C0"/>
                </a:solidFill>
              </a:rPr>
              <a:t>를 생성하기 위해 </a:t>
            </a:r>
            <a:r>
              <a:rPr lang="en-US" altLang="ko-KR" sz="1600" b="1" dirty="0">
                <a:solidFill>
                  <a:srgbClr val="0070C0"/>
                </a:solidFill>
              </a:rPr>
              <a:t>VAE</a:t>
            </a:r>
            <a:r>
              <a:rPr lang="ko-KR" altLang="en-US" sz="1600" b="1" dirty="0">
                <a:solidFill>
                  <a:srgbClr val="0070C0"/>
                </a:solidFill>
              </a:rPr>
              <a:t>는 </a:t>
            </a:r>
            <a:r>
              <a:rPr lang="ko-KR" altLang="en-US" sz="1600" b="1" dirty="0">
                <a:solidFill>
                  <a:srgbClr val="0070C0"/>
                </a:solidFill>
                <a:latin typeface="Arial" panose="020B0604020202020204" pitchFamily="34" charset="0"/>
              </a:rPr>
              <a:t>재매개화 트릭 </a:t>
            </a:r>
            <a:r>
              <a:rPr lang="en-US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(Reparameterization trick)</a:t>
            </a:r>
            <a:r>
              <a:rPr lang="ko-KR" altLang="en-US" sz="1600" b="1" dirty="0">
                <a:solidFill>
                  <a:srgbClr val="0070C0"/>
                </a:solidFill>
              </a:rPr>
              <a:t> 사용하며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다음과 같이 표현된다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여기서 </a:t>
            </a:r>
            <a:r>
              <a:rPr lang="en-US" altLang="ko-KR" sz="1600" dirty="0"/>
              <a:t>ϵ</a:t>
            </a:r>
            <a:r>
              <a:rPr lang="ko-KR" altLang="en-US" sz="1600" dirty="0"/>
              <a:t>은 평균이 </a:t>
            </a:r>
            <a:r>
              <a:rPr lang="en-US" altLang="ko-KR" sz="1600" dirty="0"/>
              <a:t>0</a:t>
            </a:r>
            <a:r>
              <a:rPr lang="ko-KR" altLang="en-US" sz="1600" dirty="0"/>
              <a:t>이고 분산이 </a:t>
            </a:r>
            <a:r>
              <a:rPr lang="en-US" altLang="ko-KR" sz="1600" dirty="0"/>
              <a:t>1</a:t>
            </a:r>
            <a:r>
              <a:rPr lang="ko-KR" altLang="en-US" sz="1600" dirty="0"/>
              <a:t>인 표준 정규 분포에서 샘플링한 랜덤 변수이다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과정을 통해</a:t>
            </a:r>
            <a:r>
              <a:rPr lang="en-US" altLang="ko-KR" sz="1600" dirty="0"/>
              <a:t>, VAE</a:t>
            </a:r>
            <a:r>
              <a:rPr lang="ko-KR" altLang="en-US" sz="1600" dirty="0"/>
              <a:t>는 </a:t>
            </a:r>
            <a:r>
              <a:rPr lang="ko-KR" altLang="en-US" sz="1600" b="1" dirty="0"/>
              <a:t>역전파</a:t>
            </a:r>
            <a:r>
              <a:rPr lang="ko-KR" altLang="en-US" sz="1600" dirty="0"/>
              <a:t>가 가능하도록 샘플링 과정에서의 비연속성을 해결한다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D69075-D82B-15D1-A347-3FD73D9A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611" y="4235498"/>
            <a:ext cx="1901031" cy="37370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ABD3F83-59B6-E212-E67C-A47BD8E675D4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312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A2D3413-B426-A3D8-9E6B-F6CF2FDF79D0}"/>
              </a:ext>
            </a:extLst>
          </p:cNvPr>
          <p:cNvSpPr txBox="1">
            <a:spLocks/>
          </p:cNvSpPr>
          <p:nvPr/>
        </p:nvSpPr>
        <p:spPr>
          <a:xfrm>
            <a:off x="251475" y="1067113"/>
            <a:ext cx="8641050" cy="541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재매개변수화 트릭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(Reparameterization trick)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미분 불가능성</a:t>
            </a:r>
            <a:r>
              <a:rPr lang="en-US" altLang="ko-KR" b="1" dirty="0"/>
              <a:t>: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알고리즘은 각 층에서 발생한 오차를 미분을 통해 전달하면서 학습을 진행한다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ko-KR" altLang="en-US" b="1" dirty="0">
                <a:solidFill>
                  <a:srgbClr val="0070C0"/>
                </a:solidFill>
              </a:rPr>
              <a:t>샘플링 과정은 </a:t>
            </a:r>
            <a:r>
              <a:rPr lang="ko-KR" altLang="en-US" b="1" dirty="0" err="1">
                <a:solidFill>
                  <a:srgbClr val="0070C0"/>
                </a:solidFill>
              </a:rPr>
              <a:t>랜덤한</a:t>
            </a:r>
            <a:r>
              <a:rPr lang="ko-KR" altLang="en-US" b="1" dirty="0">
                <a:solidFill>
                  <a:srgbClr val="0070C0"/>
                </a:solidFill>
              </a:rPr>
              <a:t> 값을 생성하기 때문에 그 경로를 정확하게 추적하고 미분할 수 없다</a:t>
            </a:r>
            <a:r>
              <a:rPr lang="en-US" altLang="ko-KR" b="1" dirty="0">
                <a:solidFill>
                  <a:srgbClr val="0070C0"/>
                </a:solidFill>
              </a:rPr>
              <a:t>. 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역전파</a:t>
            </a:r>
            <a:r>
              <a:rPr lang="ko-KR" altLang="en-US" b="1" dirty="0"/>
              <a:t> 알고리즘의 한계</a:t>
            </a:r>
            <a:r>
              <a:rPr lang="en-US" altLang="ko-KR" dirty="0"/>
              <a:t>: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알고리즘은 모든 연산이 미분 가능해야만 오차 기울기를 학습하고</a:t>
            </a:r>
            <a:r>
              <a:rPr lang="en-US" altLang="ko-KR" dirty="0"/>
              <a:t>, </a:t>
            </a:r>
            <a:r>
              <a:rPr lang="ko-KR" altLang="en-US" dirty="0"/>
              <a:t>파라미터를 업데이트할 수 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샘플링은 무작위성을 포함한 과정이므로 그 값을 계산 그래프를 따라 전달할 수 없고</a:t>
            </a:r>
            <a:r>
              <a:rPr lang="en-US" altLang="ko-KR" dirty="0"/>
              <a:t>, </a:t>
            </a:r>
            <a:r>
              <a:rPr lang="ko-KR" altLang="en-US" dirty="0"/>
              <a:t>미분이 어렵다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해결 방법 </a:t>
            </a:r>
            <a:r>
              <a:rPr lang="en-US" altLang="ko-KR" b="1" dirty="0"/>
              <a:t>- </a:t>
            </a:r>
            <a:r>
              <a:rPr lang="ko-KR" altLang="en-US" b="1" dirty="0"/>
              <a:t>재매개변수화 트릭 </a:t>
            </a:r>
            <a:r>
              <a:rPr lang="en-US" altLang="ko-KR" b="1" dirty="0"/>
              <a:t>(Reparameterization Trick): </a:t>
            </a:r>
            <a:r>
              <a:rPr lang="ko-KR" altLang="en-US" dirty="0"/>
              <a:t>변이형 오토인코더</a:t>
            </a:r>
            <a:r>
              <a:rPr lang="en-US" altLang="ko-KR" dirty="0"/>
              <a:t>(VAE)</a:t>
            </a:r>
            <a:r>
              <a:rPr lang="ko-KR" altLang="en-US" dirty="0"/>
              <a:t>에서는 이 문제를 해결하기 위해 재매개변수화 트릭 </a:t>
            </a:r>
            <a:r>
              <a:rPr lang="en-US" altLang="ko-KR" dirty="0"/>
              <a:t>(Reparameterization Trick) 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이 방법에서는 잠재 변수 </a:t>
            </a:r>
            <a:r>
              <a:rPr lang="en-US" altLang="ko-KR" b="1" dirty="0">
                <a:solidFill>
                  <a:srgbClr val="FF0000"/>
                </a:solidFill>
              </a:rPr>
              <a:t>z</a:t>
            </a:r>
            <a:r>
              <a:rPr lang="ko-KR" altLang="en-US" b="1" dirty="0">
                <a:solidFill>
                  <a:srgbClr val="FF0000"/>
                </a:solidFill>
              </a:rPr>
              <a:t>를 정규분포에서 직접 </a:t>
            </a:r>
            <a:r>
              <a:rPr lang="ko-KR" altLang="en-US" b="1" dirty="0" err="1">
                <a:solidFill>
                  <a:srgbClr val="FF0000"/>
                </a:solidFill>
              </a:rPr>
              <a:t>샘플링하지</a:t>
            </a:r>
            <a:r>
              <a:rPr lang="ko-KR" altLang="en-US" b="1" dirty="0">
                <a:solidFill>
                  <a:srgbClr val="FF0000"/>
                </a:solidFill>
              </a:rPr>
              <a:t> 않고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평균</a:t>
            </a:r>
            <a:r>
              <a:rPr lang="en-US" altLang="ko-KR" b="1" dirty="0">
                <a:solidFill>
                  <a:srgbClr val="FF0000"/>
                </a:solidFill>
              </a:rPr>
              <a:t>(μ)</a:t>
            </a:r>
            <a:r>
              <a:rPr lang="ko-KR" altLang="en-US" b="1" dirty="0">
                <a:solidFill>
                  <a:srgbClr val="FF0000"/>
                </a:solidFill>
              </a:rPr>
              <a:t>과 분산</a:t>
            </a:r>
            <a:r>
              <a:rPr lang="en-US" altLang="ko-KR" b="1" dirty="0">
                <a:solidFill>
                  <a:srgbClr val="FF0000"/>
                </a:solidFill>
              </a:rPr>
              <a:t>(σ)</a:t>
            </a:r>
            <a:r>
              <a:rPr lang="ko-KR" altLang="en-US" b="1" dirty="0">
                <a:solidFill>
                  <a:srgbClr val="FF0000"/>
                </a:solidFill>
              </a:rPr>
              <a:t>을 사용해 </a:t>
            </a:r>
            <a:r>
              <a:rPr lang="ko-KR" altLang="en-US" b="1" dirty="0" err="1">
                <a:solidFill>
                  <a:srgbClr val="FF0000"/>
                </a:solidFill>
              </a:rPr>
              <a:t>샘플링한다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3D7135-C119-7A69-8B9C-8290259CB71B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3965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A2D3413-B426-A3D8-9E6B-F6CF2FDF79D0}"/>
              </a:ext>
            </a:extLst>
          </p:cNvPr>
          <p:cNvSpPr txBox="1">
            <a:spLocks/>
          </p:cNvSpPr>
          <p:nvPr/>
        </p:nvSpPr>
        <p:spPr>
          <a:xfrm>
            <a:off x="251475" y="1067113"/>
            <a:ext cx="8641050" cy="5645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재매개변수화 트릭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(Reparameterization trick)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b="1" i="1" dirty="0">
                <a:solidFill>
                  <a:srgbClr val="0070C0"/>
                </a:solidFill>
              </a:rPr>
              <a:t>Z = </a:t>
            </a:r>
            <a:r>
              <a:rPr lang="en-US" altLang="ko-KR" b="1" i="1" dirty="0" err="1">
                <a:solidFill>
                  <a:srgbClr val="0070C0"/>
                </a:solidFill>
              </a:rPr>
              <a:t>μ+σ</a:t>
            </a:r>
            <a:r>
              <a:rPr lang="en-US" altLang="ko-KR" b="1" i="1" dirty="0">
                <a:solidFill>
                  <a:srgbClr val="0070C0"/>
                </a:solidFill>
              </a:rPr>
              <a:t>⋅ϵ </a:t>
            </a:r>
            <a:r>
              <a:rPr lang="ko-KR" altLang="en-US" b="1" dirty="0">
                <a:solidFill>
                  <a:srgbClr val="0070C0"/>
                </a:solidFill>
              </a:rPr>
              <a:t>에서 표준편차 </a:t>
            </a:r>
            <a:r>
              <a:rPr lang="en-US" altLang="ko-KR" b="1" dirty="0">
                <a:solidFill>
                  <a:srgbClr val="0070C0"/>
                </a:solidFill>
              </a:rPr>
              <a:t>σ</a:t>
            </a:r>
            <a:r>
              <a:rPr lang="ko-KR" altLang="en-US" b="1" dirty="0">
                <a:solidFill>
                  <a:srgbClr val="0070C0"/>
                </a:solidFill>
              </a:rPr>
              <a:t>와 노이즈 </a:t>
            </a:r>
            <a:r>
              <a:rPr lang="en-US" altLang="ko-KR" b="1" dirty="0">
                <a:solidFill>
                  <a:srgbClr val="0070C0"/>
                </a:solidFill>
              </a:rPr>
              <a:t>ϵ</a:t>
            </a:r>
            <a:r>
              <a:rPr lang="ko-KR" altLang="en-US" b="1" dirty="0">
                <a:solidFill>
                  <a:srgbClr val="0070C0"/>
                </a:solidFill>
              </a:rPr>
              <a:t>을 곱하는 이유는 확률분포의 성질을 활용해 잠재변수 </a:t>
            </a:r>
            <a:r>
              <a:rPr lang="en-US" altLang="ko-KR" b="1" dirty="0">
                <a:solidFill>
                  <a:srgbClr val="0070C0"/>
                </a:solidFill>
              </a:rPr>
              <a:t>z</a:t>
            </a:r>
            <a:r>
              <a:rPr lang="ko-KR" altLang="en-US" b="1" dirty="0">
                <a:solidFill>
                  <a:srgbClr val="0070C0"/>
                </a:solidFill>
              </a:rPr>
              <a:t>를 </a:t>
            </a:r>
            <a:r>
              <a:rPr lang="ko-KR" altLang="en-US" b="1" dirty="0" err="1">
                <a:solidFill>
                  <a:srgbClr val="0070C0"/>
                </a:solidFill>
              </a:rPr>
              <a:t>샘플링할</a:t>
            </a:r>
            <a:r>
              <a:rPr lang="ko-KR" altLang="en-US" b="1" dirty="0">
                <a:solidFill>
                  <a:srgbClr val="0070C0"/>
                </a:solidFill>
              </a:rPr>
              <a:t> 때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정규분포의 분산을 반영하기 위해서이다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이 과정을 재매개변수화 트릭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(reparameterization trick)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이라고 부르며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이를 통해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VAE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가 샘플링 과정에서도 미분 가능해진다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이 트릭은 다음 두 가지를 가능하게 한다</a:t>
            </a:r>
            <a:endParaRPr lang="en-US" altLang="ko-KR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0" i="0" dirty="0" err="1">
                <a:solidFill>
                  <a:srgbClr val="0D0D0D"/>
                </a:solidFill>
                <a:effectLst/>
                <a:latin typeface="ui-sans-serif"/>
              </a:rPr>
              <a:t>역전파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latin typeface="ui-sans-serif"/>
              </a:rPr>
              <a:t>(Backpropagation)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latin typeface="ui-sans-serif"/>
              </a:rPr>
              <a:t>를 통해 모델을 학습할 수 있음</a:t>
            </a:r>
            <a:endParaRPr lang="en-US" altLang="ko-KR" sz="16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0D0D0D"/>
                </a:solidFill>
                <a:effectLst/>
                <a:latin typeface="ui-sans-serif"/>
              </a:rPr>
              <a:t>샘플링의 확률적 특성을 유지하면서도 미분 가능성 보장</a:t>
            </a:r>
            <a:endParaRPr lang="en-US" altLang="ko-KR" sz="16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b="1" dirty="0"/>
              <a:t>	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79AF9C-E4BD-F820-0EE9-A284F6EE90F3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8A28-8B74-9190-B5C0-2A589192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2" y="2622502"/>
            <a:ext cx="6515276" cy="15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60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6EE79-3AFE-7AB1-D6F0-85767DF7D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2397BA2F-037D-DF90-94AE-B4FF60AD2D3F}"/>
              </a:ext>
            </a:extLst>
          </p:cNvPr>
          <p:cNvSpPr txBox="1">
            <a:spLocks/>
          </p:cNvSpPr>
          <p:nvPr/>
        </p:nvSpPr>
        <p:spPr>
          <a:xfrm>
            <a:off x="251475" y="1067113"/>
            <a:ext cx="8641050" cy="5645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재매개변수화 트릭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(Reparameterization trick)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b="1" i="1" dirty="0">
                <a:solidFill>
                  <a:srgbClr val="0070C0"/>
                </a:solidFill>
              </a:rPr>
              <a:t>Z = </a:t>
            </a:r>
            <a:r>
              <a:rPr lang="en-US" altLang="ko-KR" b="1" i="1" dirty="0" err="1">
                <a:solidFill>
                  <a:srgbClr val="0070C0"/>
                </a:solidFill>
              </a:rPr>
              <a:t>μ+σ</a:t>
            </a:r>
            <a:r>
              <a:rPr lang="en-US" altLang="ko-KR" b="1" i="1" dirty="0">
                <a:solidFill>
                  <a:srgbClr val="0070C0"/>
                </a:solidFill>
              </a:rPr>
              <a:t>⋅ϵ</a:t>
            </a:r>
            <a:r>
              <a:rPr lang="ko-KR" altLang="en-US" b="1" dirty="0">
                <a:solidFill>
                  <a:srgbClr val="0070C0"/>
                </a:solidFill>
              </a:rPr>
              <a:t>에서 표준편차 </a:t>
            </a:r>
            <a:r>
              <a:rPr lang="en-US" altLang="ko-KR" b="1" dirty="0">
                <a:solidFill>
                  <a:srgbClr val="0070C0"/>
                </a:solidFill>
              </a:rPr>
              <a:t>σ</a:t>
            </a:r>
            <a:r>
              <a:rPr lang="ko-KR" altLang="en-US" b="1" dirty="0">
                <a:solidFill>
                  <a:srgbClr val="0070C0"/>
                </a:solidFill>
              </a:rPr>
              <a:t>와 노이즈 </a:t>
            </a:r>
            <a:r>
              <a:rPr lang="en-US" altLang="ko-KR" b="1" dirty="0">
                <a:solidFill>
                  <a:srgbClr val="0070C0"/>
                </a:solidFill>
              </a:rPr>
              <a:t>ϵ</a:t>
            </a:r>
            <a:r>
              <a:rPr lang="ko-KR" altLang="en-US" b="1" dirty="0">
                <a:solidFill>
                  <a:srgbClr val="0070C0"/>
                </a:solidFill>
              </a:rPr>
              <a:t>을 곱하는 이유는 확률분포의 성질을 활용해 잠재변수 </a:t>
            </a:r>
            <a:r>
              <a:rPr lang="en-US" altLang="ko-KR" b="1" dirty="0">
                <a:solidFill>
                  <a:srgbClr val="0070C0"/>
                </a:solidFill>
              </a:rPr>
              <a:t>z</a:t>
            </a:r>
            <a:r>
              <a:rPr lang="ko-KR" altLang="en-US" b="1" dirty="0">
                <a:solidFill>
                  <a:srgbClr val="0070C0"/>
                </a:solidFill>
              </a:rPr>
              <a:t>를 </a:t>
            </a:r>
            <a:r>
              <a:rPr lang="ko-KR" altLang="en-US" b="1" dirty="0" err="1">
                <a:solidFill>
                  <a:srgbClr val="0070C0"/>
                </a:solidFill>
              </a:rPr>
              <a:t>샘플링할</a:t>
            </a:r>
            <a:r>
              <a:rPr lang="ko-KR" altLang="en-US" b="1" dirty="0">
                <a:solidFill>
                  <a:srgbClr val="0070C0"/>
                </a:solidFill>
              </a:rPr>
              <a:t> 때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정규분포의 분산을 반영하기 위해서이다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b="1" dirty="0"/>
              <a:t>	1. </a:t>
            </a:r>
            <a:r>
              <a:rPr lang="ko-KR" altLang="en-US" sz="1600" b="1" dirty="0"/>
              <a:t>정규분포의 특성 </a:t>
            </a:r>
            <a:r>
              <a:rPr lang="en-US" altLang="ko-KR" sz="1600" b="1" dirty="0"/>
              <a:t>: </a:t>
            </a:r>
            <a:r>
              <a:rPr lang="ko-KR" altLang="en-US" sz="1600" dirty="0"/>
              <a:t>정규분포는 평균 </a:t>
            </a:r>
            <a:r>
              <a:rPr lang="en-US" altLang="ko-KR" sz="1600" dirty="0"/>
              <a:t>μ</a:t>
            </a:r>
            <a:r>
              <a:rPr lang="ko-KR" altLang="en-US" sz="1600" dirty="0"/>
              <a:t>와 표준편차 </a:t>
            </a:r>
            <a:r>
              <a:rPr lang="en-US" altLang="ko-KR" sz="1600" dirty="0"/>
              <a:t>σ</a:t>
            </a:r>
            <a:r>
              <a:rPr lang="ko-KR" altLang="en-US" sz="1600" dirty="0"/>
              <a:t>로 정의된다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일반적으로     </a:t>
            </a:r>
            <a:endParaRPr lang="en-US" altLang="ko-KR" sz="1600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600" dirty="0"/>
              <a:t>                       로 나타내는데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이때 </a:t>
            </a:r>
            <a:r>
              <a:rPr lang="en-US" altLang="ko-KR" sz="1600" dirty="0"/>
              <a:t>μ</a:t>
            </a:r>
            <a:r>
              <a:rPr lang="ko-KR" altLang="en-US" sz="1600" dirty="0"/>
              <a:t>는 분포의 중심</a:t>
            </a:r>
            <a:r>
              <a:rPr lang="en-US" altLang="ko-KR" sz="1600" dirty="0"/>
              <a:t>(</a:t>
            </a:r>
            <a:r>
              <a:rPr lang="ko-KR" altLang="en-US" sz="1600" dirty="0"/>
              <a:t>평균</a:t>
            </a:r>
            <a:r>
              <a:rPr lang="en-US" altLang="ko-KR" sz="1600" dirty="0"/>
              <a:t>)</a:t>
            </a:r>
            <a:r>
              <a:rPr lang="ko-KR" altLang="en-US" sz="1600" dirty="0"/>
              <a:t>이고</a:t>
            </a:r>
            <a:r>
              <a:rPr lang="en-US" altLang="ko-KR" sz="1600" dirty="0"/>
              <a:t>,       </a:t>
            </a:r>
            <a:r>
              <a:rPr lang="ko-KR" altLang="en-US" sz="1600" dirty="0"/>
              <a:t>는 분포의 </a:t>
            </a:r>
            <a:endParaRPr lang="en-US" altLang="ko-KR" sz="16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/>
              <a:t>          </a:t>
            </a:r>
            <a:r>
              <a:rPr lang="ko-KR" altLang="en-US" sz="1600" dirty="0"/>
              <a:t>분산</a:t>
            </a:r>
            <a:r>
              <a:rPr lang="en-US" altLang="ko-KR" sz="1600" dirty="0"/>
              <a:t>(</a:t>
            </a:r>
            <a:r>
              <a:rPr lang="ko-KR" altLang="en-US" sz="1600" dirty="0"/>
              <a:t>표준편차의 제곱</a:t>
            </a:r>
            <a:r>
              <a:rPr lang="en-US" altLang="ko-KR" sz="1600" dirty="0"/>
              <a:t>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평균 </a:t>
            </a:r>
            <a:r>
              <a:rPr lang="en-US" altLang="ko-KR" sz="1600" b="1" dirty="0"/>
              <a:t>μ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데이터가 어디에 중심을 이루는지 나타냄</a:t>
            </a:r>
            <a:endParaRPr lang="en-US" altLang="ko-KR" sz="1600" dirty="0"/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표준편차 </a:t>
            </a:r>
            <a:r>
              <a:rPr lang="en-US" altLang="ko-KR" sz="1600" b="1" dirty="0"/>
              <a:t>σ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데이터가 얼마나 퍼져 있는지를 나타냄</a:t>
            </a:r>
            <a:r>
              <a:rPr lang="en-US" altLang="ko-KR" sz="1600" dirty="0"/>
              <a:t>(</a:t>
            </a:r>
            <a:r>
              <a:rPr lang="ko-KR" altLang="en-US" sz="1600" dirty="0"/>
              <a:t>값들이 평균으로 떨어진 정도</a:t>
            </a:r>
            <a:r>
              <a:rPr lang="en-US" altLang="ko-KR" sz="1600" dirty="0"/>
              <a:t>)</a:t>
            </a:r>
          </a:p>
          <a:p>
            <a:pPr marL="334963" lvl="1" indent="0">
              <a:lnSpc>
                <a:spcPct val="170000"/>
              </a:lnSpc>
              <a:buNone/>
            </a:pPr>
            <a:r>
              <a:rPr lang="en-US" altLang="ko-KR" b="1" dirty="0"/>
              <a:t>  2. </a:t>
            </a:r>
            <a:r>
              <a:rPr lang="ko-KR" altLang="en-US" b="1" dirty="0"/>
              <a:t>표준 정규분포와 일반 정규분포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/>
              <a:t>   	   </a:t>
            </a:r>
            <a:r>
              <a:rPr lang="ko-KR" altLang="en-US" sz="1600" dirty="0"/>
              <a:t>표준 정규분포는 평균이 </a:t>
            </a:r>
            <a:r>
              <a:rPr lang="en-US" altLang="ko-KR" sz="1600" dirty="0"/>
              <a:t>0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표준편차가 </a:t>
            </a:r>
            <a:r>
              <a:rPr lang="en-US" altLang="ko-KR" sz="1600" dirty="0"/>
              <a:t>1</a:t>
            </a:r>
            <a:r>
              <a:rPr lang="ko-KR" altLang="en-US" sz="1600" dirty="0"/>
              <a:t>인 정규분포이다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</a:t>
            </a:r>
            <a:r>
              <a:rPr lang="en-US" altLang="ko-KR" sz="1600" dirty="0"/>
              <a:t>N(0,1)</a:t>
            </a:r>
            <a:r>
              <a:rPr lang="ko-KR" altLang="en-US" sz="1600" dirty="0"/>
              <a:t>로 </a:t>
            </a:r>
            <a:endParaRPr lang="en-US" altLang="ko-KR" sz="16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/>
              <a:t>          </a:t>
            </a:r>
            <a:r>
              <a:rPr lang="ko-KR" altLang="en-US" sz="1600" dirty="0"/>
              <a:t>나타낸다</a:t>
            </a:r>
            <a:r>
              <a:rPr lang="en-US" altLang="ko-KR" sz="1600" dirty="0"/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일반적인 정규분포              에서 샘플을 생성하려면 표준 정규분포에서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  </a:t>
            </a:r>
            <a:r>
              <a:rPr lang="ko-KR" altLang="en-US" sz="1600" b="1" dirty="0">
                <a:solidFill>
                  <a:srgbClr val="FF0000"/>
                </a:solidFill>
              </a:rPr>
              <a:t>샘플링한 값에 표준편차 </a:t>
            </a:r>
            <a:r>
              <a:rPr lang="en-US" altLang="ko-KR" sz="1600" b="1" dirty="0">
                <a:solidFill>
                  <a:srgbClr val="FF0000"/>
                </a:solidFill>
              </a:rPr>
              <a:t>σ</a:t>
            </a:r>
            <a:r>
              <a:rPr lang="ko-KR" altLang="en-US" sz="1600" b="1" dirty="0">
                <a:solidFill>
                  <a:srgbClr val="FF0000"/>
                </a:solidFill>
              </a:rPr>
              <a:t>를 곱한 후 평균 </a:t>
            </a:r>
            <a:r>
              <a:rPr lang="en-US" altLang="ko-KR" sz="1600" b="1" dirty="0">
                <a:solidFill>
                  <a:srgbClr val="FF0000"/>
                </a:solidFill>
              </a:rPr>
              <a:t>μ</a:t>
            </a:r>
            <a:r>
              <a:rPr lang="ko-KR" altLang="en-US" sz="1600" b="1" dirty="0">
                <a:solidFill>
                  <a:srgbClr val="FF0000"/>
                </a:solidFill>
              </a:rPr>
              <a:t>를 더해야 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7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85F1C8-4CEA-3B16-7989-CD748B38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3" y="3022157"/>
            <a:ext cx="838317" cy="371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93AD00-79CF-3923-3C8C-35629E91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638" y="3079315"/>
            <a:ext cx="219106" cy="314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905A8D-EC22-BE10-B048-CA42B1C6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31" y="5937823"/>
            <a:ext cx="838317" cy="3715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B5A8C7-B460-2E16-465D-0FDAD98C8FEC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8746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4A2D3413-B426-A3D8-9E6B-F6CF2FDF79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296" y="1067113"/>
                <a:ext cx="8641050" cy="5415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재매개변수화 트릭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(Reparameterization trick)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데이터를 잠재공간에 압축하고 복원을 하는 과정에서 잠재변수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를 샘플링 하는데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샘플링 과정이 미분 불가능하여 학습에 어려움이 있음</a:t>
                </a:r>
                <a:r>
                  <a:rPr lang="en-US" altLang="ko-KR" dirty="0"/>
                  <a:t>. </a:t>
                </a:r>
                <a:r>
                  <a:rPr lang="ko-KR" altLang="en-US" b="1" dirty="0"/>
                  <a:t>재매개변수화 트릭</a:t>
                </a:r>
                <a:r>
                  <a:rPr lang="ko-KR" altLang="en-US" dirty="0"/>
                  <a:t>은 이러한 문제점을 해결하기 위한 것임</a:t>
                </a:r>
                <a:r>
                  <a:rPr lang="en-US" altLang="ko-KR" dirty="0"/>
                  <a:t>.</a:t>
                </a:r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1. </a:t>
                </a:r>
                <a:r>
                  <a:rPr lang="ko-KR" altLang="en-US" b="1" dirty="0"/>
                  <a:t>문제점</a:t>
                </a:r>
                <a:r>
                  <a:rPr lang="en-US" altLang="ko-KR" b="1" dirty="0"/>
                  <a:t>: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잠재변수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를 정규분포                    에서 직접 </a:t>
                </a:r>
                <a:r>
                  <a:rPr lang="ko-KR" altLang="en-US" dirty="0" err="1"/>
                  <a:t>샘플링하면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샘플링 </a:t>
                </a: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과정이 미분 불가능 해져 </a:t>
                </a:r>
                <a:r>
                  <a:rPr lang="ko-KR" altLang="en-US" dirty="0" err="1"/>
                  <a:t>역전파</a:t>
                </a:r>
                <a:r>
                  <a:rPr lang="ko-KR" altLang="en-US" dirty="0"/>
                  <a:t> 알고리즘을 사용한 학습이 어려워 짐</a:t>
                </a: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2. </a:t>
                </a:r>
                <a:r>
                  <a:rPr lang="ko-KR" altLang="en-US" dirty="0"/>
                  <a:t>해결책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정규분포 </a:t>
                </a:r>
                <a:r>
                  <a:rPr lang="en-US" altLang="ko-KR" i="1" dirty="0"/>
                  <a:t>N(0, 1)</a:t>
                </a:r>
                <a:r>
                  <a:rPr lang="ko-KR" altLang="en-US" dirty="0"/>
                  <a:t>에서 엡실론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/>
                  <a:t>(              )</a:t>
                </a:r>
                <a:r>
                  <a:rPr lang="ko-KR" altLang="en-US" dirty="0"/>
                  <a:t>을 샘플링하고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잠재변수 </a:t>
                </a: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 z</a:t>
                </a:r>
                <a:r>
                  <a:rPr lang="ko-KR" altLang="en-US" dirty="0"/>
                  <a:t>를                       로 계산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이렇게 하면 샘플링 과정과 모델의 파라미터</a:t>
                </a: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 (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분리하여 파라미터에 대한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그래디언트를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계산할수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있게됨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상수처럼 </a:t>
                </a: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 </a:t>
                </a:r>
                <a:r>
                  <a:rPr lang="ko-KR" altLang="en-US" dirty="0"/>
                  <a:t>취급됨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</a:endParaRPr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4A2D3413-B426-A3D8-9E6B-F6CF2FDF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96" y="1067113"/>
                <a:ext cx="8641050" cy="5415058"/>
              </a:xfrm>
              <a:prstGeom prst="rect">
                <a:avLst/>
              </a:prstGeom>
              <a:blipFill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FEDE6D0-C9F0-5031-981B-A13E3AA6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94" y="4869175"/>
            <a:ext cx="7085661" cy="19310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44F903-A190-ADED-30A1-2CE986A3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280" y="2680109"/>
            <a:ext cx="1331168" cy="3343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ED05D4-514F-79F3-CA36-BC44EA6EC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436" y="4047054"/>
            <a:ext cx="1612996" cy="2460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DA927F-9C8D-96D4-7D8F-C2F7C570E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5353" y="3731959"/>
            <a:ext cx="920189" cy="2232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332FC5-D04D-4779-A183-1BCE2A5FAD44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858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94DB8-1D76-FA90-7227-070F769E3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ECA0F8BE-8ECC-D989-5FE1-983BC244EE0F}"/>
              </a:ext>
            </a:extLst>
          </p:cNvPr>
          <p:cNvSpPr txBox="1">
            <a:spLocks/>
          </p:cNvSpPr>
          <p:nvPr/>
        </p:nvSpPr>
        <p:spPr>
          <a:xfrm>
            <a:off x="424296" y="1067113"/>
            <a:ext cx="8641050" cy="541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재매개변수화 트릭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(Reparameterization trick)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A086C-7193-7B4F-04EE-FBDB8531B831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64F56D-CC2F-41D9-F1C2-7CEC698A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45" y="1758397"/>
            <a:ext cx="7305390" cy="38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72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C0D69-4068-AD04-3C3D-50E5EC018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0266260-5BC9-3116-1C7B-364379FBB2D5}"/>
              </a:ext>
            </a:extLst>
          </p:cNvPr>
          <p:cNvSpPr txBox="1">
            <a:spLocks/>
          </p:cNvSpPr>
          <p:nvPr/>
        </p:nvSpPr>
        <p:spPr>
          <a:xfrm>
            <a:off x="597117" y="1297541"/>
            <a:ext cx="8105496" cy="5415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900" b="1" dirty="0"/>
              <a:t> 표준편차</a:t>
            </a:r>
            <a:r>
              <a:rPr lang="en-US" altLang="ko-KR" sz="1900" b="1" dirty="0"/>
              <a:t>(</a:t>
            </a:r>
            <a:r>
              <a:rPr lang="ko-KR" altLang="en-US" sz="1900" b="1" dirty="0"/>
              <a:t>𝜎</a:t>
            </a:r>
            <a:r>
              <a:rPr lang="en-US" altLang="ko-KR" sz="1900" b="1" dirty="0"/>
              <a:t>)</a:t>
            </a:r>
            <a:r>
              <a:rPr lang="ko-KR" altLang="en-US" sz="1900" b="1" dirty="0"/>
              <a:t>가 </a:t>
            </a:r>
            <a:r>
              <a:rPr lang="en-US" altLang="ko-KR" sz="1900" b="1" dirty="0"/>
              <a:t>0</a:t>
            </a:r>
            <a:r>
              <a:rPr lang="ko-KR" altLang="en-US" sz="1900" b="1" dirty="0"/>
              <a:t>에 가까워지는 문제</a:t>
            </a:r>
            <a:endParaRPr lang="ko-KR" altLang="en-US" sz="19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1. </a:t>
            </a:r>
            <a:r>
              <a:rPr lang="ko-KR" altLang="en-US" b="1" dirty="0">
                <a:solidFill>
                  <a:srgbClr val="0070C0"/>
                </a:solidFill>
              </a:rPr>
              <a:t>𝜎 값이 </a:t>
            </a:r>
            <a:r>
              <a:rPr lang="en-US" altLang="ko-KR" b="1" dirty="0">
                <a:solidFill>
                  <a:srgbClr val="0070C0"/>
                </a:solidFill>
              </a:rPr>
              <a:t>0</a:t>
            </a:r>
            <a:r>
              <a:rPr lang="ko-KR" altLang="en-US" b="1" dirty="0">
                <a:solidFill>
                  <a:srgbClr val="0070C0"/>
                </a:solidFill>
              </a:rPr>
              <a:t>으로 수렴하는 문제</a:t>
            </a:r>
            <a:r>
              <a:rPr lang="en-US" altLang="ko-KR" b="1" dirty="0">
                <a:solidFill>
                  <a:srgbClr val="0070C0"/>
                </a:solidFill>
              </a:rPr>
              <a:t>: </a:t>
            </a:r>
            <a:r>
              <a:rPr lang="ko-KR" altLang="en-US" dirty="0"/>
              <a:t>인코더가 평균</a:t>
            </a:r>
            <a:r>
              <a:rPr lang="en-US" altLang="ko-KR" dirty="0"/>
              <a:t>(</a:t>
            </a:r>
            <a:r>
              <a:rPr lang="ko-KR" altLang="en-US" dirty="0"/>
              <a:t>𝜇</a:t>
            </a:r>
            <a:r>
              <a:rPr lang="en-US" altLang="ko-KR" dirty="0"/>
              <a:t>)</a:t>
            </a:r>
            <a:r>
              <a:rPr lang="ko-KR" altLang="en-US" dirty="0"/>
              <a:t>과 표준편차</a:t>
            </a:r>
            <a:r>
              <a:rPr lang="en-US" altLang="ko-KR" dirty="0"/>
              <a:t>(</a:t>
            </a:r>
            <a:r>
              <a:rPr lang="ko-KR" altLang="en-US" dirty="0"/>
              <a:t>𝜎</a:t>
            </a:r>
            <a:r>
              <a:rPr lang="en-US" altLang="ko-KR" dirty="0"/>
              <a:t>)</a:t>
            </a:r>
            <a:r>
              <a:rPr lang="ko-KR" altLang="en-US" dirty="0"/>
              <a:t>를 출력할 때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70C0"/>
                </a:solidFill>
              </a:rPr>
              <a:t>네트워크는 잠재 변수 </a:t>
            </a:r>
            <a:r>
              <a:rPr lang="en-US" altLang="ko-KR" dirty="0">
                <a:solidFill>
                  <a:srgbClr val="0070C0"/>
                </a:solidFill>
              </a:rPr>
              <a:t>z</a:t>
            </a:r>
            <a:r>
              <a:rPr lang="ko-KR" altLang="en-US" dirty="0">
                <a:solidFill>
                  <a:srgbClr val="0070C0"/>
                </a:solidFill>
              </a:rPr>
              <a:t>를 학습하는 과정에서 </a:t>
            </a:r>
            <a:r>
              <a:rPr lang="ko-KR" altLang="en-US" b="1" dirty="0">
                <a:solidFill>
                  <a:srgbClr val="0070C0"/>
                </a:solidFill>
              </a:rPr>
              <a:t>𝜎가 </a:t>
            </a:r>
            <a:r>
              <a:rPr lang="en-US" altLang="ko-KR" b="1" dirty="0">
                <a:solidFill>
                  <a:srgbClr val="0070C0"/>
                </a:solidFill>
              </a:rPr>
              <a:t>0</a:t>
            </a:r>
            <a:r>
              <a:rPr lang="ko-KR" altLang="en-US" b="1" dirty="0">
                <a:solidFill>
                  <a:srgbClr val="0070C0"/>
                </a:solidFill>
              </a:rPr>
              <a:t>에 가까워지는</a:t>
            </a:r>
            <a:r>
              <a:rPr lang="ko-KR" altLang="en-US" dirty="0">
                <a:solidFill>
                  <a:srgbClr val="0070C0"/>
                </a:solidFill>
              </a:rPr>
              <a:t> 문제가 발생할 수 있다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이는 왜곡된 잠재 공간을 만들게 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dirty="0"/>
              <a:t>𝜎 값이 </a:t>
            </a:r>
            <a:r>
              <a:rPr lang="en-US" altLang="ko-KR" dirty="0"/>
              <a:t>0</a:t>
            </a:r>
            <a:r>
              <a:rPr lang="ko-KR" altLang="en-US" dirty="0"/>
              <a:t>에 가까워지면 잠재 변수 </a:t>
            </a:r>
            <a:r>
              <a:rPr lang="en-US" altLang="ko-KR" dirty="0"/>
              <a:t>z</a:t>
            </a:r>
            <a:r>
              <a:rPr lang="ko-KR" altLang="en-US" dirty="0"/>
              <a:t>를 </a:t>
            </a:r>
            <a:r>
              <a:rPr lang="ko-KR" altLang="en-US" dirty="0" err="1"/>
              <a:t>샘플링할</a:t>
            </a:r>
            <a:r>
              <a:rPr lang="ko-KR" altLang="en-US" dirty="0"/>
              <a:t> 때 분산이 없기 때문에</a:t>
            </a:r>
            <a:r>
              <a:rPr lang="en-US" altLang="ko-KR" dirty="0"/>
              <a:t>, VAE</a:t>
            </a:r>
            <a:r>
              <a:rPr lang="ko-KR" altLang="en-US" dirty="0"/>
              <a:t>는 매번 동일한 </a:t>
            </a:r>
            <a:r>
              <a:rPr lang="en-US" altLang="ko-KR" dirty="0"/>
              <a:t>z </a:t>
            </a:r>
            <a:r>
              <a:rPr lang="ko-KR" altLang="en-US" dirty="0"/>
              <a:t>값을 </a:t>
            </a:r>
            <a:r>
              <a:rPr lang="ko-KR" altLang="en-US" dirty="0" err="1"/>
              <a:t>얻게된다</a:t>
            </a:r>
            <a:r>
              <a:rPr lang="en-US" altLang="ko-KR" dirty="0"/>
              <a:t>. </a:t>
            </a:r>
            <a:r>
              <a:rPr lang="ko-KR" altLang="en-US" dirty="0"/>
              <a:t>이렇게 되면 </a:t>
            </a:r>
            <a:r>
              <a:rPr lang="en-US" altLang="ko-KR" dirty="0"/>
              <a:t>VAE</a:t>
            </a:r>
            <a:r>
              <a:rPr lang="ko-KR" altLang="en-US" dirty="0"/>
              <a:t>의 잠재 공간이 고정된 값으로 수렴하고</a:t>
            </a:r>
            <a:r>
              <a:rPr lang="en-US" altLang="ko-KR" dirty="0"/>
              <a:t>, </a:t>
            </a:r>
            <a:r>
              <a:rPr lang="ko-KR" altLang="en-US" b="1" dirty="0"/>
              <a:t>다양한 데이터 생성이 </a:t>
            </a:r>
            <a:r>
              <a:rPr lang="ko-KR" altLang="en-US" b="1" dirty="0" err="1"/>
              <a:t>불가능해진다</a:t>
            </a:r>
            <a:r>
              <a:rPr lang="en-US" altLang="ko-KR" dirty="0"/>
              <a:t>. VAE</a:t>
            </a:r>
            <a:r>
              <a:rPr lang="ko-KR" altLang="en-US" dirty="0"/>
              <a:t>는 근본적으로 </a:t>
            </a:r>
            <a:r>
              <a:rPr lang="ko-KR" altLang="en-US" b="1" dirty="0"/>
              <a:t>데이터의 다양성</a:t>
            </a:r>
            <a:r>
              <a:rPr lang="ko-KR" altLang="en-US" dirty="0"/>
              <a:t>을 반영하는 분포에서 샘플링을 해야 의미가 있는데</a:t>
            </a:r>
            <a:r>
              <a:rPr lang="en-US" altLang="ko-KR" dirty="0"/>
              <a:t>, </a:t>
            </a:r>
            <a:r>
              <a:rPr lang="ko-KR" altLang="en-US" dirty="0"/>
              <a:t>𝜎가 </a:t>
            </a:r>
            <a:r>
              <a:rPr lang="en-US" altLang="ko-KR" dirty="0"/>
              <a:t>0</a:t>
            </a:r>
            <a:r>
              <a:rPr lang="ko-KR" altLang="en-US" dirty="0"/>
              <a:t>이 되면 이 잠재 공간의 활용 가능성이 사라지게 된다</a:t>
            </a:r>
            <a:r>
              <a:rPr lang="en-US" altLang="ko-KR" dirty="0"/>
              <a:t>.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2. KL </a:t>
            </a:r>
            <a:r>
              <a:rPr lang="ko-KR" altLang="en-US" b="1" dirty="0">
                <a:solidFill>
                  <a:srgbClr val="0070C0"/>
                </a:solidFill>
              </a:rPr>
              <a:t>발산을 통한 제약</a:t>
            </a:r>
            <a:r>
              <a:rPr lang="en-US" altLang="ko-KR" b="1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이 문제를 해결하기 위해 </a:t>
            </a:r>
            <a:r>
              <a:rPr lang="en-US" altLang="ko-KR" dirty="0"/>
              <a:t>VAE</a:t>
            </a:r>
            <a:r>
              <a:rPr lang="ko-KR" altLang="en-US" dirty="0"/>
              <a:t>는 </a:t>
            </a:r>
            <a:r>
              <a:rPr lang="en-US" altLang="ko-KR" dirty="0"/>
              <a:t>KL </a:t>
            </a:r>
            <a:r>
              <a:rPr lang="ko-KR" altLang="en-US" dirty="0"/>
              <a:t>발산</a:t>
            </a:r>
            <a:r>
              <a:rPr lang="en-US" altLang="ko-KR" dirty="0"/>
              <a:t>(</a:t>
            </a:r>
            <a:r>
              <a:rPr lang="en-US" altLang="ko-KR" dirty="0" err="1"/>
              <a:t>Kullback-Leibler</a:t>
            </a:r>
            <a:r>
              <a:rPr lang="en-US" altLang="ko-KR" dirty="0"/>
              <a:t> Divergence)</a:t>
            </a:r>
            <a:r>
              <a:rPr lang="ko-KR" altLang="en-US" dirty="0"/>
              <a:t>을 사용하여 잠재 변수 </a:t>
            </a:r>
            <a:r>
              <a:rPr lang="en-US" altLang="ko-KR" dirty="0"/>
              <a:t>z</a:t>
            </a:r>
            <a:r>
              <a:rPr lang="ko-KR" altLang="en-US" dirty="0"/>
              <a:t>가 단순히 한 지점으로 수렴하지 않도록 한다</a:t>
            </a:r>
            <a:r>
              <a:rPr lang="en-US" altLang="ko-KR" b="1" dirty="0">
                <a:solidFill>
                  <a:srgbClr val="0070C0"/>
                </a:solidFill>
              </a:rPr>
              <a:t>. KL </a:t>
            </a:r>
            <a:r>
              <a:rPr lang="ko-KR" altLang="en-US" b="1" dirty="0">
                <a:solidFill>
                  <a:srgbClr val="0070C0"/>
                </a:solidFill>
              </a:rPr>
              <a:t>발산은 인코더가 출력한 분포 </a:t>
            </a:r>
            <a:r>
              <a:rPr lang="en-US" altLang="ko-KR" b="1" dirty="0">
                <a:solidFill>
                  <a:srgbClr val="0070C0"/>
                </a:solidFill>
              </a:rPr>
              <a:t>q(</a:t>
            </a:r>
            <a:r>
              <a:rPr lang="en-US" altLang="ko-KR" b="1" dirty="0" err="1">
                <a:solidFill>
                  <a:srgbClr val="0070C0"/>
                </a:solidFill>
              </a:rPr>
              <a:t>z∣x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와 사전 정의된 분포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보통 표준 정규 분포</a:t>
            </a:r>
            <a:r>
              <a:rPr lang="en-US" altLang="ko-KR" b="1" dirty="0">
                <a:solidFill>
                  <a:srgbClr val="0070C0"/>
                </a:solidFill>
              </a:rPr>
              <a:t>) p(z)</a:t>
            </a:r>
            <a:r>
              <a:rPr lang="ko-KR" altLang="en-US" b="1" dirty="0">
                <a:solidFill>
                  <a:srgbClr val="0070C0"/>
                </a:solidFill>
              </a:rPr>
              <a:t>간의 차이를 최소화하려는 제약을 가한다</a:t>
            </a:r>
            <a:r>
              <a:rPr lang="en-US" altLang="ko-KR" b="1" dirty="0">
                <a:solidFill>
                  <a:srgbClr val="0070C0"/>
                </a:solidFill>
              </a:rPr>
              <a:t>. </a:t>
            </a:r>
            <a:r>
              <a:rPr lang="ko-KR" altLang="en-US" dirty="0"/>
              <a:t>이 제약 덕분에 </a:t>
            </a:r>
            <a:r>
              <a:rPr lang="en-US" altLang="ko-KR" dirty="0"/>
              <a:t>VAE</a:t>
            </a:r>
            <a:r>
              <a:rPr lang="ko-KR" altLang="en-US" dirty="0"/>
              <a:t>는 𝜎를 </a:t>
            </a:r>
            <a:r>
              <a:rPr lang="en-US" altLang="ko-KR" dirty="0"/>
              <a:t>0</a:t>
            </a:r>
            <a:r>
              <a:rPr lang="ko-KR" altLang="en-US" dirty="0"/>
              <a:t>으로 수렴시키지 않고</a:t>
            </a:r>
            <a:r>
              <a:rPr lang="en-US" altLang="ko-KR" dirty="0"/>
              <a:t>, </a:t>
            </a:r>
            <a:r>
              <a:rPr lang="ko-KR" altLang="en-US" dirty="0"/>
              <a:t>적절한 범위 내에서 분포를 유지하게 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VAE</a:t>
            </a:r>
            <a:r>
              <a:rPr lang="ko-KR" altLang="en-US" dirty="0"/>
              <a:t>가 잠재 공간을 적절히 탐색할 수 있도록 강제하는 역할을 한다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8F591-B06F-66BD-6059-DDD24E54BA49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154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8A2C1-D68C-BD6A-8F47-BEC16AE68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9045A3DA-7687-FB7A-429F-6079280C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690" y="1067112"/>
                <a:ext cx="8468228" cy="5703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/>
                  <a:t> </a:t>
                </a:r>
                <a:r>
                  <a:rPr lang="en-US" altLang="ko-KR" b="1" dirty="0"/>
                  <a:t>KL </a:t>
                </a:r>
                <a:r>
                  <a:rPr lang="ko-KR" altLang="en-US" b="1" dirty="0"/>
                  <a:t>발산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 err="1"/>
                  <a:t>인코딩시</a:t>
                </a:r>
                <a:endParaRPr lang="en-US" altLang="ko-KR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인코더는 입력 </a:t>
                </a:r>
                <a14:m>
                  <m:oMath xmlns:m="http://schemas.openxmlformats.org/officeDocument/2006/math">
                    <m:r>
                      <a:rPr lang="ko-KR" altLang="en-US" sz="1600" i="1"/>
                      <m:t>𝑥</m:t>
                    </m:r>
                  </m:oMath>
                </a14:m>
                <a:r>
                  <a:rPr lang="ko-KR" altLang="en-US" sz="1600" dirty="0"/>
                  <a:t>로부터 잠재변수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/>
                        </m:ctrlPr>
                      </m:sSubPr>
                      <m:e>
                        <m:r>
                          <a:rPr lang="ko-KR" altLang="en-US" sz="1600" i="1"/>
                          <m:t>𝑞</m:t>
                        </m:r>
                      </m:e>
                      <m:sub>
                        <m:r>
                          <a:rPr lang="ko-KR" altLang="en-US" sz="1600" i="1"/>
                          <m:t>𝜙</m:t>
                        </m:r>
                      </m:sub>
                    </m:sSub>
                    <m:d>
                      <m:dPr>
                        <m:ctrlPr>
                          <a:rPr lang="ko-KR" altLang="en-US" sz="1600" i="1"/>
                        </m:ctrlPr>
                      </m:dPr>
                      <m:e>
                        <m:r>
                          <a:rPr lang="ko-KR" altLang="en-US" sz="1600" i="1"/>
                          <m:t>𝑧</m:t>
                        </m:r>
                        <m:r>
                          <a:rPr lang="ko-KR" altLang="en-US" sz="1600"/>
                          <m:t>∣</m:t>
                        </m:r>
                        <m:r>
                          <a:rPr lang="ko-KR" altLang="en-US" sz="1600" i="1"/>
                          <m:t>𝑥</m:t>
                        </m:r>
                      </m:e>
                    </m:d>
                    <m:r>
                      <a:rPr lang="en-US" altLang="ko-KR" sz="1600"/>
                      <m:t>=</m:t>
                    </m:r>
                    <m:r>
                      <a:rPr lang="ko-KR" altLang="en-US" sz="1600"/>
                      <m:t>𝒩</m:t>
                    </m:r>
                    <m:d>
                      <m:dPr>
                        <m:sepChr m:val=","/>
                        <m:ctrlPr>
                          <a:rPr lang="ko-KR" altLang="en-US" sz="1600" i="1"/>
                        </m:ctrlPr>
                      </m:dPr>
                      <m:e>
                        <m:r>
                          <a:rPr lang="ko-KR" altLang="en-US" sz="1600" i="1"/>
                          <m:t>𝜇</m:t>
                        </m:r>
                      </m:e>
                      <m:e>
                        <m:sSup>
                          <m:sSupPr>
                            <m:ctrlPr>
                              <a:rPr lang="ko-KR" altLang="en-US" sz="1600" i="1"/>
                            </m:ctrlPr>
                          </m:sSupPr>
                          <m:e>
                            <m:r>
                              <a:rPr lang="ko-KR" altLang="en-US" sz="1600" i="1"/>
                              <m:t>𝜎</m:t>
                            </m:r>
                          </m:e>
                          <m:sup>
                            <m:r>
                              <a:rPr lang="en-US" altLang="ko-KR" sz="1600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600" dirty="0"/>
                  <a:t>를 출력한다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이후 </a:t>
                </a:r>
                <a:r>
                  <a:rPr lang="ko-KR" altLang="en-US" sz="1600" b="1" dirty="0" err="1"/>
                  <a:t>재매개변수화</a:t>
                </a:r>
                <a:r>
                  <a:rPr lang="en-US" altLang="ko-KR" sz="1600" b="1" dirty="0"/>
                  <a:t>(reparameterization trick)</a:t>
                </a:r>
                <a:r>
                  <a:rPr lang="ko-KR" altLang="en-US" sz="1600" dirty="0"/>
                  <a:t> 로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/>
                        <m:t>𝑧</m:t>
                      </m:r>
                      <m:r>
                        <a:rPr lang="en-US" altLang="ko-KR" sz="1600"/>
                        <m:t>=</m:t>
                      </m:r>
                      <m:r>
                        <a:rPr lang="ko-KR" altLang="en-US" sz="1600" i="1"/>
                        <m:t>𝜇</m:t>
                      </m:r>
                      <m:r>
                        <a:rPr lang="en-US" altLang="ko-KR" sz="1600"/>
                        <m:t>+</m:t>
                      </m:r>
                      <m:r>
                        <a:rPr lang="ko-KR" altLang="en-US" sz="1600" i="1"/>
                        <m:t>𝜎</m:t>
                      </m:r>
                      <m:r>
                        <a:rPr lang="ko-KR" altLang="en-US" sz="1600"/>
                        <m:t>⊙</m:t>
                      </m:r>
                      <m:r>
                        <a:rPr lang="ko-KR" altLang="en-US" sz="1600" i="1"/>
                        <m:t>𝜖</m:t>
                      </m:r>
                      <m:r>
                        <a:rPr lang="en-US" altLang="ko-KR" sz="1600"/>
                        <m:t>, </m:t>
                      </m:r>
                      <m:r>
                        <a:rPr lang="ko-KR" altLang="en-US" sz="1600" i="1"/>
                        <m:t>𝜖</m:t>
                      </m:r>
                      <m:r>
                        <a:rPr lang="ko-KR" altLang="en-US" sz="1600"/>
                        <m:t>∼</m:t>
                      </m:r>
                      <m:r>
                        <a:rPr lang="ko-KR" altLang="en-US" sz="1600"/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sz="1600" i="1"/>
                          </m:ctrlPr>
                        </m:dPr>
                        <m:e>
                          <m:r>
                            <a:rPr lang="en-US" altLang="ko-KR" sz="1600"/>
                            <m:t>0</m:t>
                          </m:r>
                        </m:e>
                        <m:e>
                          <m:r>
                            <a:rPr lang="ko-KR" altLang="en-US" sz="1600" i="1"/>
                            <m:t>𝐼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형태로 </a:t>
                </a:r>
                <a:r>
                  <a:rPr lang="ko-KR" altLang="en-US" sz="1600" b="1" dirty="0"/>
                  <a:t>표준정규분포 </a:t>
                </a:r>
                <a:r>
                  <a:rPr lang="en-US" altLang="ko-KR" sz="1600" b="1" dirty="0"/>
                  <a:t>ε</a:t>
                </a:r>
                <a:r>
                  <a:rPr lang="ko-KR" altLang="en-US" sz="1600" dirty="0"/>
                  <a:t>를 이용해 샘플링을 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과정에서 </a:t>
                </a:r>
                <a:r>
                  <a:rPr lang="en-US" altLang="ko-KR" sz="1600" b="1" dirty="0"/>
                  <a:t>σ</a:t>
                </a:r>
                <a:r>
                  <a:rPr lang="ko-KR" altLang="en-US" sz="1600" b="1" dirty="0"/>
                  <a:t>가 </a:t>
                </a:r>
                <a:r>
                  <a:rPr lang="en-US" altLang="ko-KR" sz="1600" b="1" dirty="0"/>
                  <a:t>0</a:t>
                </a:r>
                <a:r>
                  <a:rPr lang="ko-KR" altLang="en-US" sz="1600" b="1" dirty="0"/>
                  <a:t>에 수렴하면 분산이 사라지고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모델이 확률적이지 못한 “퇴화된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비확률적</a:t>
                </a:r>
                <a:r>
                  <a:rPr lang="en-US" altLang="ko-KR" sz="1600" dirty="0"/>
                  <a:t>)” </a:t>
                </a:r>
                <a:r>
                  <a:rPr lang="ko-KR" altLang="en-US" sz="1600" dirty="0"/>
                  <a:t>상태가 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en-US" altLang="ko-KR" sz="1600" dirty="0"/>
                  <a:t>→ </a:t>
                </a: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en-US" altLang="ko-KR" sz="1600" b="1" dirty="0"/>
                  <a:t>latent space</a:t>
                </a:r>
                <a:r>
                  <a:rPr lang="ko-KR" altLang="en-US" sz="1600" b="1" dirty="0"/>
                  <a:t>가 </a:t>
                </a:r>
                <a:r>
                  <a:rPr lang="en-US" altLang="ko-KR" sz="1600" b="1" dirty="0"/>
                  <a:t>collapse(</a:t>
                </a:r>
                <a:r>
                  <a:rPr lang="ko-KR" altLang="en-US" sz="1600" b="1" dirty="0"/>
                  <a:t>붕괴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따라서 </a:t>
                </a:r>
                <a:r>
                  <a:rPr lang="en-US" altLang="ko-KR" b="1" dirty="0"/>
                  <a:t>KL </a:t>
                </a:r>
                <a:r>
                  <a:rPr lang="ko-KR" altLang="en-US" b="1" dirty="0"/>
                  <a:t>발산 항을 추가하여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/>
                          </m:ctrlPr>
                        </m:sSubPr>
                        <m:e>
                          <m:r>
                            <a:rPr lang="ko-KR" altLang="en-US" sz="1600" i="1"/>
                            <m:t>𝐷</m:t>
                          </m:r>
                        </m:e>
                        <m:sub>
                          <m:r>
                            <a:rPr lang="ko-KR" altLang="en-US" sz="1600" i="1"/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/>
                              </m:ctrlPr>
                            </m:sSubPr>
                            <m:e>
                              <m:r>
                                <a:rPr lang="ko-KR" altLang="en-US" sz="1600" i="1"/>
                                <m:t>𝑞</m:t>
                              </m:r>
                            </m:e>
                            <m:sub>
                              <m:r>
                                <a:rPr lang="ko-KR" altLang="en-US" sz="1600" i="1"/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1600" i="1"/>
                              </m:ctrlPr>
                            </m:dPr>
                            <m:e>
                              <m:r>
                                <a:rPr lang="ko-KR" altLang="en-US" sz="1600" i="1"/>
                                <m:t>𝑧</m:t>
                              </m:r>
                              <m:r>
                                <a:rPr lang="ko-KR" altLang="en-US" sz="1600"/>
                                <m:t>∣</m:t>
                              </m:r>
                              <m:r>
                                <a:rPr lang="ko-KR" altLang="en-US" sz="1600" i="1"/>
                                <m:t>𝑥</m:t>
                              </m:r>
                            </m:e>
                          </m:d>
                          <m:r>
                            <a:rPr lang="ko-KR" altLang="en-US" sz="1600"/>
                            <m:t>∥</m:t>
                          </m:r>
                          <m:r>
                            <a:rPr lang="ko-KR" altLang="en-US" sz="1600" i="1"/>
                            <m:t>𝑝</m:t>
                          </m:r>
                          <m:d>
                            <m:dPr>
                              <m:ctrlPr>
                                <a:rPr lang="ko-KR" altLang="en-US" sz="1600" i="1"/>
                              </m:ctrlPr>
                            </m:dPr>
                            <m:e>
                              <m:r>
                                <a:rPr lang="ko-KR" altLang="en-US" sz="1600" i="1"/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을 최소화함으로써</a:t>
                </a:r>
                <a:br>
                  <a:rPr lang="ko-KR" altLang="en-US" sz="1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/>
                        </m:ctrlPr>
                      </m:sSubPr>
                      <m:e>
                        <m:r>
                          <a:rPr lang="ko-KR" altLang="en-US" sz="1600" i="1"/>
                          <m:t>𝑞</m:t>
                        </m:r>
                      </m:e>
                      <m:sub>
                        <m:r>
                          <a:rPr lang="ko-KR" altLang="en-US" sz="1600" i="1"/>
                          <m:t>𝜙</m:t>
                        </m:r>
                      </m:sub>
                    </m:sSub>
                    <m:d>
                      <m:dPr>
                        <m:ctrlPr>
                          <a:rPr lang="ko-KR" altLang="en-US" sz="1600" i="1"/>
                        </m:ctrlPr>
                      </m:dPr>
                      <m:e>
                        <m:r>
                          <a:rPr lang="ko-KR" altLang="en-US" sz="1600" i="1"/>
                          <m:t>𝑧</m:t>
                        </m:r>
                        <m:r>
                          <a:rPr lang="ko-KR" altLang="en-US" sz="1600"/>
                          <m:t>∣</m:t>
                        </m:r>
                        <m:r>
                          <a:rPr lang="ko-KR" altLang="en-US" sz="1600" i="1"/>
                          <m:t>𝑥</m:t>
                        </m:r>
                      </m:e>
                    </m:d>
                  </m:oMath>
                </a14:m>
                <a:r>
                  <a:rPr lang="ko-KR" altLang="en-US" sz="1600" dirty="0"/>
                  <a:t>가 표준정규분포 </a:t>
                </a:r>
                <a14:m>
                  <m:oMath xmlns:m="http://schemas.openxmlformats.org/officeDocument/2006/math">
                    <m:r>
                      <a:rPr lang="ko-KR" altLang="en-US" sz="1600" i="1"/>
                      <m:t>𝑝</m:t>
                    </m:r>
                    <m:d>
                      <m:dPr>
                        <m:ctrlPr>
                          <a:rPr lang="ko-KR" altLang="en-US" sz="1600" i="1"/>
                        </m:ctrlPr>
                      </m:dPr>
                      <m:e>
                        <m:r>
                          <a:rPr lang="ko-KR" altLang="en-US" sz="1600" i="1"/>
                          <m:t>𝑧</m:t>
                        </m:r>
                      </m:e>
                    </m:d>
                    <m:r>
                      <a:rPr lang="en-US" altLang="ko-KR" sz="1600"/>
                      <m:t>=</m:t>
                    </m:r>
                    <m:r>
                      <a:rPr lang="ko-KR" altLang="en-US" sz="1600"/>
                      <m:t>𝒩</m:t>
                    </m:r>
                    <m:d>
                      <m:dPr>
                        <m:sepChr m:val=","/>
                        <m:ctrlPr>
                          <a:rPr lang="ko-KR" altLang="en-US" sz="1600" i="1"/>
                        </m:ctrlPr>
                      </m:dPr>
                      <m:e>
                        <m:r>
                          <a:rPr lang="en-US" altLang="ko-KR" sz="1600"/>
                          <m:t>0</m:t>
                        </m:r>
                      </m:e>
                      <m:e>
                        <m:r>
                          <a:rPr lang="ko-KR" altLang="en-US" sz="1600" i="1"/>
                          <m:t>𝐼</m:t>
                        </m:r>
                      </m:e>
                    </m:d>
                  </m:oMath>
                </a14:m>
                <a:r>
                  <a:rPr lang="ko-KR" altLang="en-US" sz="1600" dirty="0"/>
                  <a:t>와 유사하도록 만들고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en-US" altLang="ko-KR" sz="1600" b="1" dirty="0"/>
                  <a:t>σ</a:t>
                </a:r>
                <a:r>
                  <a:rPr lang="ko-KR" altLang="en-US" sz="1600" b="1" dirty="0"/>
                  <a:t>가 </a:t>
                </a:r>
                <a:r>
                  <a:rPr lang="en-US" altLang="ko-KR" sz="1600" b="1" dirty="0"/>
                  <a:t>0</a:t>
                </a:r>
                <a:r>
                  <a:rPr lang="ko-KR" altLang="en-US" sz="1600" b="1" dirty="0"/>
                  <a:t>으로 붕괴되는 것을 방지</a:t>
                </a:r>
                <a:r>
                  <a:rPr lang="ko-KR" altLang="en-US" sz="1600" dirty="0"/>
                  <a:t>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9045A3DA-7687-FB7A-429F-6079280C1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0" y="1067112"/>
                <a:ext cx="8468228" cy="5703093"/>
              </a:xfrm>
              <a:prstGeom prst="rect">
                <a:avLst/>
              </a:prstGeom>
              <a:blipFill>
                <a:blip r:embed="rId2"/>
                <a:stretch>
                  <a:fillRect l="-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FEE1868F-0877-D8E9-1CE4-DA316ABD39E4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564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77435-11AC-9155-0BBA-96EA9E96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2E38E9A5-3F71-8E16-A4CA-F68961F635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690" y="1067112"/>
                <a:ext cx="8468228" cy="55878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/>
                  <a:t> 손실함수</a:t>
                </a:r>
                <a:endParaRPr lang="ko-KR" altLang="en-US" b="1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VAE(Variational </a:t>
                </a:r>
                <a:r>
                  <a:rPr lang="en-US" altLang="ko-KR" dirty="0" err="1"/>
                  <a:t>AutoEncoder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손실함수</a:t>
                </a:r>
                <a:r>
                  <a:rPr lang="en-US" altLang="ko-KR" dirty="0"/>
                  <a:t>(Loss function)</a:t>
                </a:r>
                <a:r>
                  <a:rPr lang="ko-KR" altLang="en-US" dirty="0"/>
                  <a:t>는 두 개의 항으로 구성된다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핵심 아이디어는 데이터를 잘 복원하면서도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잠재공간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의 분포가 표준정규분포와 유사하게 되도록 하는 것이다</a:t>
                </a:r>
                <a:r>
                  <a:rPr lang="en-US" altLang="ko-KR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식을 </a:t>
                </a:r>
                <a:r>
                  <a:rPr lang="ko-KR" altLang="en-US" sz="1600" b="1" dirty="0"/>
                  <a:t>최소화</a:t>
                </a:r>
                <a:r>
                  <a:rPr lang="en-US" altLang="ko-KR" sz="1600" b="1" dirty="0"/>
                  <a:t>(minimize)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하는 것이 </a:t>
                </a:r>
                <a:r>
                  <a:rPr lang="en-US" altLang="ko-KR" sz="1600" dirty="0"/>
                  <a:t>VAE</a:t>
                </a:r>
                <a:r>
                  <a:rPr lang="ko-KR" altLang="en-US" sz="1600" dirty="0"/>
                  <a:t>의 학습 목적이다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재구성 손실 </a:t>
                </a:r>
                <a:r>
                  <a:rPr lang="en-US" altLang="ko-KR" b="1" dirty="0"/>
                  <a:t>(Reconstruction Loss)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역할</a:t>
                </a:r>
                <a:r>
                  <a:rPr lang="en-US" altLang="ko-KR" sz="1600" dirty="0"/>
                  <a:t>: “</a:t>
                </a:r>
                <a:r>
                  <a:rPr lang="ko-KR" altLang="en-US" sz="1600" dirty="0"/>
                  <a:t>입력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를 얼마나 잘 </a:t>
                </a:r>
                <a:r>
                  <a:rPr lang="ko-KR" altLang="en-US" sz="1600" dirty="0" err="1"/>
                  <a:t>복원했는가”를</a:t>
                </a:r>
                <a:r>
                  <a:rPr lang="ko-KR" altLang="en-US" sz="1600" dirty="0"/>
                  <a:t> 측정한다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 → </a:t>
                </a:r>
                <a:r>
                  <a:rPr lang="ko-KR" altLang="en-US" sz="1600" dirty="0" err="1"/>
                  <a:t>디코더를</a:t>
                </a:r>
                <a:r>
                  <a:rPr lang="ko-KR" altLang="en-US" sz="1600" dirty="0"/>
                  <a:t> 거친 출력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600"/>
                        </m:ctrlPr>
                      </m:accPr>
                      <m:e>
                        <m:r>
                          <a:rPr lang="ko-KR" altLang="en-US" sz="1600" i="1"/>
                          <m:t>𝑥</m:t>
                        </m:r>
                      </m:e>
                    </m:acc>
                  </m:oMath>
                </a14:m>
                <a:r>
                  <a:rPr lang="ko-KR" altLang="en-US" sz="1600" dirty="0"/>
                  <a:t>가 원본 </a:t>
                </a:r>
                <a14:m>
                  <m:oMath xmlns:m="http://schemas.openxmlformats.org/officeDocument/2006/math">
                    <m:r>
                      <a:rPr lang="ko-KR" altLang="en-US" sz="1600" i="1"/>
                      <m:t>𝑥</m:t>
                    </m:r>
                  </m:oMath>
                </a14:m>
                <a:r>
                  <a:rPr lang="ko-KR" altLang="en-US" sz="1600" dirty="0"/>
                  <a:t>와 얼마나 유사한지를 평가한다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통계적으로는 로그가능도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160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/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ko-KR" altLang="en-US" sz="1600" i="1"/>
                            </m:ctrlPr>
                          </m:sSubPr>
                          <m:e>
                            <m:r>
                              <a:rPr lang="ko-KR" altLang="en-US" sz="1600" i="1"/>
                              <m:t>𝑝</m:t>
                            </m:r>
                          </m:e>
                          <m:sub>
                            <m:r>
                              <a:rPr lang="ko-KR" altLang="en-US" sz="1600" i="1"/>
                              <m:t>𝜃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ko-KR" altLang="en-US" sz="1600" i="1"/>
                        </m:ctrlPr>
                      </m:dPr>
                      <m:e>
                        <m:r>
                          <a:rPr lang="ko-KR" altLang="en-US" sz="1600" i="1"/>
                          <m:t>𝑥</m:t>
                        </m:r>
                        <m:r>
                          <a:rPr lang="ko-KR" altLang="en-US" sz="1600"/>
                          <m:t>∣</m:t>
                        </m:r>
                        <m:r>
                          <a:rPr lang="ko-KR" altLang="en-US" sz="1600" i="1"/>
                          <m:t>𝑧</m:t>
                        </m:r>
                      </m:e>
                    </m:d>
                  </m:oMath>
                </a14:m>
                <a:r>
                  <a:rPr lang="ko-KR" altLang="en-US" sz="1600" dirty="0"/>
                  <a:t>의 </a:t>
                </a:r>
                <a:r>
                  <a:rPr lang="ko-KR" altLang="en-US" sz="1600" dirty="0" err="1"/>
                  <a:t>기댓값을</a:t>
                </a:r>
                <a:r>
                  <a:rPr lang="ko-KR" altLang="en-US" sz="1600" dirty="0"/>
                  <a:t> 취한 것이다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예를 들어</a:t>
                </a:r>
                <a:r>
                  <a:rPr lang="en-US" altLang="ko-KR" sz="1600" dirty="0"/>
                  <a:t>: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입력이 </a:t>
                </a:r>
                <a:r>
                  <a:rPr lang="ko-KR" altLang="en-US" sz="1600" b="1" dirty="0"/>
                  <a:t>이미지</a:t>
                </a:r>
                <a:r>
                  <a:rPr lang="ko-KR" altLang="en-US" sz="1600" dirty="0"/>
                  <a:t>일 경우 → </a:t>
                </a:r>
                <a:r>
                  <a:rPr lang="en-US" altLang="ko-KR" sz="1600" dirty="0"/>
                  <a:t>MSE(Mean Squared Error) </a:t>
                </a:r>
                <a:r>
                  <a:rPr lang="ko-KR" altLang="en-US" sz="1600" dirty="0"/>
                  <a:t>또는 </a:t>
                </a:r>
                <a:r>
                  <a:rPr lang="en-US" altLang="ko-KR" sz="1600" dirty="0"/>
                  <a:t>Binary Cross-Entropy </a:t>
                </a:r>
                <a:r>
                  <a:rPr lang="ko-KR" altLang="en-US" sz="1600" dirty="0"/>
                  <a:t>사용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입력이 </a:t>
                </a:r>
                <a:r>
                  <a:rPr lang="ko-KR" altLang="en-US" sz="1600" b="1" dirty="0"/>
                  <a:t>이산형 데이터</a:t>
                </a:r>
                <a:r>
                  <a:rPr lang="ko-KR" altLang="en-US" sz="1600" dirty="0"/>
                  <a:t>일 경우 → </a:t>
                </a:r>
                <a:r>
                  <a:rPr lang="en-US" altLang="ko-KR" sz="1600" dirty="0"/>
                  <a:t>Cross Entropy </a:t>
                </a:r>
                <a:r>
                  <a:rPr lang="ko-KR" altLang="en-US" sz="1600" dirty="0"/>
                  <a:t>사용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1700" dirty="0"/>
              </a:p>
            </p:txBody>
          </p:sp>
        </mc:Choice>
        <mc:Fallback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2E38E9A5-3F71-8E16-A4CA-F68961F6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0" y="1067112"/>
                <a:ext cx="8468228" cy="5587879"/>
              </a:xfrm>
              <a:prstGeom prst="rect">
                <a:avLst/>
              </a:prstGeom>
              <a:blipFill>
                <a:blip r:embed="rId2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652FFFA8-2AE6-E4A5-48BD-5BA92F722585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AC8A87-B61F-55A6-D387-C5CA7E22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08" y="2449681"/>
            <a:ext cx="5224792" cy="8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 모델이란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생성 모델의 유형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생성 모델의 유형에는 다음 그림과 같이 모델의 확률 변수를 구하는 </a:t>
            </a:r>
            <a:r>
              <a:rPr lang="ko-KR" altLang="en-US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‘변형 오토인코더 모델’과 확률 변수를 이용하지 않는 </a:t>
            </a: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GAN </a:t>
            </a:r>
            <a:r>
              <a:rPr lang="ko-KR" altLang="en-US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모델이 있음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971031"/>
            <a:ext cx="2477101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생성 모델의 유형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3353964"/>
            <a:ext cx="7166799" cy="29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ACF80-1B3F-B95B-9B20-19D1CC6E2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AFE46692-83D3-C8F8-7E5E-BEA0EFE20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690" y="1067112"/>
                <a:ext cx="8468228" cy="55878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/>
                  <a:t> 손실함수</a:t>
                </a:r>
                <a:endParaRPr lang="ko-KR" altLang="en-US" b="1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VAE(Variational </a:t>
                </a:r>
                <a:r>
                  <a:rPr lang="en-US" altLang="ko-KR" dirty="0" err="1"/>
                  <a:t>AutoEncoder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손실함수</a:t>
                </a:r>
                <a:r>
                  <a:rPr lang="en-US" altLang="ko-KR" dirty="0"/>
                  <a:t>(Loss function)</a:t>
                </a:r>
                <a:r>
                  <a:rPr lang="ko-KR" altLang="en-US" dirty="0"/>
                  <a:t>는 두 개의 항으로 구성된다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핵심 아이디어는 데이터를 잘 복원하면서도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잠재공간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의 분포가 표준정규분포와 유사하게 되도록 하는 것이다</a:t>
                </a:r>
                <a:r>
                  <a:rPr lang="en-US" altLang="ko-KR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/>
                  <a:t>KL </a:t>
                </a:r>
                <a:r>
                  <a:rPr lang="ko-KR" altLang="en-US" b="1" dirty="0"/>
                  <a:t>발산 </a:t>
                </a:r>
                <a:r>
                  <a:rPr lang="en-US" altLang="ko-KR" b="1" dirty="0"/>
                  <a:t>(Regularization Term)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역할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인코더가 출력한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/>
                        </m:ctrlPr>
                      </m:sSubPr>
                      <m:e>
                        <m:r>
                          <a:rPr lang="ko-KR" altLang="en-US" sz="1600" i="1"/>
                          <m:t>𝑞</m:t>
                        </m:r>
                      </m:e>
                      <m:sub>
                        <m:r>
                          <a:rPr lang="ko-KR" altLang="en-US" sz="1600" i="1"/>
                          <m:t>𝜙</m:t>
                        </m:r>
                      </m:sub>
                    </m:sSub>
                    <m:d>
                      <m:dPr>
                        <m:ctrlPr>
                          <a:rPr lang="ko-KR" altLang="en-US" sz="1600" i="1"/>
                        </m:ctrlPr>
                      </m:dPr>
                      <m:e>
                        <m:r>
                          <a:rPr lang="ko-KR" altLang="en-US" sz="1600" i="1"/>
                          <m:t>𝑧</m:t>
                        </m:r>
                        <m:r>
                          <a:rPr lang="ko-KR" altLang="en-US" sz="1600"/>
                          <m:t>∣</m:t>
                        </m:r>
                        <m:r>
                          <a:rPr lang="ko-KR" altLang="en-US" sz="1600" i="1"/>
                          <m:t>𝑥</m:t>
                        </m:r>
                      </m:e>
                    </m:d>
                  </m:oMath>
                </a14:m>
                <a:r>
                  <a:rPr lang="ko-KR" altLang="en-US" sz="1600" dirty="0"/>
                  <a:t>가</a:t>
                </a:r>
                <a:br>
                  <a:rPr lang="ko-KR" altLang="en-US" sz="1600" dirty="0"/>
                </a:br>
                <a:r>
                  <a:rPr lang="ko-KR" altLang="en-US" sz="1600" b="1" dirty="0"/>
                  <a:t>표준정규분포 </a:t>
                </a:r>
                <a14:m>
                  <m:oMath xmlns:m="http://schemas.openxmlformats.org/officeDocument/2006/math">
                    <m:r>
                      <a:rPr lang="ko-KR" altLang="en-US" sz="1600" i="1"/>
                      <m:t>𝑝</m:t>
                    </m:r>
                    <m:d>
                      <m:dPr>
                        <m:ctrlPr>
                          <a:rPr lang="ko-KR" altLang="en-US" sz="1600" i="1"/>
                        </m:ctrlPr>
                      </m:dPr>
                      <m:e>
                        <m:r>
                          <a:rPr lang="ko-KR" altLang="en-US" sz="1600" i="1"/>
                          <m:t>𝑧</m:t>
                        </m:r>
                      </m:e>
                    </m:d>
                    <m:r>
                      <a:rPr lang="en-US" altLang="ko-KR" sz="1600"/>
                      <m:t>=</m:t>
                    </m:r>
                    <m:r>
                      <a:rPr lang="ko-KR" altLang="en-US" sz="1600"/>
                      <m:t>𝒩</m:t>
                    </m:r>
                    <m:d>
                      <m:dPr>
                        <m:sepChr m:val=","/>
                        <m:ctrlPr>
                          <a:rPr lang="ko-KR" altLang="en-US" sz="1600" i="1"/>
                        </m:ctrlPr>
                      </m:dPr>
                      <m:e>
                        <m:r>
                          <a:rPr lang="en-US" altLang="ko-KR" sz="1600"/>
                          <m:t>0</m:t>
                        </m:r>
                      </m:e>
                      <m:e>
                        <m:r>
                          <a:rPr lang="ko-KR" altLang="en-US" sz="1600" i="1"/>
                          <m:t>𝐼</m:t>
                        </m:r>
                      </m:e>
                    </m:d>
                  </m:oMath>
                </a14:m>
                <a:r>
                  <a:rPr lang="ko-KR" altLang="en-US" sz="1600" dirty="0"/>
                  <a:t>에 가깝도록 유도한다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잠재공간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가 일정한 “</a:t>
                </a:r>
                <a:r>
                  <a:rPr lang="ko-KR" altLang="en-US" sz="1600" dirty="0" err="1"/>
                  <a:t>형태”를</a:t>
                </a:r>
                <a:r>
                  <a:rPr lang="ko-KR" altLang="en-US" sz="1600" dirty="0"/>
                  <a:t> 유지하도록 제약을 걸어</a:t>
                </a:r>
                <a:br>
                  <a:rPr lang="ko-KR" altLang="en-US" sz="1600" dirty="0"/>
                </a:br>
                <a:r>
                  <a:rPr lang="ko-KR" altLang="en-US" sz="1600" dirty="0"/>
                  <a:t>새로운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를 </a:t>
                </a:r>
                <a:r>
                  <a:rPr lang="ko-KR" altLang="en-US" sz="1600" dirty="0" err="1"/>
                  <a:t>샘플링하더라도</a:t>
                </a:r>
                <a:r>
                  <a:rPr lang="ko-KR" altLang="en-US" sz="1600" dirty="0"/>
                  <a:t> 자연스러운 데이터를 생성할 수 있게 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수식</a:t>
                </a:r>
                <a:r>
                  <a:rPr lang="en-US" altLang="ko-KR" sz="1600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b="1" dirty="0"/>
              </a:p>
            </p:txBody>
          </p:sp>
        </mc:Choice>
        <mc:Fallback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AFE46692-83D3-C8F8-7E5E-BEA0EFE20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0" y="1067112"/>
                <a:ext cx="8468228" cy="5587879"/>
              </a:xfrm>
              <a:prstGeom prst="rect">
                <a:avLst/>
              </a:prstGeom>
              <a:blipFill>
                <a:blip r:embed="rId2"/>
                <a:stretch>
                  <a:fillRect l="-432" r="-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32819DAA-CA6D-ED11-E787-403F2804749A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A8195D-EE86-6F21-53D6-DF8B15882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07" y="2737716"/>
            <a:ext cx="5224792" cy="8275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D50A7A-6B06-7646-86DD-A504C8932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590" y="5906101"/>
            <a:ext cx="449642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08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EFF13-B7BF-B3E0-B4CB-FF634B85B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62146637-3BA5-EFB3-8ABB-6FCDA7BBDDB8}"/>
              </a:ext>
            </a:extLst>
          </p:cNvPr>
          <p:cNvSpPr txBox="1">
            <a:spLocks/>
          </p:cNvSpPr>
          <p:nvPr/>
        </p:nvSpPr>
        <p:spPr>
          <a:xfrm>
            <a:off x="366690" y="1067113"/>
            <a:ext cx="8468228" cy="541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 </a:t>
            </a:r>
            <a:r>
              <a:rPr lang="en-US" altLang="ko-KR" b="1" dirty="0"/>
              <a:t>KL</a:t>
            </a:r>
            <a:r>
              <a:rPr lang="ko-KR" altLang="en-US" b="1" dirty="0"/>
              <a:t>발산 예제</a:t>
            </a:r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4414DC-534D-52E2-7050-27535DD157F8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50510-6F7B-D2DA-9EB1-BFA301938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76" y="1078337"/>
            <a:ext cx="5715798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26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CC806-6A1F-215C-95FB-E41226F9C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59FF742-139F-9CC1-4288-5386E9868AFC}"/>
              </a:ext>
            </a:extLst>
          </p:cNvPr>
          <p:cNvSpPr txBox="1">
            <a:spLocks/>
          </p:cNvSpPr>
          <p:nvPr/>
        </p:nvSpPr>
        <p:spPr>
          <a:xfrm>
            <a:off x="366690" y="1067113"/>
            <a:ext cx="8468228" cy="541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 </a:t>
            </a:r>
            <a:r>
              <a:rPr lang="ko-KR" altLang="en-US" b="1" dirty="0" err="1"/>
              <a:t>디코더</a:t>
            </a:r>
            <a:r>
              <a:rPr lang="ko-KR" altLang="en-US" b="1" dirty="0"/>
              <a:t> 예제</a:t>
            </a:r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C4BBCF-25D5-3C46-AD34-0A2285DA9495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1A398-893B-A614-8294-FEAEA962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37" y="1780945"/>
            <a:ext cx="8578275" cy="3664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841D6B-34D5-3EE9-EAE6-925C7316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4" y="6139672"/>
            <a:ext cx="5210902" cy="400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D296C7-83AB-3582-F49F-762459348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24" y="5702108"/>
            <a:ext cx="1667108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76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032EF-81CD-8A15-E89B-FC5F50991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6E330E8-1249-1978-D710-1515488EE756}"/>
              </a:ext>
            </a:extLst>
          </p:cNvPr>
          <p:cNvSpPr txBox="1">
            <a:spLocks/>
          </p:cNvSpPr>
          <p:nvPr/>
        </p:nvSpPr>
        <p:spPr>
          <a:xfrm>
            <a:off x="597117" y="1297541"/>
            <a:ext cx="8105496" cy="5415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KL </a:t>
            </a:r>
            <a:r>
              <a:rPr lang="ko-KR" altLang="en-US" dirty="0"/>
              <a:t>발산</a:t>
            </a:r>
            <a:r>
              <a:rPr lang="en-US" altLang="ko-KR" dirty="0"/>
              <a:t>(</a:t>
            </a:r>
            <a:r>
              <a:rPr lang="en-US" altLang="ko-KR" dirty="0" err="1"/>
              <a:t>Kullback-Leibler</a:t>
            </a:r>
            <a:r>
              <a:rPr lang="en-US" altLang="ko-KR" dirty="0"/>
              <a:t> Divergence) </a:t>
            </a:r>
            <a:r>
              <a:rPr lang="ko-KR" altLang="en-US" b="1" dirty="0">
                <a:solidFill>
                  <a:srgbClr val="FF0000"/>
                </a:solidFill>
              </a:rPr>
              <a:t>참고자료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KL</a:t>
            </a:r>
            <a:r>
              <a:rPr lang="ko-KR" altLang="en-US" sz="1400" dirty="0"/>
              <a:t>발산은 정보 이론과 확률론에서 두 확률 분포 간의 차이를 측정하는 비대칭적 척도이다</a:t>
            </a:r>
            <a:r>
              <a:rPr lang="en-US" altLang="ko-KR" sz="1400" dirty="0"/>
              <a:t>. </a:t>
            </a:r>
            <a:r>
              <a:rPr lang="ko-KR" altLang="en-US" sz="1400" dirty="0"/>
              <a:t>주로 한 분포가 다른 분포와 얼마나 </a:t>
            </a:r>
            <a:r>
              <a:rPr lang="ko-KR" altLang="en-US" sz="1400" dirty="0" err="1"/>
              <a:t>다른지를</a:t>
            </a:r>
            <a:r>
              <a:rPr lang="ko-KR" altLang="en-US" sz="1400" dirty="0"/>
              <a:t> 나타낼 때 사용된다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정의 </a:t>
            </a:r>
            <a:r>
              <a:rPr lang="en-US" altLang="ko-KR" sz="1600" b="1" dirty="0"/>
              <a:t>: </a:t>
            </a:r>
            <a:r>
              <a:rPr lang="en-US" altLang="ko-KR" sz="1600" dirty="0"/>
              <a:t>KL </a:t>
            </a:r>
            <a:r>
              <a:rPr lang="ko-KR" altLang="en-US" sz="1600" dirty="0"/>
              <a:t>발산은 두 확률 분포 </a:t>
            </a:r>
            <a:r>
              <a:rPr lang="en-US" altLang="ko-KR" sz="1600" dirty="0"/>
              <a:t>P</a:t>
            </a:r>
            <a:r>
              <a:rPr lang="ko-KR" altLang="en-US" sz="1600" dirty="0"/>
              <a:t>와 </a:t>
            </a:r>
            <a:r>
              <a:rPr lang="en-US" altLang="ko-KR" sz="1600" dirty="0"/>
              <a:t>Q</a:t>
            </a:r>
            <a:r>
              <a:rPr lang="ko-KR" altLang="en-US" sz="1600" dirty="0"/>
              <a:t>가 있을 때 다음과 같이 정의된다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635000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 실제 데이터의 분포(혹은 참 분포)</a:t>
            </a:r>
          </a:p>
          <a:p>
            <a:pPr marL="635000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: 근사하거나 비교하려는 모델의 분포 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/>
            <a:r>
              <a:rPr lang="ko-KR" altLang="en-US" b="1" dirty="0"/>
              <a:t>응용 분야</a:t>
            </a:r>
          </a:p>
          <a:p>
            <a:pPr marL="334963" lvl="1" indent="0">
              <a:buNone/>
            </a:pPr>
            <a:r>
              <a:rPr lang="en-US" altLang="ko-KR" b="1" dirty="0"/>
              <a:t>   1. </a:t>
            </a:r>
            <a:r>
              <a:rPr lang="ko-KR" altLang="en-US" b="1" dirty="0" err="1"/>
              <a:t>머신러닝</a:t>
            </a:r>
            <a:r>
              <a:rPr lang="en-US" altLang="ko-KR" dirty="0"/>
              <a:t>:</a:t>
            </a:r>
          </a:p>
          <a:p>
            <a:pPr marL="334963" lvl="1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b="1" dirty="0">
                <a:solidFill>
                  <a:srgbClr val="0070C0"/>
                </a:solidFill>
              </a:rPr>
              <a:t>확률 모델을 학습할 때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참 분포 </a:t>
            </a:r>
            <a:r>
              <a:rPr lang="en-US" altLang="ko-KR" b="1" dirty="0">
                <a:solidFill>
                  <a:srgbClr val="0070C0"/>
                </a:solidFill>
              </a:rPr>
              <a:t>P</a:t>
            </a:r>
            <a:r>
              <a:rPr lang="ko-KR" altLang="en-US" b="1" dirty="0">
                <a:solidFill>
                  <a:srgbClr val="0070C0"/>
                </a:solidFill>
              </a:rPr>
              <a:t>와 모델 분포 </a:t>
            </a:r>
            <a:r>
              <a:rPr lang="en-US" altLang="ko-KR" b="1" dirty="0">
                <a:solidFill>
                  <a:srgbClr val="0070C0"/>
                </a:solidFill>
              </a:rPr>
              <a:t>Q</a:t>
            </a:r>
            <a:r>
              <a:rPr lang="ko-KR" altLang="en-US" b="1" dirty="0">
                <a:solidFill>
                  <a:srgbClr val="0070C0"/>
                </a:solidFill>
              </a:rPr>
              <a:t>간의 차이를 최소화하기 위해 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</a:t>
            </a:r>
            <a:r>
              <a:rPr lang="ko-KR" altLang="en-US" b="1" dirty="0">
                <a:solidFill>
                  <a:srgbClr val="0070C0"/>
                </a:solidFill>
              </a:rPr>
              <a:t>사용된다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Variational Inference, GANs(</a:t>
            </a:r>
            <a:r>
              <a:rPr lang="ko-KR" altLang="en-US" dirty="0" err="1"/>
              <a:t>생성적</a:t>
            </a:r>
            <a:r>
              <a:rPr lang="ko-KR" altLang="en-US" dirty="0"/>
              <a:t> 적대 신경망</a:t>
            </a:r>
            <a:r>
              <a:rPr lang="en-US" altLang="ko-KR" dirty="0"/>
              <a:t>))</a:t>
            </a:r>
          </a:p>
          <a:p>
            <a:pPr marL="334963" lvl="1" indent="0">
              <a:buNone/>
            </a:pPr>
            <a:r>
              <a:rPr lang="ko-KR" altLang="en-US" b="1" dirty="0"/>
              <a:t>   </a:t>
            </a:r>
            <a:r>
              <a:rPr lang="en-US" altLang="ko-KR" b="1" dirty="0"/>
              <a:t>2. </a:t>
            </a:r>
            <a:r>
              <a:rPr lang="ko-KR" altLang="en-US" b="1" dirty="0"/>
              <a:t>정보 이론</a:t>
            </a:r>
            <a:r>
              <a:rPr lang="en-US" altLang="ko-KR" dirty="0"/>
              <a:t>: </a:t>
            </a:r>
            <a:r>
              <a:rPr lang="ko-KR" altLang="en-US" dirty="0"/>
              <a:t>서로 다른 두 확률 분포 간의 정보 손실 측정</a:t>
            </a:r>
            <a:r>
              <a:rPr lang="en-US" altLang="ko-KR" dirty="0"/>
              <a:t>.</a:t>
            </a:r>
          </a:p>
          <a:p>
            <a:pPr marL="334963" lvl="1" indent="0">
              <a:buNone/>
            </a:pPr>
            <a:r>
              <a:rPr lang="ko-KR" altLang="en-US" b="1" dirty="0"/>
              <a:t>   </a:t>
            </a:r>
            <a:r>
              <a:rPr lang="en-US" altLang="ko-KR" b="1" dirty="0"/>
              <a:t>3. </a:t>
            </a:r>
            <a:r>
              <a:rPr lang="ko-KR" altLang="en-US" b="1" dirty="0"/>
              <a:t>자연어 처리</a:t>
            </a:r>
            <a:r>
              <a:rPr lang="en-US" altLang="ko-KR" b="1" dirty="0"/>
              <a:t>(NLP)</a:t>
            </a:r>
            <a:r>
              <a:rPr lang="en-US" altLang="ko-KR" dirty="0"/>
              <a:t>: </a:t>
            </a:r>
            <a:r>
              <a:rPr lang="ko-KR" altLang="en-US" dirty="0"/>
              <a:t>언어 모델 간의 유사도 비교</a:t>
            </a:r>
            <a:r>
              <a:rPr lang="en-US" altLang="ko-KR" dirty="0"/>
              <a:t>.</a:t>
            </a:r>
          </a:p>
          <a:p>
            <a:pPr marL="334963" lvl="1" indent="0">
              <a:buNone/>
            </a:pPr>
            <a:r>
              <a:rPr lang="ko-KR" altLang="en-US" b="1" dirty="0"/>
              <a:t>   </a:t>
            </a:r>
            <a:r>
              <a:rPr lang="en-US" altLang="ko-KR" b="1" dirty="0"/>
              <a:t>4. </a:t>
            </a:r>
            <a:r>
              <a:rPr lang="ko-KR" altLang="en-US" b="1" dirty="0"/>
              <a:t>통계학</a:t>
            </a:r>
            <a:r>
              <a:rPr lang="en-US" altLang="ko-KR" dirty="0"/>
              <a:t>: </a:t>
            </a:r>
            <a:r>
              <a:rPr lang="ko-KR" altLang="en-US" dirty="0"/>
              <a:t>가설 검정 및 모델 적합도 평가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582643-11AD-7645-34D7-DBF8C9E899D0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FD1B8B-6755-548E-5D39-B47AF4C4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94" y="2968144"/>
            <a:ext cx="3341206" cy="6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667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A9FDE6B4-6659-3B8A-CB40-6E9D5CD4FB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1297541"/>
                <a:ext cx="8105496" cy="5415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종  합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재매개변수화 트릭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ko-KR" b="1" dirty="0" err="1">
                    <a:solidFill>
                      <a:srgbClr val="0070C0"/>
                    </a:solidFill>
                  </a:rPr>
                  <a:t>Reparametrization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): </a:t>
                </a:r>
                <a:r>
                  <a:rPr lang="en-US" altLang="ko-KR" dirty="0"/>
                  <a:t>VAE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구현하기 위해 사용되는 트릭으로 </a:t>
                </a:r>
                <a:r>
                  <a:rPr lang="ko-KR" altLang="en-US" dirty="0">
                    <a:latin typeface="KoPub돋움체_Pro Light" pitchFamily="18" charset="-127"/>
                    <a:ea typeface="KoPub돋움체_Pro Light" pitchFamily="18" charset="-127"/>
                  </a:rPr>
                  <a:t>샘플링 과정을 </a:t>
                </a:r>
                <a:r>
                  <a:rPr lang="ko-KR" altLang="en-US" dirty="0" err="1">
                    <a:latin typeface="KoPub돋움체_Pro Light" pitchFamily="18" charset="-127"/>
                    <a:ea typeface="KoPub돋움체_Pro Light" pitchFamily="18" charset="-127"/>
                  </a:rPr>
                  <a:t>미분가능하게</a:t>
                </a:r>
                <a:r>
                  <a:rPr lang="ko-KR" altLang="en-US" dirty="0">
                    <a:latin typeface="KoPub돋움체_Pro Light" pitchFamily="18" charset="-127"/>
                    <a:ea typeface="KoPub돋움체_Pro Light" pitchFamily="18" charset="-127"/>
                  </a:rPr>
                  <a:t> 만들어 역전파를 통해 모델을 </a:t>
                </a:r>
                <a:r>
                  <a:rPr lang="ko-KR" altLang="en-US" dirty="0" err="1">
                    <a:latin typeface="KoPub돋움체_Pro Light" pitchFamily="18" charset="-127"/>
                    <a:ea typeface="KoPub돋움체_Pro Light" pitchFamily="18" charset="-127"/>
                  </a:rPr>
                  <a:t>학습할수</a:t>
                </a:r>
                <a:r>
                  <a:rPr lang="ko-KR" altLang="en-US" dirty="0">
                    <a:latin typeface="KoPub돋움체_Pro Light" pitchFamily="18" charset="-127"/>
                    <a:ea typeface="KoPub돋움체_Pro Light" pitchFamily="18" charset="-127"/>
                  </a:rPr>
                  <a:t> 있도록 함</a:t>
                </a:r>
                <a:endParaRPr lang="en-US" altLang="ko-KR" b="1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평균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b="1" dirty="0">
                    <a:solidFill>
                      <a:srgbClr val="0070C0"/>
                    </a:solidFill>
                  </a:rPr>
                  <a:t>)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과 표준편차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b="1" dirty="0">
                    <a:solidFill>
                      <a:srgbClr val="0070C0"/>
                    </a:solidFill>
                  </a:rPr>
                  <a:t>)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사용의 문제점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: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단순히 인코더의 출력을 평균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과 표준편차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로 사용하는 것은 잠재 공간</a:t>
                </a:r>
                <a:r>
                  <a:rPr lang="en-US" altLang="ko-KR" dirty="0"/>
                  <a:t>(Latent space)</a:t>
                </a:r>
                <a:r>
                  <a:rPr lang="ko-KR" altLang="en-US" dirty="0"/>
                  <a:t>을 잘 정의하기에 충분하지 않다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네트워크는 단순히 일반적인 표준 </a:t>
                </a:r>
                <a:r>
                  <a:rPr lang="ko-KR" altLang="en-US" dirty="0" err="1"/>
                  <a:t>오토인코더의</a:t>
                </a:r>
                <a:r>
                  <a:rPr lang="ko-KR" altLang="en-US" dirty="0"/>
                  <a:t> 잠재 활성화 값에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맞추려고 할 것이다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됨</a:t>
                </a:r>
                <a:r>
                  <a:rPr lang="en-US" altLang="ko-KR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재구성 오차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(reconstruction error)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 최소화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: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입력 데이터를 재구성하는 </a:t>
                </a:r>
                <a:endParaRPr lang="en-US" altLang="ko-KR" dirty="0"/>
              </a:p>
              <a:p>
                <a:pPr marL="334963" lvl="1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오차                                를 줄여 인코더</a:t>
                </a:r>
                <a:r>
                  <a:rPr lang="en-US" altLang="ko-KR" dirty="0"/>
                  <a:t>-</a:t>
                </a:r>
                <a:r>
                  <a:rPr lang="ko-KR" altLang="en-US" dirty="0" err="1"/>
                  <a:t>디코더</a:t>
                </a:r>
                <a:r>
                  <a:rPr lang="ko-KR" altLang="en-US" dirty="0"/>
                  <a:t> 구조의 효율성을 높인다</a:t>
                </a:r>
                <a:r>
                  <a:rPr lang="en-US" altLang="ko-KR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손실함수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:</a:t>
                </a:r>
                <a:r>
                  <a:rPr lang="en-US" altLang="ko-KR" dirty="0"/>
                  <a:t>                                               </a:t>
                </a:r>
                <a:r>
                  <a:rPr lang="ko-KR" altLang="en-US" dirty="0"/>
                  <a:t>재구성 오차와 </a:t>
                </a:r>
                <a:r>
                  <a:rPr lang="en-US" altLang="ko-KR" dirty="0"/>
                  <a:t>KL</a:t>
                </a:r>
                <a:r>
                  <a:rPr lang="ko-KR" altLang="en-US" dirty="0"/>
                  <a:t>발산</a:t>
                </a:r>
                <a:r>
                  <a:rPr lang="en-US" altLang="ko-KR" dirty="0"/>
                  <a:t>(</a:t>
                </a:r>
                <a:r>
                  <a:rPr lang="ko-KR" altLang="en-US" dirty="0" err="1">
                    <a:latin typeface="KoPub돋움체_Pro Light" pitchFamily="18" charset="-127"/>
                    <a:ea typeface="KoPub돋움체_Pro Light" pitchFamily="18" charset="-127"/>
                  </a:rPr>
                  <a:t>쿨백</a:t>
                </a:r>
                <a:r>
                  <a:rPr lang="en-US" altLang="ko-KR" dirty="0">
                    <a:latin typeface="KoPub돋움체_Pro Light" pitchFamily="18" charset="-127"/>
                    <a:ea typeface="KoPub돋움체_Pro Light" pitchFamily="18" charset="-127"/>
                  </a:rPr>
                  <a:t>-</a:t>
                </a:r>
                <a:r>
                  <a:rPr lang="ko-KR" altLang="en-US" dirty="0" err="1">
                    <a:latin typeface="KoPub돋움체_Pro Light" pitchFamily="18" charset="-127"/>
                    <a:ea typeface="KoPub돋움체_Pro Light" pitchFamily="18" charset="-127"/>
                  </a:rPr>
                  <a:t>라이블러</a:t>
                </a:r>
                <a:r>
                  <a:rPr lang="ko-KR" altLang="en-US" dirty="0">
                    <a:latin typeface="KoPub돋움체_Pro Light" pitchFamily="18" charset="-127"/>
                    <a:ea typeface="KoPub돋움체_Pro Light" pitchFamily="18" charset="-127"/>
                  </a:rPr>
                  <a:t> 발산 </a:t>
                </a:r>
                <a:r>
                  <a:rPr lang="en-US" altLang="ko-KR" dirty="0">
                    <a:latin typeface="KoPub돋움체_Pro Light" pitchFamily="18" charset="-127"/>
                    <a:ea typeface="KoPub돋움체_Pro Light" pitchFamily="18" charset="-127"/>
                  </a:rPr>
                  <a:t>- </a:t>
                </a:r>
                <a:r>
                  <a:rPr lang="en-US" altLang="ko-KR" dirty="0" err="1"/>
                  <a:t>kullback-Leibler</a:t>
                </a:r>
                <a:r>
                  <a:rPr lang="en-US" altLang="ko-KR" dirty="0"/>
                  <a:t> divergence)</a:t>
                </a:r>
                <a:r>
                  <a:rPr lang="ko-KR" altLang="en-US" dirty="0"/>
                  <a:t>의 가중합으로 구성</a:t>
                </a:r>
                <a:r>
                  <a:rPr lang="en-US" altLang="ko-KR" dirty="0"/>
                  <a:t>. </a:t>
                </a:r>
              </a:p>
              <a:p>
                <a:pPr marL="334963" lvl="1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   </a:t>
                </a:r>
              </a:p>
            </p:txBody>
          </p:sp>
        </mc:Choice>
        <mc:Fallback xmlns="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A9FDE6B4-6659-3B8A-CB40-6E9D5CD4F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1297541"/>
                <a:ext cx="8105496" cy="5415058"/>
              </a:xfrm>
              <a:prstGeom prst="rect">
                <a:avLst/>
              </a:prstGeom>
              <a:blipFill>
                <a:blip r:embed="rId2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D5776388-50B5-0B0D-E874-DDACB5B3F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361" y="4984389"/>
            <a:ext cx="2198962" cy="3208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5FC1C40-3F38-CA4E-D0EA-0FC5E5D26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113" y="5386264"/>
            <a:ext cx="3277234" cy="3483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3C24CB-B9A1-4C73-1164-F0C1016A6E39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993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52D95-20EB-EA92-F412-1753F1E4A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BCBB9-2953-5F64-61A6-BC86A1BD49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260615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6434F26-E9A9-9173-0B1D-0A22164A558E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182327"/>
                <a:ext cx="8335923" cy="547266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</a:t>
                </a:r>
                <a:r>
                  <a:rPr lang="ko-KR" altLang="en-US" dirty="0"/>
                  <a:t>의 인코더는 입력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로부터 잠재변수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의 확률분포를 추정한다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;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ko-KR" altLang="en-US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인코더는 평균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와 표준편차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를 예측하고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그 분포로부터 샘플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를 뽑는다</a:t>
                </a:r>
                <a:r>
                  <a:rPr lang="en-US" altLang="ko-KR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그런데 이 </a:t>
                </a:r>
                <a:r>
                  <a:rPr lang="ko-KR" altLang="en-US" b="1" dirty="0"/>
                  <a:t>샘플링 과정</a:t>
                </a:r>
                <a:r>
                  <a:rPr lang="ko-KR" altLang="en-US" dirty="0"/>
                  <a:t>은 확률적</a:t>
                </a:r>
                <a:r>
                  <a:rPr lang="en-US" altLang="ko-KR" dirty="0"/>
                  <a:t>(random)</a:t>
                </a:r>
                <a:r>
                  <a:rPr lang="ko-KR" altLang="en-US" dirty="0"/>
                  <a:t>이라서 </a:t>
                </a:r>
                <a:r>
                  <a:rPr lang="ko-KR" altLang="en-US" b="1" dirty="0"/>
                  <a:t>미분이 불가능</a:t>
                </a:r>
                <a:r>
                  <a:rPr lang="ko-KR" altLang="en-US" dirty="0"/>
                  <a:t>하다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“</a:t>
                </a:r>
                <a:r>
                  <a:rPr lang="ko-KR" altLang="en-US" dirty="0"/>
                  <a:t>랜덤하게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를 뽑는 </a:t>
                </a:r>
                <a:r>
                  <a:rPr lang="ko-KR" altLang="en-US" dirty="0" err="1"/>
                  <a:t>과정”에는</a:t>
                </a:r>
                <a:r>
                  <a:rPr lang="ko-KR" altLang="en-US" dirty="0"/>
                  <a:t> 경사</a:t>
                </a:r>
                <a:r>
                  <a:rPr lang="en-US" altLang="ko-KR" dirty="0"/>
                  <a:t>(gradient)</a:t>
                </a:r>
                <a:r>
                  <a:rPr lang="ko-KR" altLang="en-US" dirty="0"/>
                  <a:t>가 흐를 수 없기 때문에</a:t>
                </a:r>
                <a:br>
                  <a:rPr lang="ko-KR" altLang="en-US" dirty="0"/>
                </a:br>
                <a:r>
                  <a:rPr lang="ko-KR" altLang="en-US" b="1" dirty="0"/>
                  <a:t>역전파를 통한 인코더 학습이 </a:t>
                </a:r>
                <a:r>
                  <a:rPr lang="ko-KR" altLang="en-US" b="1" dirty="0" err="1"/>
                  <a:t>불가능</a:t>
                </a:r>
                <a:r>
                  <a:rPr lang="ko-KR" altLang="en-US" dirty="0" err="1"/>
                  <a:t>해진다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6434F26-E9A9-9173-0B1D-0A22164A5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182327"/>
                <a:ext cx="8335923" cy="5472665"/>
              </a:xfrm>
              <a:blipFill>
                <a:blip r:embed="rId2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24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60B90-BCED-3778-9169-D2B104FA3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216D8-CB97-5A4F-CD05-4AF613DD88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260615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071431F-E2C7-62D6-40F4-099004B987C4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182327"/>
                <a:ext cx="8335923" cy="547266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재매개변수화</a:t>
                </a:r>
                <a:r>
                  <a:rPr lang="en-US" altLang="ko-KR" b="1" dirty="0"/>
                  <a:t>(reparameterization)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문제를 해결하기 위해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샘플링을 </a:t>
                </a:r>
                <a:r>
                  <a:rPr lang="ko-KR" altLang="en-US" sz="1600" b="1" dirty="0"/>
                  <a:t>결정론적</a:t>
                </a:r>
                <a:r>
                  <a:rPr lang="en-US" altLang="ko-KR" sz="1600" b="1" dirty="0"/>
                  <a:t>(deterministic)</a:t>
                </a:r>
                <a:r>
                  <a:rPr lang="ko-KR" altLang="en-US" sz="1600" dirty="0"/>
                  <a:t> 연산으로 바꾸는 트릭이 </a:t>
                </a:r>
                <a:r>
                  <a:rPr lang="ko-KR" altLang="en-US" sz="1600" b="1" dirty="0"/>
                  <a:t>재매개변수화</a:t>
                </a:r>
                <a:r>
                  <a:rPr lang="en-US" altLang="ko-KR" sz="1600" b="1" dirty="0"/>
                  <a:t>(reparameterization)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다음과 같이 변형한다</a:t>
                </a:r>
                <a:r>
                  <a:rPr lang="en-US" altLang="ko-KR" sz="1600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여기서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평균 </a:t>
                </a:r>
                <a:r>
                  <a:rPr lang="en-US" altLang="ko-KR" sz="1600" dirty="0"/>
                  <a:t>0, </a:t>
                </a:r>
                <a:r>
                  <a:rPr lang="ko-KR" altLang="en-US" sz="1600" dirty="0"/>
                  <a:t>분산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인 정규분포에서 뽑은 잡음 </a:t>
                </a:r>
                <a:r>
                  <a:rPr lang="en-US" altLang="ko-KR" sz="1600" dirty="0"/>
                  <a:t>(noise)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요소별</a:t>
                </a:r>
                <a:r>
                  <a:rPr lang="en-US" altLang="ko-KR" sz="1600" dirty="0"/>
                  <a:t>(element-wise) </a:t>
                </a:r>
                <a:r>
                  <a:rPr lang="ko-KR" altLang="en-US" sz="1600" dirty="0"/>
                  <a:t>곱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인코더가 학습하는 매개변수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이제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600" dirty="0"/>
                  <a:t>는 </a:t>
                </a:r>
                <a:r>
                  <a:rPr lang="en-US" altLang="ko-KR" sz="1600" b="1" dirty="0"/>
                  <a:t>μ</a:t>
                </a:r>
                <a:r>
                  <a:rPr lang="ko-KR" altLang="en-US" sz="1600" b="1" dirty="0"/>
                  <a:t>와 </a:t>
                </a:r>
                <a:r>
                  <a:rPr lang="en-US" altLang="ko-KR" sz="1600" b="1" dirty="0"/>
                  <a:t>σ</a:t>
                </a:r>
                <a:r>
                  <a:rPr lang="ko-KR" altLang="en-US" sz="1600" b="1" dirty="0"/>
                  <a:t>에 대한 결정적 함수</a:t>
                </a:r>
                <a:r>
                  <a:rPr lang="ko-KR" altLang="en-US" sz="1600" dirty="0"/>
                  <a:t>가 된다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071431F-E2C7-62D6-40F4-099004B98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182327"/>
                <a:ext cx="8335923" cy="5472665"/>
              </a:xfrm>
              <a:blipFill>
                <a:blip r:embed="rId2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9851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9FC03-78A5-9E07-D721-E635248E7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F041A-35FB-2F78-B1D1-5A0D961677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9DB0F349-D44C-1A3C-EDE7-FACE3B19A4B5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009506"/>
                <a:ext cx="8335923" cy="547266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재매개변수화</a:t>
                </a:r>
                <a:r>
                  <a:rPr lang="en-US" altLang="ko-KR" b="1" dirty="0"/>
                  <a:t>(reparameterization)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원래는 확률변수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600" dirty="0"/>
                  <a:t>가 직접 분포에서 뽑혔지만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이제는 “잡음 </a:t>
                </a:r>
                <a:r>
                  <a:rPr lang="en-US" altLang="ko-KR" sz="1600" dirty="0"/>
                  <a:t>ε</a:t>
                </a:r>
                <a:r>
                  <a:rPr lang="ko-KR" altLang="en-US" sz="1600" dirty="0"/>
                  <a:t>를 표준정규분포에서 뽑고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이를 학습 가능한 평균과 분산으로 선형변환한 </a:t>
                </a:r>
                <a:r>
                  <a:rPr lang="ko-KR" altLang="en-US" sz="1600" dirty="0" err="1"/>
                  <a:t>값”이</a:t>
                </a:r>
                <a:r>
                  <a:rPr lang="ko-KR" altLang="en-US" sz="1600" dirty="0"/>
                  <a:t> 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600" dirty="0"/>
                  <a:t>           </a:t>
                </a:r>
                <a:r>
                  <a:rPr lang="ko-KR" altLang="en-US" sz="1600" dirty="0" err="1"/>
                  <a:t>으로</a:t>
                </a:r>
                <a:r>
                  <a:rPr lang="ko-KR" altLang="en-US" sz="1600" dirty="0"/>
                  <a:t> 표현할 수 있고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ko-KR" altLang="en-US" sz="1600" dirty="0"/>
                  <a:t>는 </a:t>
                </a:r>
                <a:r>
                  <a:rPr lang="ko-KR" altLang="en-US" sz="1600" b="1" dirty="0"/>
                  <a:t>미분 가능</a:t>
                </a:r>
                <a:r>
                  <a:rPr lang="en-US" altLang="ko-KR" sz="1600" b="1" dirty="0"/>
                  <a:t>(differentiable)</a:t>
                </a:r>
                <a:r>
                  <a:rPr lang="ko-KR" altLang="en-US" sz="1600" dirty="0"/>
                  <a:t> 하다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이제 </a:t>
                </a:r>
                <a:r>
                  <a:rPr lang="ko-KR" altLang="en-US" sz="1600" dirty="0" err="1"/>
                  <a:t>역전파</a:t>
                </a:r>
                <a:r>
                  <a:rPr lang="en-US" altLang="ko-KR" sz="1600" dirty="0"/>
                  <a:t>(Backpropagation)</a:t>
                </a:r>
                <a:r>
                  <a:rPr lang="ko-KR" altLang="en-US" sz="1600" dirty="0"/>
                  <a:t>가 가능하다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직관적 비유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원래 방식</a:t>
                </a:r>
                <a:r>
                  <a:rPr lang="en-US" altLang="ko-KR" sz="1600" dirty="0"/>
                  <a:t>: “</a:t>
                </a:r>
                <a:r>
                  <a:rPr lang="ko-KR" altLang="en-US" sz="1600" dirty="0"/>
                  <a:t>임의로 주사위를 던져 나온 값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로 학습하려고 함” → 경사 불가능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재매개변수화 방식</a:t>
                </a:r>
                <a:r>
                  <a:rPr lang="en-US" altLang="ko-KR" sz="1600" dirty="0"/>
                  <a:t>:</a:t>
                </a:r>
                <a:br>
                  <a:rPr lang="en-US" altLang="ko-KR" sz="1600" dirty="0"/>
                </a:br>
                <a:r>
                  <a:rPr lang="en-US" altLang="ko-KR" sz="1600" dirty="0"/>
                  <a:t>“</a:t>
                </a:r>
                <a:r>
                  <a:rPr lang="ko-KR" altLang="en-US" sz="1600" dirty="0"/>
                  <a:t>항상 </a:t>
                </a:r>
                <a:r>
                  <a:rPr lang="en-US" altLang="ko-KR" sz="1600" dirty="0"/>
                  <a:t>0~1 </a:t>
                </a:r>
                <a:r>
                  <a:rPr lang="ko-KR" altLang="en-US" sz="1600" dirty="0"/>
                  <a:t>난수 </a:t>
                </a:r>
                <a:r>
                  <a:rPr lang="en-US" altLang="ko-KR" sz="1600" dirty="0"/>
                  <a:t>ε</a:t>
                </a:r>
                <a:r>
                  <a:rPr lang="ko-KR" altLang="en-US" sz="1600" dirty="0"/>
                  <a:t>을 받고</a:t>
                </a:r>
                <a:r>
                  <a:rPr lang="en-US" altLang="ko-KR" sz="1600" dirty="0"/>
                  <a:t>, μ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σ</a:t>
                </a:r>
                <a:r>
                  <a:rPr lang="ko-KR" altLang="en-US" sz="1600" dirty="0"/>
                  <a:t>를 조정해서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를 만들게 함”</a:t>
                </a:r>
                <a:br>
                  <a:rPr lang="ko-KR" altLang="en-US" sz="1600" dirty="0"/>
                </a:br>
                <a:r>
                  <a:rPr lang="ko-KR" altLang="en-US" sz="1600" dirty="0"/>
                  <a:t>→ 랜덤성은 유지하면서</a:t>
                </a:r>
                <a:r>
                  <a:rPr lang="en-US" altLang="ko-KR" sz="1600" dirty="0"/>
                  <a:t>, μ, σ</a:t>
                </a:r>
                <a:r>
                  <a:rPr lang="ko-KR" altLang="en-US" sz="1600" dirty="0"/>
                  <a:t>에 대한 경사는 흐름</a:t>
                </a: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9DB0F349-D44C-1A3C-EDE7-FACE3B19A4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009506"/>
                <a:ext cx="8335923" cy="5472665"/>
              </a:xfrm>
              <a:blipFill>
                <a:blip r:embed="rId2"/>
                <a:stretch>
                  <a:fillRect l="-512"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5525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7F8C3-909D-A3A9-A6C5-127911F50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BA832-7303-7119-8CEB-4E25142722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BBDC5F6-869C-FAFA-3CAC-C5BFBAACF622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sz="1600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sz="1600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왜 </a:t>
                </a:r>
                <a:r>
                  <a:rPr lang="en-US" altLang="ko-KR" b="1" dirty="0"/>
                  <a:t>σₓ</a:t>
                </a:r>
                <a:r>
                  <a:rPr lang="ko-KR" altLang="en-US" b="1" dirty="0"/>
                  <a:t>에 </a:t>
                </a:r>
                <a:r>
                  <a:rPr lang="en-US" altLang="ko-KR" b="1" dirty="0"/>
                  <a:t>ε</a:t>
                </a:r>
                <a:r>
                  <a:rPr lang="ko-KR" altLang="en-US" b="1" dirty="0"/>
                  <a:t>을 곱하는가</a:t>
                </a:r>
                <a:r>
                  <a:rPr lang="en-US" altLang="ko-KR" b="1" dirty="0"/>
                  <a:t>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ko-KR" altLang="en-US" b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ko-KR" altLang="en-US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“</a:t>
                </a:r>
                <a:r>
                  <a:rPr lang="ko-KR" altLang="en-US" sz="1600" dirty="0"/>
                  <a:t>평균이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이고 분산이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인 </a:t>
                </a:r>
                <a:r>
                  <a:rPr lang="en-US" altLang="ko-KR" sz="1600" dirty="0"/>
                  <a:t>noise”</a:t>
                </a:r>
                <a:r>
                  <a:rPr lang="ko-KR" altLang="en-US" sz="1600" dirty="0"/>
                  <a:t>를 </a:t>
                </a:r>
                <a:r>
                  <a:rPr lang="en-US" altLang="ko-KR" sz="1600" b="1" dirty="0"/>
                  <a:t>σ</a:t>
                </a:r>
                <a:r>
                  <a:rPr lang="ko-KR" altLang="en-US" sz="1600" b="1" dirty="0"/>
                  <a:t>배 스케일 조정 후 </a:t>
                </a:r>
                <a:r>
                  <a:rPr lang="en-US" altLang="ko-KR" sz="1600" b="1" dirty="0"/>
                  <a:t>μ</a:t>
                </a:r>
                <a:r>
                  <a:rPr lang="ko-KR" altLang="en-US" sz="1600" b="1" dirty="0"/>
                  <a:t>만큼 이동시킨 것</a:t>
                </a:r>
                <a:r>
                  <a:rPr lang="ko-KR" altLang="en-US" sz="1600" dirty="0"/>
                  <a:t>이</a:t>
                </a:r>
                <a:br>
                  <a:rPr lang="ko-KR" altLang="en-US" sz="1600" dirty="0"/>
                </a:br>
                <a:r>
                  <a:rPr lang="ko-KR" altLang="en-US" sz="1600" dirty="0"/>
                  <a:t>곧 평균 </a:t>
                </a:r>
                <a:r>
                  <a:rPr lang="en-US" altLang="ko-KR" sz="1600" dirty="0"/>
                  <a:t>μ, </a:t>
                </a:r>
                <a:r>
                  <a:rPr lang="ko-KR" altLang="en-US" sz="1600" dirty="0"/>
                  <a:t>분산 </a:t>
                </a:r>
                <a:r>
                  <a:rPr lang="en-US" altLang="ko-KR" sz="1600" dirty="0"/>
                  <a:t>σ²</a:t>
                </a:r>
                <a:r>
                  <a:rPr lang="ko-KR" altLang="en-US" sz="1600" dirty="0"/>
                  <a:t>를 가지는 정규분포가 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직관적 의미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ε</a:t>
                </a:r>
                <a:r>
                  <a:rPr lang="ko-KR" altLang="en-US" sz="1600" dirty="0"/>
                  <a:t>은 항상 </a:t>
                </a:r>
                <a:r>
                  <a:rPr lang="ko-KR" altLang="en-US" sz="1600" b="1" dirty="0"/>
                  <a:t>평균 </a:t>
                </a:r>
                <a:r>
                  <a:rPr lang="en-US" altLang="ko-KR" sz="1600" b="1" dirty="0"/>
                  <a:t>0, </a:t>
                </a:r>
                <a:r>
                  <a:rPr lang="ko-KR" altLang="en-US" sz="1600" b="1" dirty="0"/>
                  <a:t>분산 </a:t>
                </a:r>
                <a:r>
                  <a:rPr lang="en-US" altLang="ko-KR" sz="1600" b="1" dirty="0"/>
                  <a:t>1</a:t>
                </a:r>
                <a:r>
                  <a:rPr lang="ko-KR" altLang="en-US" sz="1600" dirty="0"/>
                  <a:t>인 잡음</a:t>
                </a:r>
                <a:r>
                  <a:rPr lang="en-US" altLang="ko-KR" sz="1600" dirty="0"/>
                  <a:t>(noise)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이걸 </a:t>
                </a:r>
                <a:r>
                  <a:rPr lang="en-US" altLang="ko-KR" sz="1600" dirty="0"/>
                  <a:t>σₓ</a:t>
                </a:r>
                <a:r>
                  <a:rPr lang="ko-KR" altLang="en-US" sz="1600" dirty="0"/>
                  <a:t>로 곱하면</a:t>
                </a:r>
                <a:r>
                  <a:rPr lang="en-US" altLang="ko-KR" sz="1600" dirty="0"/>
                  <a:t>: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σₓ</a:t>
                </a:r>
                <a:r>
                  <a:rPr lang="ko-KR" altLang="en-US" sz="1600" b="1" dirty="0"/>
                  <a:t>가 클수록</a:t>
                </a:r>
                <a:r>
                  <a:rPr lang="ko-KR" altLang="en-US" sz="1600" dirty="0"/>
                  <a:t> → 잡음이 크게 증폭 → 분포가 퍼짐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σₓ</a:t>
                </a:r>
                <a:r>
                  <a:rPr lang="ko-KR" altLang="en-US" sz="1600" b="1" dirty="0"/>
                  <a:t>가 작을수록</a:t>
                </a:r>
                <a:r>
                  <a:rPr lang="ko-KR" altLang="en-US" sz="1600" dirty="0"/>
                  <a:t> → 잡음이 줄어듦 → 분포가 </a:t>
                </a:r>
                <a:r>
                  <a:rPr lang="ko-KR" altLang="en-US" sz="1600" dirty="0" err="1"/>
                  <a:t>좁아짐</a:t>
                </a:r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σₓ</a:t>
                </a:r>
                <a:r>
                  <a:rPr lang="ko-KR" altLang="en-US" sz="1600" dirty="0"/>
                  <a:t>는 분포의 “폭</a:t>
                </a:r>
                <a:r>
                  <a:rPr lang="en-US" altLang="ko-KR" sz="1600" dirty="0"/>
                  <a:t>(uncertainty)”</a:t>
                </a:r>
                <a:r>
                  <a:rPr lang="ko-KR" altLang="en-US" sz="1600" dirty="0"/>
                  <a:t>을 조절하는 역할을 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그 뒤 </a:t>
                </a:r>
                <a:r>
                  <a:rPr lang="en-US" altLang="ko-KR" sz="1600" dirty="0"/>
                  <a:t>μₓ</a:t>
                </a:r>
                <a:r>
                  <a:rPr lang="ko-KR" altLang="en-US" sz="1600" dirty="0"/>
                  <a:t>를 더해 분포의 중심을 이동시킨다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결국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b="1" dirty="0">
                    <a:solidFill>
                      <a:srgbClr val="0070C0"/>
                    </a:solidFill>
                  </a:rPr>
                  <a:t>평균이 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μₓ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이고 분산이 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σₓ²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인 정규분포에서의 샘플링과 동일한 효과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를 낸다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BBDC5F6-869C-FAFA-3CAC-C5BFBAACF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  <a:blipFill>
                <a:blip r:embed="rId2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3043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60E29-848A-F5C0-89F3-5BE3DEA52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0E56E-1D9B-21A4-3981-713A1BD322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B2E9D8F-3B96-D730-4CA4-8C45D18B0D68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sz="1600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sz="1600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/>
                  <a:t>σₓ</a:t>
                </a:r>
                <a:r>
                  <a:rPr lang="ko-KR" altLang="en-US" b="1" dirty="0"/>
                  <a:t>는 “불확실성</a:t>
                </a:r>
                <a:r>
                  <a:rPr lang="en-US" altLang="ko-KR" b="1" dirty="0"/>
                  <a:t>(uncertainty)”</a:t>
                </a:r>
                <a:r>
                  <a:rPr lang="ko-KR" altLang="en-US" b="1" dirty="0"/>
                  <a:t>을 의미</a:t>
                </a:r>
                <a:endParaRPr lang="en-US" altLang="ko-KR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VAE</a:t>
                </a:r>
                <a:r>
                  <a:rPr lang="ko-KR" altLang="en-US" sz="1600" dirty="0"/>
                  <a:t>의 인코더는 입력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를 보고 잠재변수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600" dirty="0"/>
                  <a:t>의 분포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를</a:t>
                </a:r>
                <a:r>
                  <a:rPr lang="ko-KR" altLang="en-US" sz="1600" dirty="0"/>
                  <a:t> 예측한다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인코더는 단순히 하나의 </a:t>
                </a:r>
                <a:r>
                  <a:rPr lang="ko-KR" altLang="en-US" sz="1600" b="1" dirty="0"/>
                  <a:t>점</a:t>
                </a:r>
                <a:r>
                  <a:rPr lang="en-US" altLang="ko-KR" sz="1600" b="1" dirty="0"/>
                  <a:t>(latent vector)</a:t>
                </a:r>
                <a:r>
                  <a:rPr lang="ko-KR" altLang="en-US" sz="1600" dirty="0"/>
                  <a:t> 을 내놓는 것이 아니라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en-US" altLang="ko-KR" sz="1600" dirty="0"/>
                  <a:t>“</a:t>
                </a:r>
                <a:r>
                  <a:rPr lang="ko-KR" altLang="en-US" sz="1600" dirty="0"/>
                  <a:t>이 입력이 이런 잠재공간 근처에 있을 </a:t>
                </a:r>
                <a:r>
                  <a:rPr lang="ko-KR" altLang="en-US" sz="1600" dirty="0" err="1"/>
                  <a:t>것이다”라는</a:t>
                </a:r>
                <a:r>
                  <a:rPr lang="ko-KR" altLang="en-US" sz="1600" dirty="0"/>
                  <a:t> </a:t>
                </a:r>
                <a:r>
                  <a:rPr lang="ko-KR" altLang="en-US" sz="1600" b="1" dirty="0"/>
                  <a:t>확률적 신뢰도</a:t>
                </a:r>
                <a:r>
                  <a:rPr lang="ko-KR" altLang="en-US" sz="1600" dirty="0"/>
                  <a:t>를 표현한다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여기서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해당 입력이 잠재공간에서 위치할 중심</a:t>
                </a:r>
                <a:r>
                  <a:rPr lang="en-US" altLang="ko-KR" sz="1600" dirty="0"/>
                  <a:t>(mean)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그 위치에 대한 </a:t>
                </a:r>
                <a:r>
                  <a:rPr lang="ko-KR" altLang="en-US" sz="1600" b="1" dirty="0"/>
                  <a:t>불확실성</a:t>
                </a:r>
                <a:r>
                  <a:rPr lang="en-US" altLang="ko-KR" sz="1600" b="1" dirty="0"/>
                  <a:t>(uncertainty)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ε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→ 순수 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랜덤성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random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noise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</a:t>
                </a:r>
                <a:endParaRPr lang="en-US" altLang="ko-KR" sz="16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σ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ₓ → 불확실성 조절(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scale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of 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randomness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</a:t>
                </a:r>
                <a:endParaRPr lang="en-US" altLang="ko-KR" sz="16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μ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ₓ → 분포의 중심 이동(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mean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shift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</a:t>
                </a:r>
                <a:endParaRPr lang="ko-KR" altLang="ko-KR" sz="16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B2E9D8F-3B96-D730-4CA4-8C45D18B0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  <a:blipFill>
                <a:blip r:embed="rId2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53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 모델이란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생성 모델의 유형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생성 모델은 크게 명시적 방법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(explicit density)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암시적 방법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(implicit density)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분류할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명시적 방법은 확률 변수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정의하여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대표적인 모델로 변형 오토인코더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variational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autoencoder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암시적 방법은 확률 변수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대한 정의 없이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샘플링하여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대표적인 모델로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GAN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(Generative Adversarial Network)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변형 오토인코더는 이미지의 잠재 공간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(latent space)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샘플링하여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완전히 새로운 이미지나 기존 이미지를 변형하는 방식으로 학습을 진행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GAN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생성자와 판별자가 서로 경쟁하면서 가짜 이미지를 진짜 이미지와 최대한 비슷하게 만들도록 학습을 진행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4E281-0C99-D64B-2DF5-9B2504661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E9FC8-8650-FACD-10E5-33B431D81C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BF59344-FDCD-1ED7-5B8D-B4159F4EA064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sz="1600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sz="1600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/>
                  <a:t>σₓ</a:t>
                </a:r>
                <a:r>
                  <a:rPr lang="ko-KR" altLang="en-US" b="1" dirty="0"/>
                  <a:t>는 “불확실성</a:t>
                </a:r>
                <a:r>
                  <a:rPr lang="en-US" altLang="ko-KR" b="1" dirty="0"/>
                  <a:t>(uncertainty)”</a:t>
                </a:r>
                <a:r>
                  <a:rPr lang="ko-KR" altLang="en-US" b="1" dirty="0"/>
                  <a:t>을 의미</a:t>
                </a:r>
                <a:endParaRPr lang="en-US" altLang="ko-KR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b="1" dirty="0"/>
                  <a:t>σₓ</a:t>
                </a:r>
                <a:r>
                  <a:rPr lang="ko-KR" altLang="en-US" sz="1600" b="1" dirty="0"/>
                  <a:t>가 크면 → 불확실성이 크다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solidFill>
                      <a:srgbClr val="0070C0"/>
                    </a:solidFill>
                  </a:rPr>
                  <a:t>σₓ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이 크면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인코더는 “이 입력이 어디에 위치해야 할지 확신이 </a:t>
                </a:r>
                <a:r>
                  <a:rPr lang="ko-KR" altLang="en-US" sz="1600" b="1" dirty="0" err="1">
                    <a:solidFill>
                      <a:srgbClr val="0070C0"/>
                    </a:solidFill>
                  </a:rPr>
                  <a:t>없다”고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 말하는 것이다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잠재변수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600" dirty="0"/>
                  <a:t>를 넓은 범위에서 </a:t>
                </a:r>
                <a:r>
                  <a:rPr lang="ko-KR" altLang="en-US" sz="1600" dirty="0" err="1"/>
                  <a:t>샘플링하도록</a:t>
                </a:r>
                <a:r>
                  <a:rPr lang="ko-KR" altLang="en-US" sz="1600" dirty="0"/>
                  <a:t> 하여</a:t>
                </a:r>
                <a:br>
                  <a:rPr lang="ko-KR" altLang="en-US" sz="1600" dirty="0"/>
                </a:br>
                <a:r>
                  <a:rPr lang="ko-KR" altLang="en-US" sz="1600" dirty="0"/>
                  <a:t>→ </a:t>
                </a:r>
                <a:r>
                  <a:rPr lang="ko-KR" altLang="en-US" sz="1600" b="1" dirty="0"/>
                  <a:t>다양한 해석을 허용</a:t>
                </a:r>
                <a:r>
                  <a:rPr lang="ko-KR" altLang="en-US" sz="1600" dirty="0"/>
                  <a:t>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b="1" dirty="0"/>
                  <a:t>반대로 </a:t>
                </a:r>
                <a:r>
                  <a:rPr lang="en-US" altLang="ko-KR" sz="1600" b="1" dirty="0"/>
                  <a:t>σₓ</a:t>
                </a:r>
                <a:r>
                  <a:rPr lang="ko-KR" altLang="en-US" sz="1600" b="1" dirty="0"/>
                  <a:t>이 작으면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인코더는 “이 입력은 거의 정확히 이 근처에 있다”고 판단한다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 err="1"/>
                  <a:t>샘플링된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들이 </a:t>
                </a:r>
                <a:r>
                  <a:rPr lang="en-US" altLang="ko-KR" sz="1600" dirty="0"/>
                  <a:t>μₓ </a:t>
                </a:r>
                <a:r>
                  <a:rPr lang="ko-KR" altLang="en-US" sz="1600" dirty="0"/>
                  <a:t>근처에 모이게 되고</a:t>
                </a:r>
                <a:br>
                  <a:rPr lang="ko-KR" altLang="en-US" sz="1600" dirty="0"/>
                </a:br>
                <a:r>
                  <a:rPr lang="ko-KR" altLang="en-US" sz="1600" dirty="0"/>
                  <a:t>→ </a:t>
                </a:r>
                <a:r>
                  <a:rPr lang="ko-KR" altLang="en-US" sz="1600" b="1" dirty="0"/>
                  <a:t>모델이 그 입력을 매우 확신하는 상태</a:t>
                </a:r>
                <a:r>
                  <a:rPr lang="ko-KR" altLang="en-US" sz="1600" dirty="0"/>
                  <a:t>가 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BF59344-FDCD-1ED7-5B8D-B4159F4EA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  <a:blipFill>
                <a:blip r:embed="rId2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368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85399-A637-5F6F-07B0-6B0D7DAD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34820-03DE-F6FF-22C6-CB066620CE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5A4234-C3DF-EABF-C65C-2114030B12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009506"/>
            <a:ext cx="8335923" cy="57030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VAE</a:t>
            </a: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의 수학적 정리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σₓ</a:t>
            </a:r>
            <a:r>
              <a:rPr lang="ko-KR" altLang="en-US" b="1" dirty="0"/>
              <a:t>는 “불확실성</a:t>
            </a:r>
            <a:r>
              <a:rPr lang="en-US" altLang="ko-KR" b="1" dirty="0"/>
              <a:t>(uncertainty)”</a:t>
            </a:r>
            <a:r>
              <a:rPr lang="ko-KR" altLang="en-US" b="1" dirty="0"/>
              <a:t>을 의미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VAE</a:t>
            </a:r>
            <a:r>
              <a:rPr lang="ko-KR" altLang="en-US" dirty="0"/>
              <a:t>는 입력의 “</a:t>
            </a:r>
            <a:r>
              <a:rPr lang="ko-KR" altLang="en-US" dirty="0" err="1"/>
              <a:t>특징”뿐만</a:t>
            </a:r>
            <a:r>
              <a:rPr lang="ko-KR" altLang="en-US" dirty="0"/>
              <a:t> 아니라 “불확실성</a:t>
            </a:r>
            <a:r>
              <a:rPr lang="en-US" altLang="ko-KR" dirty="0"/>
              <a:t>(uncertainty)”</a:t>
            </a:r>
            <a:r>
              <a:rPr lang="ko-KR" altLang="en-US" dirty="0"/>
              <a:t>까지 모델링하기 위해</a:t>
            </a:r>
            <a:br>
              <a:rPr lang="ko-KR" altLang="en-US" dirty="0"/>
            </a:br>
            <a:r>
              <a:rPr lang="en-US" altLang="ko-KR" dirty="0"/>
              <a:t>σₓ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70C0"/>
                </a:solidFill>
              </a:rPr>
              <a:t>σₓ</a:t>
            </a:r>
            <a:r>
              <a:rPr lang="ko-KR" altLang="en-US" sz="1600" b="1" dirty="0">
                <a:solidFill>
                  <a:srgbClr val="0070C0"/>
                </a:solidFill>
              </a:rPr>
              <a:t>가 클수록 인코더는 그 입력을 덜 확신하며</a:t>
            </a:r>
            <a:r>
              <a:rPr lang="en-US" altLang="ko-KR" sz="1600" b="1" dirty="0">
                <a:solidFill>
                  <a:srgbClr val="0070C0"/>
                </a:solidFill>
              </a:rPr>
              <a:t>,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70C0"/>
                </a:solidFill>
              </a:rPr>
              <a:t>σₓ</a:t>
            </a:r>
            <a:r>
              <a:rPr lang="ko-KR" altLang="en-US" sz="1600" b="1" dirty="0">
                <a:solidFill>
                  <a:srgbClr val="0070C0"/>
                </a:solidFill>
              </a:rPr>
              <a:t>가 작을수록 그 입력에 대한 확신이 강하다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marL="677862" lvl="2" indent="0">
              <a:lnSpc>
                <a:spcPct val="150000"/>
              </a:lnSpc>
              <a:buNone/>
            </a:pPr>
            <a:r>
              <a:rPr lang="ko-KR" altLang="en-US" sz="1600" dirty="0"/>
              <a:t>이 값은 학습을 통해 자동으로 조정되며</a:t>
            </a:r>
            <a:r>
              <a:rPr lang="en-US" altLang="ko-KR" sz="1600" dirty="0"/>
              <a:t>, </a:t>
            </a:r>
            <a:r>
              <a:rPr lang="ko-KR" altLang="en-US" sz="1600" b="1" dirty="0"/>
              <a:t>재구성 정확도와 잠재공간의 일반화 능력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다양성</a:t>
            </a:r>
            <a:r>
              <a:rPr lang="en-US" altLang="ko-KR" sz="1600" b="1" dirty="0"/>
              <a:t>)</a:t>
            </a:r>
            <a:r>
              <a:rPr lang="ko-KR" altLang="en-US" sz="1600" dirty="0"/>
              <a:t> 사이의 균형을 만들어 준다</a:t>
            </a:r>
            <a:r>
              <a:rPr lang="en-US" altLang="ko-KR" sz="1600" dirty="0"/>
              <a:t>.</a:t>
            </a:r>
            <a:endParaRPr lang="en-US" altLang="ko-KR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045EA3-2F3F-8551-DCBD-CDDD3B06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41" y="1988825"/>
            <a:ext cx="7506428" cy="245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900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F6901-6F49-3313-13C7-34A4DC2C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B7E69-F6B1-D61E-009D-B959C6D6F8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1A417801-F8BA-106D-E65A-A0AE4B2B78CB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sz="1600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sz="1600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/>
                  <a:t>VAE</a:t>
                </a:r>
                <a:r>
                  <a:rPr lang="ko-KR" altLang="en-US" b="1" dirty="0"/>
                  <a:t>의 손실함수</a:t>
                </a:r>
                <a:endParaRPr lang="en-US" altLang="ko-KR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VAE</a:t>
                </a:r>
                <a:r>
                  <a:rPr lang="ko-KR" altLang="en-US" sz="1600" dirty="0"/>
                  <a:t>의 손실함수는 다음 두 항의 합이다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ko-KR" altLang="en-US" sz="1600"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func>
                                  <m:d>
                                    <m:d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ko-KR" altLang="en-US" sz="1600"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ko-KR" altLang="en-US" sz="1600" i="1"/>
                            <m:t>재구성 손실</m:t>
                          </m:r>
                        </m:lim>
                      </m:limLow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ko-KR" altLang="en-US" sz="1600"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ko-KR" altLang="en-US" sz="1600">
                                      <a:latin typeface="Cambria Math" panose="02040503050406030204" pitchFamily="18" charset="0"/>
                                    </a:rPr>
                                    <m:t>∣∣</m:t>
                                  </m:r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ko-KR" altLang="en-US" sz="1600" i="1"/>
                            <m:t>정규화 손실</m:t>
                          </m:r>
                        </m:lim>
                      </m:limLow>
                    </m:oMath>
                  </m:oMathPara>
                </a14:m>
                <a:endParaRPr lang="ko-KR" altLang="en-US" sz="1600" b="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첫 번째 항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입력을 잘 복원하도록 학습 </a:t>
                </a:r>
                <a:r>
                  <a:rPr lang="en-US" altLang="ko-KR" sz="1600" dirty="0"/>
                  <a:t>(σₓ ↓)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두 번째 항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분포가 너무 좁거나 불안정하지 않게 정규화 </a:t>
                </a:r>
                <a:r>
                  <a:rPr lang="en-US" altLang="ko-KR" sz="1600" dirty="0"/>
                  <a:t>(σₓ ↑)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두 항의 균형으로 인해 </a:t>
                </a:r>
                <a:r>
                  <a:rPr lang="en-US" altLang="ko-KR" sz="1600" dirty="0"/>
                  <a:t>σₓ</a:t>
                </a:r>
                <a:r>
                  <a:rPr lang="ko-KR" altLang="en-US" sz="1600" dirty="0"/>
                  <a:t>는 입력의 “</a:t>
                </a:r>
                <a:r>
                  <a:rPr lang="ko-KR" altLang="en-US" sz="1600" dirty="0" err="1"/>
                  <a:t>신뢰도”를</a:t>
                </a:r>
                <a:r>
                  <a:rPr lang="ko-KR" altLang="en-US" sz="1600" dirty="0"/>
                  <a:t> 자연스럽게 학습한다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1A417801-F8BA-106D-E65A-A0AE4B2B7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  <a:blipFill>
                <a:blip r:embed="rId2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AAD8AF6-19C6-7A0A-C585-18C1E0647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38" y="4926782"/>
            <a:ext cx="827838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769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433436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5398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변형 오토인코더 </a:t>
            </a:r>
            <a:r>
              <a:rPr lang="ko-KR" altLang="en-US" b="1" dirty="0">
                <a:ea typeface="KoPub돋움체_Pro Bold" pitchFamily="18" charset="-127"/>
              </a:rPr>
              <a:t>예시</a:t>
            </a:r>
            <a:r>
              <a:rPr lang="en-US" altLang="ko-KR" b="1" dirty="0">
                <a:ea typeface="KoPub돋움체_Pro Bold" pitchFamily="18" charset="-127"/>
              </a:rPr>
              <a:t>(</a:t>
            </a:r>
            <a:r>
              <a:rPr lang="ko-KR" altLang="en-US" b="1" dirty="0">
                <a:ea typeface="KoPub돋움체_Pro Bold" pitchFamily="18" charset="-127"/>
              </a:rPr>
              <a:t>그림을 그리는 로봇</a:t>
            </a:r>
            <a:r>
              <a:rPr lang="en-US" altLang="ko-KR" b="1" dirty="0">
                <a:ea typeface="KoPub돋움체_Pro Bold" pitchFamily="18" charset="-127"/>
              </a:rPr>
              <a:t>)</a:t>
            </a:r>
            <a:endParaRPr lang="ko-KR" altLang="en-US" b="1" dirty="0">
              <a:ea typeface="KoPub돋움체_Pro Bold" pitchFamily="18" charset="-127"/>
            </a:endParaRPr>
          </a:p>
          <a:p>
            <a:pPr marL="334963" lvl="1" indent="0">
              <a:buNone/>
            </a:pPr>
            <a:r>
              <a:rPr lang="en-US" altLang="ko-KR" dirty="0"/>
              <a:t>   - VAE</a:t>
            </a:r>
            <a:r>
              <a:rPr lang="ko-KR" altLang="en-US" dirty="0"/>
              <a:t>를 그림을 그리는 로봇에 비유해 설명해보겠다</a:t>
            </a:r>
            <a:r>
              <a:rPr lang="en-US" altLang="ko-KR" dirty="0"/>
              <a:t>. </a:t>
            </a:r>
            <a:r>
              <a:rPr lang="ko-KR" altLang="en-US" dirty="0"/>
              <a:t>로봇은 숫자 </a:t>
            </a:r>
            <a:r>
              <a:rPr lang="en-US" altLang="ko-KR" dirty="0"/>
              <a:t>"2"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334963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그리는 방법을 배우고 있는데</a:t>
            </a:r>
            <a:r>
              <a:rPr lang="en-US" altLang="ko-KR" dirty="0"/>
              <a:t>, </a:t>
            </a:r>
            <a:r>
              <a:rPr lang="ko-KR" altLang="en-US" dirty="0"/>
              <a:t>이 숫자는 다양한 글꼴과 스타일로 나타날 수 </a:t>
            </a:r>
            <a:endParaRPr lang="en-US" altLang="ko-KR" dirty="0"/>
          </a:p>
          <a:p>
            <a:pPr marL="334963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VAE</a:t>
            </a:r>
            <a:r>
              <a:rPr lang="ko-KR" altLang="en-US" dirty="0"/>
              <a:t>가 어떻게 확률 분포를 사용하는지 보겠다</a:t>
            </a:r>
            <a:r>
              <a:rPr lang="en-US" altLang="ko-KR" dirty="0"/>
              <a:t>.</a:t>
            </a:r>
            <a:r>
              <a:rPr lang="en-US" altLang="ko-KR" b="1" dirty="0"/>
              <a:t>  </a:t>
            </a:r>
          </a:p>
          <a:p>
            <a:pPr marL="334963" lvl="1" indent="0">
              <a:buNone/>
            </a:pPr>
            <a:endParaRPr lang="en-US" altLang="ko-KR" b="1" dirty="0"/>
          </a:p>
          <a:p>
            <a:pPr marL="334963" lvl="1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일반적인 </a:t>
            </a:r>
            <a:r>
              <a:rPr lang="ko-KR" altLang="en-US" b="1" dirty="0" err="1"/>
              <a:t>오토인코더의</a:t>
            </a:r>
            <a:r>
              <a:rPr lang="ko-KR" altLang="en-US" b="1" dirty="0"/>
              <a:t> 방식</a:t>
            </a:r>
            <a:endParaRPr lang="en-US" altLang="ko-KR" b="1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일반 </a:t>
            </a:r>
            <a:r>
              <a:rPr lang="ko-KR" altLang="en-US" dirty="0" err="1"/>
              <a:t>오토인코더는</a:t>
            </a:r>
            <a:r>
              <a:rPr lang="ko-KR" altLang="en-US" dirty="0"/>
              <a:t> 숫자 </a:t>
            </a:r>
            <a:r>
              <a:rPr lang="en-US" altLang="ko-KR" dirty="0"/>
              <a:t>"2"</a:t>
            </a:r>
            <a:r>
              <a:rPr lang="ko-KR" altLang="en-US" dirty="0"/>
              <a:t>를 한 가지 특정한 방식으로 학습한다</a:t>
            </a:r>
            <a:r>
              <a:rPr lang="en-US" altLang="ko-KR" dirty="0"/>
              <a:t>. </a:t>
            </a:r>
            <a:r>
              <a:rPr lang="ko-KR" altLang="en-US" dirty="0"/>
              <a:t>로봇에게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숫자 </a:t>
            </a:r>
            <a:r>
              <a:rPr lang="en-US" altLang="ko-KR" dirty="0"/>
              <a:t>"2"</a:t>
            </a:r>
            <a:r>
              <a:rPr lang="ko-KR" altLang="en-US" dirty="0"/>
              <a:t>를 입력하면</a:t>
            </a:r>
            <a:r>
              <a:rPr lang="en-US" altLang="ko-KR" dirty="0"/>
              <a:t>, </a:t>
            </a:r>
            <a:r>
              <a:rPr lang="ko-KR" altLang="en-US" dirty="0" err="1"/>
              <a:t>오토인코더는</a:t>
            </a:r>
            <a:r>
              <a:rPr lang="ko-KR" altLang="en-US" dirty="0"/>
              <a:t> 그것을 압축해 </a:t>
            </a:r>
            <a:r>
              <a:rPr lang="ko-KR" altLang="en-US" b="1" dirty="0"/>
              <a:t>하나의 고정된 잠재 벡터</a:t>
            </a:r>
            <a:r>
              <a:rPr lang="ko-KR" altLang="en-US" dirty="0"/>
              <a:t>로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표현한다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입력된 </a:t>
            </a:r>
            <a:r>
              <a:rPr lang="en-US" altLang="ko-KR" dirty="0"/>
              <a:t>"2"</a:t>
            </a:r>
            <a:r>
              <a:rPr lang="ko-KR" altLang="en-US" dirty="0"/>
              <a:t>는 잠재 공간에서 하나의 점으로 표현되며</a:t>
            </a:r>
            <a:r>
              <a:rPr lang="en-US" altLang="ko-KR" dirty="0"/>
              <a:t>, </a:t>
            </a:r>
            <a:r>
              <a:rPr lang="ko-KR" altLang="en-US" dirty="0" err="1"/>
              <a:t>디코더가</a:t>
            </a:r>
            <a:r>
              <a:rPr lang="ko-KR" altLang="en-US" dirty="0"/>
              <a:t>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이 점을 다시 해석해 정확히 그 </a:t>
            </a:r>
            <a:r>
              <a:rPr lang="en-US" altLang="ko-KR" dirty="0"/>
              <a:t>"2"</a:t>
            </a:r>
            <a:r>
              <a:rPr lang="ko-KR" altLang="en-US" dirty="0"/>
              <a:t>를 복원한다</a:t>
            </a:r>
            <a:r>
              <a:rPr lang="en-US" altLang="ko-KR" dirty="0"/>
              <a:t>.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b="1" dirty="0"/>
              <a:t>문제점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입력한 </a:t>
            </a:r>
            <a:r>
              <a:rPr lang="en-US" altLang="ko-KR" b="1" dirty="0">
                <a:solidFill>
                  <a:srgbClr val="0070C0"/>
                </a:solidFill>
              </a:rPr>
              <a:t>"2"</a:t>
            </a:r>
            <a:r>
              <a:rPr lang="ko-KR" altLang="en-US" b="1" dirty="0">
                <a:solidFill>
                  <a:srgbClr val="0070C0"/>
                </a:solidFill>
              </a:rPr>
              <a:t>가 글씨체가 다르거나 스타일이 달라도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 err="1">
                <a:solidFill>
                  <a:srgbClr val="0070C0"/>
                </a:solidFill>
              </a:rPr>
              <a:t>오토인코더는</a:t>
            </a:r>
            <a:r>
              <a:rPr lang="ko-KR" altLang="en-US" b="1" dirty="0">
                <a:solidFill>
                  <a:srgbClr val="0070C0"/>
                </a:solidFill>
              </a:rPr>
              <a:t> 한 가지 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</a:t>
            </a:r>
            <a:r>
              <a:rPr lang="ko-KR" altLang="en-US" b="1" dirty="0">
                <a:solidFill>
                  <a:srgbClr val="0070C0"/>
                </a:solidFill>
              </a:rPr>
              <a:t>고정된 방식으로만 학습하고 출력할 수 있다</a:t>
            </a:r>
            <a:r>
              <a:rPr lang="en-US" altLang="ko-KR" dirty="0"/>
              <a:t>. </a:t>
            </a:r>
            <a:r>
              <a:rPr lang="ko-KR" altLang="en-US" dirty="0"/>
              <a:t>이로 인해 </a:t>
            </a:r>
            <a:r>
              <a:rPr lang="ko-KR" altLang="en-US" b="1" dirty="0"/>
              <a:t>다양한 변형</a:t>
            </a:r>
            <a:r>
              <a:rPr lang="ko-KR" altLang="en-US" dirty="0"/>
              <a:t>이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불가능하다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05209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208782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009506"/>
            <a:ext cx="8645005" cy="57607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 변형 오토인코더 </a:t>
            </a:r>
            <a:r>
              <a:rPr lang="ko-KR" altLang="en-US" sz="1600" b="1" dirty="0">
                <a:ea typeface="KoPub돋움체_Pro Bold" pitchFamily="18" charset="-127"/>
              </a:rPr>
              <a:t>예시</a:t>
            </a:r>
            <a:r>
              <a:rPr lang="en-US" altLang="ko-KR" sz="1600" b="1" dirty="0">
                <a:ea typeface="KoPub돋움체_Pro Bold" pitchFamily="18" charset="-127"/>
              </a:rPr>
              <a:t>(</a:t>
            </a:r>
            <a:r>
              <a:rPr lang="ko-KR" altLang="en-US" sz="1600" b="1" dirty="0">
                <a:ea typeface="KoPub돋움체_Pro Bold" pitchFamily="18" charset="-127"/>
              </a:rPr>
              <a:t>그림을 그리는 로봇</a:t>
            </a:r>
            <a:r>
              <a:rPr lang="en-US" altLang="ko-KR" sz="1600" b="1" dirty="0">
                <a:ea typeface="KoPub돋움체_Pro Bold" pitchFamily="18" charset="-127"/>
              </a:rPr>
              <a:t>)</a:t>
            </a:r>
            <a:endParaRPr lang="ko-KR" altLang="en-US" sz="1600" b="1" dirty="0">
              <a:ea typeface="KoPub돋움체_Pro Bold" pitchFamily="18" charset="-127"/>
            </a:endParaRPr>
          </a:p>
          <a:p>
            <a:pPr marL="0" indent="0">
              <a:buNone/>
            </a:pPr>
            <a:r>
              <a:rPr lang="en-US" altLang="ko-KR" sz="1600" b="1" dirty="0"/>
              <a:t>   2. VAE</a:t>
            </a:r>
            <a:r>
              <a:rPr lang="ko-KR" altLang="en-US" sz="1600" b="1" dirty="0"/>
              <a:t>의 방식</a:t>
            </a:r>
          </a:p>
          <a:p>
            <a:pPr marL="334963" lvl="1" indent="0">
              <a:buNone/>
            </a:pPr>
            <a:r>
              <a:rPr lang="en-US" altLang="ko-KR" dirty="0"/>
              <a:t>  - VAE</a:t>
            </a:r>
            <a:r>
              <a:rPr lang="ko-KR" altLang="en-US" dirty="0"/>
              <a:t>는 숫자 </a:t>
            </a:r>
            <a:r>
              <a:rPr lang="en-US" altLang="ko-KR" dirty="0"/>
              <a:t>"2"</a:t>
            </a:r>
            <a:r>
              <a:rPr lang="ko-KR" altLang="en-US" dirty="0"/>
              <a:t>를 </a:t>
            </a:r>
            <a:r>
              <a:rPr lang="ko-KR" altLang="en-US" b="1" dirty="0"/>
              <a:t>고정된 점</a:t>
            </a:r>
            <a:r>
              <a:rPr lang="ko-KR" altLang="en-US" dirty="0"/>
              <a:t>으로 표현하지 않고</a:t>
            </a:r>
            <a:r>
              <a:rPr lang="en-US" altLang="ko-KR" dirty="0"/>
              <a:t>, </a:t>
            </a:r>
            <a:r>
              <a:rPr lang="ko-KR" altLang="en-US" b="1" dirty="0"/>
              <a:t>확률 분포</a:t>
            </a:r>
            <a:r>
              <a:rPr lang="ko-KR" altLang="en-US" dirty="0"/>
              <a:t>로 표현한다</a:t>
            </a:r>
            <a:r>
              <a:rPr lang="en-US" altLang="ko-KR" dirty="0"/>
              <a:t>. </a:t>
            </a:r>
            <a:r>
              <a:rPr lang="ko-KR" altLang="en-US" dirty="0"/>
              <a:t>로봇에게 숫자 </a:t>
            </a:r>
            <a:r>
              <a:rPr lang="en-US" altLang="ko-KR" dirty="0"/>
              <a:t>＂2＂</a:t>
            </a:r>
            <a:r>
              <a:rPr lang="ko-KR" altLang="en-US" dirty="0"/>
              <a:t>를 보여주면</a:t>
            </a:r>
            <a:r>
              <a:rPr lang="en-US" altLang="ko-KR" dirty="0"/>
              <a:t>, VAE</a:t>
            </a:r>
            <a:r>
              <a:rPr lang="ko-KR" altLang="en-US" dirty="0"/>
              <a:t>는 이 숫자를 잠재 공간에서 </a:t>
            </a:r>
            <a:r>
              <a:rPr lang="ko-KR" altLang="en-US" b="1" dirty="0"/>
              <a:t>평균과 분산</a:t>
            </a:r>
            <a:r>
              <a:rPr lang="ko-KR" altLang="en-US" dirty="0"/>
              <a:t>으로 나타내어</a:t>
            </a:r>
            <a:r>
              <a:rPr lang="en-US" altLang="ko-KR" dirty="0"/>
              <a:t>, ＂</a:t>
            </a:r>
            <a:r>
              <a:rPr lang="ko-KR" altLang="en-US" dirty="0"/>
              <a:t>이 숫자 </a:t>
            </a:r>
            <a:r>
              <a:rPr lang="en-US" altLang="ko-KR" dirty="0"/>
              <a:t>＇2＇</a:t>
            </a:r>
            <a:r>
              <a:rPr lang="ko-KR" altLang="en-US" dirty="0"/>
              <a:t>는 이런 모양일 가능성이 높지만</a:t>
            </a:r>
            <a:r>
              <a:rPr lang="en-US" altLang="ko-KR" dirty="0"/>
              <a:t>, </a:t>
            </a:r>
            <a:r>
              <a:rPr lang="ko-KR" altLang="en-US" dirty="0"/>
              <a:t>이 범위 내에서 다른 모양일 수도 있다</a:t>
            </a:r>
            <a:r>
              <a:rPr lang="en-US" altLang="ko-KR" dirty="0"/>
              <a:t>＂</a:t>
            </a:r>
            <a:r>
              <a:rPr lang="ko-KR" altLang="en-US" dirty="0"/>
              <a:t>라고 </a:t>
            </a:r>
            <a:endParaRPr lang="en-US" altLang="ko-KR" dirty="0"/>
          </a:p>
          <a:p>
            <a:pPr marL="334963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학습한다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600" b="1" dirty="0"/>
              <a:t>       - </a:t>
            </a:r>
            <a:r>
              <a:rPr lang="ko-KR" altLang="en-US" sz="1600" b="1" dirty="0"/>
              <a:t>평균</a:t>
            </a:r>
            <a:r>
              <a:rPr lang="en-US" altLang="ko-KR" sz="1600" b="1" dirty="0"/>
              <a:t>(μ)</a:t>
            </a:r>
            <a:r>
              <a:rPr lang="en-US" altLang="ko-KR" sz="1600" dirty="0"/>
              <a:t>: </a:t>
            </a:r>
            <a:r>
              <a:rPr lang="ko-KR" altLang="en-US" sz="1600" dirty="0"/>
              <a:t>숫자 </a:t>
            </a:r>
            <a:r>
              <a:rPr lang="en-US" altLang="ko-KR" sz="1600" dirty="0"/>
              <a:t>＂2＂</a:t>
            </a:r>
            <a:r>
              <a:rPr lang="ko-KR" altLang="en-US" sz="1600" dirty="0"/>
              <a:t>의 전형적인 모양</a:t>
            </a:r>
            <a:r>
              <a:rPr lang="en-US" altLang="ko-KR" sz="1600" dirty="0"/>
              <a:t>, </a:t>
            </a:r>
            <a:r>
              <a:rPr lang="ko-KR" altLang="en-US" sz="1600" dirty="0"/>
              <a:t>즉 대표적인 글꼴이나 스타일을 의미한다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b="1" dirty="0"/>
              <a:t>    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분산</a:t>
            </a:r>
            <a:r>
              <a:rPr lang="en-US" altLang="ko-KR" sz="1600" b="1" dirty="0"/>
              <a:t>(σ²)</a:t>
            </a:r>
            <a:r>
              <a:rPr lang="en-US" altLang="ko-KR" sz="1600" dirty="0"/>
              <a:t>: </a:t>
            </a:r>
            <a:r>
              <a:rPr lang="ko-KR" altLang="en-US" sz="1600" dirty="0"/>
              <a:t>이 숫자가 얼마나 다양하게 변형될 수 있는지를 나타낸다</a:t>
            </a:r>
            <a:r>
              <a:rPr lang="en-US" altLang="ko-KR" sz="1600" dirty="0"/>
              <a:t>. </a:t>
            </a:r>
            <a:r>
              <a:rPr lang="ko-KR" altLang="en-US" sz="1600" dirty="0"/>
              <a:t>글씨체나 크기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기울기 등에서 변화가 있을 수 있는 범위를 말한다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 3. </a:t>
            </a:r>
            <a:r>
              <a:rPr lang="ko-KR" altLang="en-US" sz="1600" b="1" dirty="0"/>
              <a:t>샘플링과 데이터 생성</a:t>
            </a:r>
          </a:p>
          <a:p>
            <a:pPr marL="0" indent="0">
              <a:buNone/>
            </a:pPr>
            <a:r>
              <a:rPr lang="en-US" altLang="ko-KR" sz="1600" dirty="0"/>
              <a:t>      - VAE</a:t>
            </a:r>
            <a:r>
              <a:rPr lang="ko-KR" altLang="en-US" sz="1600" dirty="0"/>
              <a:t>는 숫자 </a:t>
            </a:r>
            <a:r>
              <a:rPr lang="en-US" altLang="ko-KR" sz="1600" dirty="0"/>
              <a:t>"2"</a:t>
            </a:r>
            <a:r>
              <a:rPr lang="ko-KR" altLang="en-US" sz="1600" dirty="0"/>
              <a:t>에 대해 잠재 공간에서 </a:t>
            </a:r>
            <a:r>
              <a:rPr lang="ko-KR" altLang="en-US" sz="1600" b="1" dirty="0"/>
              <a:t>정규분포</a:t>
            </a:r>
            <a:r>
              <a:rPr lang="ko-KR" altLang="en-US" sz="1600" dirty="0"/>
              <a:t>를 사용하여 다양한 변형을 샘플링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숫자 </a:t>
            </a:r>
            <a:r>
              <a:rPr lang="en-US" altLang="ko-KR" sz="1600" dirty="0"/>
              <a:t>"2"</a:t>
            </a:r>
            <a:r>
              <a:rPr lang="ko-KR" altLang="en-US" sz="1600" dirty="0"/>
              <a:t>를 여러 번 </a:t>
            </a:r>
            <a:r>
              <a:rPr lang="ko-KR" altLang="en-US" sz="1600" dirty="0" err="1"/>
              <a:t>샘플링하면</a:t>
            </a:r>
            <a:r>
              <a:rPr lang="ko-KR" altLang="en-US" sz="1600" dirty="0"/>
              <a:t> 각기 다른 스타일의 </a:t>
            </a:r>
            <a:r>
              <a:rPr lang="en-US" altLang="ko-KR" sz="1600" dirty="0"/>
              <a:t>"2"</a:t>
            </a:r>
            <a:r>
              <a:rPr lang="ko-KR" altLang="en-US" sz="1600" dirty="0"/>
              <a:t>를 얻을 수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b="1" dirty="0"/>
              <a:t>     샘플링의 예</a:t>
            </a:r>
            <a:r>
              <a:rPr lang="en-US" altLang="ko-KR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번째 샘플링</a:t>
            </a:r>
            <a:r>
              <a:rPr lang="en-US" altLang="ko-KR" dirty="0"/>
              <a:t>: </a:t>
            </a:r>
            <a:r>
              <a:rPr lang="ko-KR" altLang="en-US" dirty="0"/>
              <a:t>얇고 곧은 </a:t>
            </a:r>
            <a:r>
              <a:rPr lang="en-US" altLang="ko-KR" dirty="0"/>
              <a:t>"2“,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번째 샘플링</a:t>
            </a:r>
            <a:r>
              <a:rPr lang="en-US" altLang="ko-KR" dirty="0"/>
              <a:t>: </a:t>
            </a:r>
            <a:r>
              <a:rPr lang="ko-KR" altLang="en-US" dirty="0"/>
              <a:t>굵고 기울어진 </a:t>
            </a:r>
            <a:r>
              <a:rPr lang="en-US" altLang="ko-KR" dirty="0"/>
              <a:t>"2"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 번째 샘플링</a:t>
            </a:r>
            <a:r>
              <a:rPr lang="en-US" altLang="ko-KR" dirty="0"/>
              <a:t>: </a:t>
            </a:r>
            <a:r>
              <a:rPr lang="ko-KR" altLang="en-US" dirty="0"/>
              <a:t>약간 비뚤어진 </a:t>
            </a:r>
            <a:r>
              <a:rPr lang="en-US" altLang="ko-KR" dirty="0"/>
              <a:t>"2"</a:t>
            </a:r>
          </a:p>
        </p:txBody>
      </p:sp>
    </p:spTree>
    <p:extLst>
      <p:ext uri="{BB962C8B-B14F-4D97-AF65-F5344CB8AC3E}">
        <p14:creationId xmlns:p14="http://schemas.microsoft.com/office/powerpoint/2010/main" val="6292349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260615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182327"/>
            <a:ext cx="8335923" cy="54726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 변형 오토인코더 </a:t>
            </a:r>
            <a:r>
              <a:rPr lang="ko-KR" altLang="en-US" sz="1600" b="1" dirty="0">
                <a:ea typeface="KoPub돋움체_Pro Bold" pitchFamily="18" charset="-127"/>
              </a:rPr>
              <a:t>예시</a:t>
            </a:r>
            <a:r>
              <a:rPr lang="en-US" altLang="ko-KR" sz="1600" b="1" dirty="0">
                <a:ea typeface="KoPub돋움체_Pro Bold" pitchFamily="18" charset="-127"/>
              </a:rPr>
              <a:t>(</a:t>
            </a:r>
            <a:r>
              <a:rPr lang="ko-KR" altLang="en-US" sz="1600" b="1" dirty="0">
                <a:ea typeface="KoPub돋움체_Pro Bold" pitchFamily="18" charset="-127"/>
              </a:rPr>
              <a:t>그림을 그리는 로봇</a:t>
            </a:r>
            <a:r>
              <a:rPr lang="en-US" altLang="ko-KR" sz="1600" b="1" dirty="0">
                <a:ea typeface="KoPub돋움체_Pro Bold" pitchFamily="18" charset="-127"/>
              </a:rPr>
              <a:t>)</a:t>
            </a:r>
            <a:endParaRPr lang="ko-KR" altLang="en-US" sz="1600" b="1" dirty="0">
              <a:ea typeface="KoPub돋움체_Pro Bold" pitchFamily="18" charset="-127"/>
            </a:endParaRPr>
          </a:p>
          <a:p>
            <a:pPr marL="0" indent="0">
              <a:buNone/>
            </a:pPr>
            <a:r>
              <a:rPr lang="en-US" altLang="ko-KR" sz="1600" b="1" dirty="0"/>
              <a:t>   4. </a:t>
            </a:r>
            <a:r>
              <a:rPr lang="ko-KR" altLang="en-US" sz="1600" b="1" dirty="0"/>
              <a:t>잠재 공간에서의 탐색</a:t>
            </a:r>
          </a:p>
          <a:p>
            <a:pPr marL="0" indent="0">
              <a:buNone/>
            </a:pPr>
            <a:r>
              <a:rPr lang="en-US" altLang="ko-KR" sz="1600" dirty="0"/>
              <a:t>      - VAE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잠재 공간의 다른 위치는 다양한 형태의 </a:t>
            </a:r>
            <a:r>
              <a:rPr lang="en-US" altLang="ko-KR" sz="1600" dirty="0"/>
              <a:t>"2"</a:t>
            </a:r>
            <a:r>
              <a:rPr lang="ko-KR" altLang="en-US" sz="1600" dirty="0"/>
              <a:t>를 나타낼 수 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잠재 공간의 한쪽 끝은 얇은</a:t>
            </a:r>
            <a:r>
              <a:rPr lang="en-US" altLang="ko-KR" sz="1600" dirty="0"/>
              <a:t>"2", </a:t>
            </a:r>
            <a:r>
              <a:rPr lang="ko-KR" altLang="en-US" sz="1600" dirty="0"/>
              <a:t>반대쪽 끝은 굵은 </a:t>
            </a:r>
            <a:r>
              <a:rPr lang="en-US" altLang="ko-KR" sz="1600" dirty="0"/>
              <a:t>"2"</a:t>
            </a:r>
            <a:r>
              <a:rPr lang="ko-KR" altLang="en-US" sz="1600" dirty="0"/>
              <a:t>를 나타내며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그 사이에는 점점 변형된 </a:t>
            </a:r>
            <a:r>
              <a:rPr lang="en-US" altLang="ko-KR" sz="1600" dirty="0"/>
              <a:t>"2"</a:t>
            </a:r>
            <a:r>
              <a:rPr lang="ko-KR" altLang="en-US" sz="1600" dirty="0"/>
              <a:t>들이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b="1" dirty="0"/>
              <a:t>   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잠재 공간</a:t>
            </a:r>
            <a:r>
              <a:rPr lang="en-US" altLang="ko-KR" sz="1600" dirty="0"/>
              <a:t>: VAE</a:t>
            </a:r>
            <a:r>
              <a:rPr lang="ko-KR" altLang="en-US" sz="1600" dirty="0"/>
              <a:t>는 학습한 데이터를 잠재 공간이라는 공간에 </a:t>
            </a:r>
            <a:r>
              <a:rPr lang="ko-KR" altLang="en-US" sz="1600" dirty="0" err="1"/>
              <a:t>분포시키며</a:t>
            </a:r>
            <a:r>
              <a:rPr lang="en-US" altLang="ko-KR" sz="1600" dirty="0"/>
              <a:t>, </a:t>
            </a:r>
            <a:r>
              <a:rPr lang="ko-KR" altLang="en-US" sz="1600" dirty="0"/>
              <a:t>가까운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점들은 의미적으로 비슷한 데이터를 나타낸다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. </a:t>
            </a:r>
            <a:r>
              <a:rPr lang="ko-KR" altLang="en-US" dirty="0"/>
              <a:t>가까운 두 잠재 벡터를 </a:t>
            </a:r>
            <a:r>
              <a:rPr lang="ko-KR" altLang="en-US" dirty="0" err="1"/>
              <a:t>샘플링하면</a:t>
            </a:r>
            <a:r>
              <a:rPr lang="en-US" altLang="ko-KR" dirty="0"/>
              <a:t>, </a:t>
            </a:r>
            <a:r>
              <a:rPr lang="ko-KR" altLang="en-US" dirty="0"/>
              <a:t>숫자 </a:t>
            </a:r>
            <a:r>
              <a:rPr lang="en-US" altLang="ko-KR" dirty="0"/>
              <a:t>"2"</a:t>
            </a:r>
            <a:r>
              <a:rPr lang="ko-KR" altLang="en-US" dirty="0"/>
              <a:t>의 유사한 변형을 얻을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. </a:t>
            </a:r>
            <a:r>
              <a:rPr lang="ko-KR" altLang="en-US" dirty="0"/>
              <a:t>잠재 공간에서 더 멀리 떨어진 점을 </a:t>
            </a:r>
            <a:r>
              <a:rPr lang="ko-KR" altLang="en-US" dirty="0" err="1"/>
              <a:t>샘플링하면</a:t>
            </a:r>
            <a:r>
              <a:rPr lang="en-US" altLang="ko-KR" dirty="0"/>
              <a:t>, </a:t>
            </a:r>
            <a:r>
              <a:rPr lang="ko-KR" altLang="en-US" dirty="0"/>
              <a:t>완전히 다른 스타일의 </a:t>
            </a:r>
            <a:r>
              <a:rPr lang="en-US" altLang="ko-KR" dirty="0"/>
              <a:t>"2"</a:t>
            </a:r>
            <a:r>
              <a:rPr lang="ko-KR" altLang="en-US" dirty="0"/>
              <a:t>를 얻을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수도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600" b="1" dirty="0"/>
              <a:t>   5. KL </a:t>
            </a:r>
            <a:r>
              <a:rPr lang="ko-KR" altLang="en-US" sz="1600" b="1" dirty="0"/>
              <a:t>발산을 통한 분포 조정</a:t>
            </a:r>
          </a:p>
          <a:p>
            <a:pPr marL="0" indent="0">
              <a:buNone/>
            </a:pPr>
            <a:r>
              <a:rPr lang="en-US" altLang="ko-KR" sz="1600" dirty="0"/>
              <a:t>      - VAE</a:t>
            </a:r>
            <a:r>
              <a:rPr lang="ko-KR" altLang="en-US" sz="1600" dirty="0"/>
              <a:t>는 잠재 공간을 정규 분포와 비슷한 형태로 만들기 위해 </a:t>
            </a:r>
            <a:r>
              <a:rPr lang="en-US" altLang="ko-KR" sz="1600" b="1" dirty="0"/>
              <a:t>KL </a:t>
            </a:r>
            <a:r>
              <a:rPr lang="ko-KR" altLang="en-US" sz="1600" b="1" dirty="0"/>
              <a:t>발산</a:t>
            </a:r>
            <a:r>
              <a:rPr lang="ko-KR" altLang="en-US" sz="1600" dirty="0"/>
              <a:t>이라는 개념을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사용한다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과정은 </a:t>
            </a:r>
            <a:r>
              <a:rPr lang="en-US" altLang="ko-KR" sz="1600" dirty="0"/>
              <a:t>VAE</a:t>
            </a:r>
            <a:r>
              <a:rPr lang="ko-KR" altLang="en-US" sz="1600" dirty="0"/>
              <a:t>가 학습하는 동안 잠재 공간의 분포가 지나치게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복잡하지 않게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잠재 벡터가 </a:t>
            </a:r>
            <a:r>
              <a:rPr lang="ko-KR" altLang="en-US" sz="1600" b="1" dirty="0"/>
              <a:t>표준 정규분포</a:t>
            </a:r>
            <a:r>
              <a:rPr lang="ko-KR" altLang="en-US" sz="1600" dirty="0"/>
              <a:t>를 따르게 만든다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      </a:t>
            </a:r>
            <a:r>
              <a:rPr lang="en-US" altLang="ko-KR" sz="1600" dirty="0"/>
              <a:t>- </a:t>
            </a:r>
            <a:r>
              <a:rPr lang="ko-KR" altLang="en-US" sz="1600" dirty="0"/>
              <a:t>이로 인해</a:t>
            </a:r>
            <a:r>
              <a:rPr lang="en-US" altLang="ko-KR" sz="1600" dirty="0"/>
              <a:t>, VAE</a:t>
            </a:r>
            <a:r>
              <a:rPr lang="ko-KR" altLang="en-US" sz="1600" dirty="0"/>
              <a:t>는 새로운 숫자 </a:t>
            </a:r>
            <a:r>
              <a:rPr lang="en-US" altLang="ko-KR" sz="1600" dirty="0"/>
              <a:t>"2"</a:t>
            </a:r>
            <a:r>
              <a:rPr lang="ko-KR" altLang="en-US" sz="1600" dirty="0"/>
              <a:t>를 생성할 때 잠재 공간에서 임의의 점을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선택하여도 자연스러운 </a:t>
            </a:r>
            <a:r>
              <a:rPr lang="en-US" altLang="ko-KR" sz="1600" dirty="0"/>
              <a:t>"2"</a:t>
            </a:r>
            <a:r>
              <a:rPr lang="ko-KR" altLang="en-US" sz="1600" dirty="0"/>
              <a:t>를 생성할 수 있다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076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sz="2600" dirty="0"/>
              <a:t>오토인코더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오토인코더란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오토인코더는 단순히 입력을 출력으로 복사하는 신경망으로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혹은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병목층이라고도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노드 개수가 입력 값보다 적은 것이 특징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입력과 출력이 동일한 이미지라고 예상할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왜 입력을 출력으로 복사하는 방법을 사용할까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병목층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잠재벡터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입력과 출력의 뉴런보다 훨씬 적음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적은 수의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병목층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뉴런으로 데이터를 가장 잘 표현할 수 있는 방법이 오토인코더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393530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오토인코더란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인코더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인지 네트워크라고도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특성에 대한 학습을 수행하는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잠재벡터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 Latent vector):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모델의 뉴런 개수가 최소인 계층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이 계층에서는 차원이 가장 낮은 입력 데이터의 압축 표현이 포함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생성 네트워크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(generative network)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라고도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부분은 병목층에서 압축된 데이터를 원래대로 재구성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(reconstruction)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하는 역할을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최대한 입력에 가까운 출력을 생성하도록 함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손실 재구성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입력층과 출력층의 뉴런 개수가 동일하다는 것만 제외하면 일반적인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구조가 동일함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압축된 입력을 출력층에서 재구성하며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손실 함수는 입력과 출력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인코더와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차이를 가지고 계산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0CD41D0-A5D9-3999-3452-763D26FA74FA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23A729-9F8B-3F5A-4854-BF96D0FA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57" y="4926782"/>
            <a:ext cx="5938078" cy="17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11278</TotalTime>
  <Words>6197</Words>
  <Application>Microsoft Office PowerPoint</Application>
  <PresentationFormat>화면 슬라이드 쇼(4:3)</PresentationFormat>
  <Paragraphs>575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65</vt:i4>
      </vt:variant>
    </vt:vector>
  </HeadingPairs>
  <TitlesOfParts>
    <vt:vector size="79" baseType="lpstr">
      <vt:lpstr>KaTeX_Main</vt:lpstr>
      <vt:lpstr>KoPub돋움체_Pro Bold</vt:lpstr>
      <vt:lpstr>KoPub돋움체_Pro Light</vt:lpstr>
      <vt:lpstr>KoPub돋움체_Pro Medium</vt:lpstr>
      <vt:lpstr>ui-sans-serif</vt:lpstr>
      <vt:lpstr>맑은 고딕</vt:lpstr>
      <vt:lpstr>Arial</vt:lpstr>
      <vt:lpstr>Calibri</vt:lpstr>
      <vt:lpstr>Calibri Light</vt:lpstr>
      <vt:lpstr>Cambria Math</vt:lpstr>
      <vt:lpstr>Verdana</vt:lpstr>
      <vt:lpstr>Wingdings</vt:lpstr>
      <vt:lpstr>1_Office Theme</vt:lpstr>
      <vt:lpstr>2_Office Theme</vt:lpstr>
      <vt:lpstr>PowerPoint 프레젠테이션</vt:lpstr>
      <vt:lpstr>생성 모델이란</vt:lpstr>
      <vt:lpstr>생성 모델이란</vt:lpstr>
      <vt:lpstr>생성 모델이란</vt:lpstr>
      <vt:lpstr>생성 모델이란</vt:lpstr>
      <vt:lpstr>생성 모델이란</vt:lpstr>
      <vt:lpstr>오토인코더</vt:lpstr>
      <vt:lpstr>오토인코더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오토인코더</vt:lpstr>
      <vt:lpstr>오토인코더</vt:lpstr>
      <vt:lpstr>오토인코더</vt:lpstr>
      <vt:lpstr>오토인코더</vt:lpstr>
      <vt:lpstr>오토인코더</vt:lpstr>
      <vt:lpstr>오토인코더</vt:lpstr>
      <vt:lpstr>변형 오토인코더(Variational Autoencoder)</vt:lpstr>
      <vt:lpstr>변형 오토인코더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주흠 권</cp:lastModifiedBy>
  <cp:revision>1536</cp:revision>
  <cp:lastPrinted>2016-08-10T06:58:55Z</cp:lastPrinted>
  <dcterms:created xsi:type="dcterms:W3CDTF">2013-04-05T19:58:06Z</dcterms:created>
  <dcterms:modified xsi:type="dcterms:W3CDTF">2025-10-26T09:20:29Z</dcterms:modified>
</cp:coreProperties>
</file>