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15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94" r:id="rId11"/>
    <p:sldId id="695" r:id="rId12"/>
    <p:sldId id="603" r:id="rId13"/>
    <p:sldId id="724" r:id="rId14"/>
    <p:sldId id="723" r:id="rId15"/>
    <p:sldId id="604" r:id="rId16"/>
    <p:sldId id="605" r:id="rId17"/>
    <p:sldId id="606" r:id="rId18"/>
    <p:sldId id="612" r:id="rId19"/>
    <p:sldId id="709" r:id="rId20"/>
    <p:sldId id="708" r:id="rId21"/>
    <p:sldId id="710" r:id="rId22"/>
    <p:sldId id="613" r:id="rId23"/>
    <p:sldId id="288" r:id="rId24"/>
    <p:sldId id="719" r:id="rId25"/>
    <p:sldId id="289" r:id="rId26"/>
    <p:sldId id="290" r:id="rId27"/>
    <p:sldId id="291" r:id="rId28"/>
    <p:sldId id="293" r:id="rId29"/>
    <p:sldId id="494" r:id="rId30"/>
    <p:sldId id="300" r:id="rId31"/>
    <p:sldId id="301" r:id="rId32"/>
    <p:sldId id="544" r:id="rId33"/>
    <p:sldId id="491" r:id="rId34"/>
    <p:sldId id="718" r:id="rId35"/>
    <p:sldId id="492" r:id="rId36"/>
    <p:sldId id="717" r:id="rId37"/>
    <p:sldId id="305" r:id="rId38"/>
    <p:sldId id="493" r:id="rId39"/>
    <p:sldId id="573" r:id="rId40"/>
    <p:sldId id="593" r:id="rId41"/>
    <p:sldId id="592" r:id="rId42"/>
    <p:sldId id="802" r:id="rId43"/>
    <p:sldId id="801" r:id="rId44"/>
    <p:sldId id="577" r:id="rId45"/>
    <p:sldId id="578" r:id="rId46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5" autoAdjust="0"/>
    <p:restoredTop sz="94551" autoAdjust="0"/>
  </p:normalViewPr>
  <p:slideViewPr>
    <p:cSldViewPr>
      <p:cViewPr varScale="1">
        <p:scale>
          <a:sx n="83" d="100"/>
          <a:sy n="83" d="100"/>
        </p:scale>
        <p:origin x="1149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844" y="63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16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C9F7F48-2944-4AF0-87BF-27ECBE076434}" type="slidenum">
              <a:rPr lang="en-US" smtClean="0"/>
              <a:pPr algn="r"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/>
          <a:lstStyle/>
          <a:p>
            <a:pPr algn="ctr"/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r>
              <a:rPr lang="ko" altLang="en-US" dirty="0"/>
              <a:t> 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497949"/>
            <a:ext cx="8229600" cy="27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" sz="3200" b="0" dirty="0"/>
              <a:t>3</a:t>
            </a:r>
            <a:r>
              <a:rPr lang="ko" altLang="en-US" sz="3200" b="0" dirty="0"/>
              <a:t>장 강의 노트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0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dirty="0"/>
              <a:t>분류: 대체 기술</a:t>
            </a:r>
            <a:endParaRPr lang="ko" altLang="en-US" sz="20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CB77E-D681-CC6B-31A0-E8BA5382D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488AE-0161-B048-667D-4FBD957C8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코사인 유사도</a:t>
            </a:r>
            <a:r>
              <a:rPr lang="en-US" altLang="ko-KR" sz="1800" b="1" dirty="0"/>
              <a:t>(Cosine Similarity)</a:t>
            </a:r>
            <a:r>
              <a:rPr lang="ko-KR" altLang="en-US" sz="1800" dirty="0"/>
              <a:t>는 두 벡터 간의 유사도를 측정하는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벡터 간의 </a:t>
            </a:r>
            <a:r>
              <a:rPr lang="ko-KR" altLang="en-US" sz="1800" b="1" dirty="0"/>
              <a:t>각도</a:t>
            </a:r>
            <a:r>
              <a:rPr lang="ko-KR" altLang="en-US" sz="1800" dirty="0"/>
              <a:t>를 이용하여 얼마나 유사한지를 나타낸다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값의 범위</a:t>
            </a:r>
            <a:endParaRPr lang="en-US" altLang="ko-KR" sz="1800" dirty="0"/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코사인 유사도는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 ~ 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사이의 값을 가</a:t>
            </a:r>
            <a:r>
              <a:rPr lang="ko-KR" altLang="en-US" sz="1800" dirty="0">
                <a:latin typeface="Arial" panose="020B0604020202020204" pitchFamily="34" charset="0"/>
              </a:rPr>
              <a:t>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1에 가까울수록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벡터가 유사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함을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0이면 서로 직교(완전히 다름)를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-1이면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 방향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CCDA70-F690-CB7F-7386-F7409AFDE6D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38F95-15A2-E962-9EF0-8F6462B1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4479633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BFC77B-9518-AB9F-3113-D8B8EE51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19400"/>
            <a:ext cx="3276600" cy="15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919A3-5480-E56D-8F77-6B10F931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85283C-EF8A-C13C-C5F9-E2AA7FA3B4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코사인 유사도 계산 예제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두 벡터 </a:t>
            </a:r>
            <a:r>
              <a:rPr lang="en-US" altLang="ko-KR" sz="1800" dirty="0"/>
              <a:t>A = (1,2,3), B = (4,5,6)</a:t>
            </a:r>
            <a:r>
              <a:rPr lang="ko-KR" altLang="en-US" sz="1800" dirty="0"/>
              <a:t>에 대해 코사인 유사도를 계산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벡터의 내적 계산                              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벡터 크기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노름</a:t>
            </a:r>
            <a:r>
              <a:rPr lang="en-US" altLang="ko-KR" sz="1600" b="1" dirty="0"/>
              <a:t>, Norm) </a:t>
            </a:r>
            <a:r>
              <a:rPr lang="ko-KR" altLang="en-US" sz="1600" b="1" dirty="0"/>
              <a:t>계산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3</a:t>
            </a:r>
            <a:r>
              <a:rPr lang="ko-KR" altLang="en-US" sz="1800" b="1" dirty="0"/>
              <a:t>단계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코사인 유사도 계산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4D672-F337-EEB1-21AD-9AC5234114D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259CB9-9AD8-F22D-9EA0-A498AD49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" y="3116837"/>
            <a:ext cx="3376967" cy="7159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EBFFAB-AE22-20BB-228D-5DDD6156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27251"/>
            <a:ext cx="4648200" cy="8951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21273F-385F-B8B4-B0AB-5922BDB32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754542"/>
            <a:ext cx="1819169" cy="18748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3936E2-679D-1441-C4A8-6FE351313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875497"/>
            <a:ext cx="1236015" cy="1601503"/>
          </a:xfrm>
          <a:prstGeom prst="rect">
            <a:avLst/>
          </a:prstGeom>
        </p:spPr>
      </p:pic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094FDBE8-2A2D-AD36-C668-8BF8A0507C70}"/>
              </a:ext>
            </a:extLst>
          </p:cNvPr>
          <p:cNvSpPr/>
          <p:nvPr/>
        </p:nvSpPr>
        <p:spPr bwMode="auto">
          <a:xfrm>
            <a:off x="3936383" y="5543909"/>
            <a:ext cx="433033" cy="228600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716DC-74F6-34B6-D445-45B5BD58E1DA}"/>
              </a:ext>
            </a:extLst>
          </p:cNvPr>
          <p:cNvSpPr txBox="1"/>
          <p:nvPr/>
        </p:nvSpPr>
        <p:spPr>
          <a:xfrm>
            <a:off x="5867400" y="4876800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코사인 유사도 ≈ </a:t>
            </a:r>
            <a:r>
              <a:rPr lang="en-US" altLang="ko-KR" b="1" dirty="0"/>
              <a:t>0.975</a:t>
            </a:r>
            <a:r>
              <a:rPr lang="ko-KR" altLang="en-US" dirty="0"/>
              <a:t> → 두 벡터가 매우 유사함을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00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동작 과정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가장 가까운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선택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계산된 거리 중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가장 가까운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선택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다수결 투표(분류 문제)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중 가장 많이 등장하는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클래스(레이블)를 새로운 데이터 포인트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의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클래스 레이블로 예측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회귀 문제의 경우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값들의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평균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계산하여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예측값을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K </a:t>
            </a:r>
            <a:r>
              <a:rPr lang="ko-KR" altLang="en-US" sz="1800" b="1" dirty="0"/>
              <a:t>값의 선택</a:t>
            </a:r>
            <a:r>
              <a:rPr lang="en-US" altLang="ko-KR" sz="1800" b="1" dirty="0"/>
              <a:t>: K </a:t>
            </a:r>
            <a:r>
              <a:rPr lang="ko-KR" altLang="en-US" sz="1800" b="1" dirty="0"/>
              <a:t>값은 </a:t>
            </a:r>
            <a:r>
              <a:rPr lang="en-US" altLang="ko-KR" sz="1800" b="1" dirty="0"/>
              <a:t>KNN</a:t>
            </a:r>
            <a:r>
              <a:rPr lang="ko-KR" altLang="en-US" sz="1800" b="1" dirty="0"/>
              <a:t>의 성능에 매우 중요한 영향을 미친다</a:t>
            </a:r>
            <a:r>
              <a:rPr lang="en-US" altLang="ko-KR" sz="1800" b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  </a:t>
            </a:r>
            <a:r>
              <a:rPr lang="en-US" altLang="ko-KR" sz="1600" b="1" dirty="0"/>
              <a:t>     - K</a:t>
            </a:r>
            <a:r>
              <a:rPr lang="ko-KR" altLang="en-US" sz="1600" b="1" dirty="0"/>
              <a:t>가 너무 작을 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모델이 </a:t>
            </a:r>
            <a:r>
              <a:rPr lang="ko-KR" altLang="en-US" sz="1600" b="1" dirty="0" err="1"/>
              <a:t>과적합</a:t>
            </a:r>
            <a:r>
              <a:rPr lang="en-US" altLang="ko-KR" sz="1600" b="1" dirty="0"/>
              <a:t>(overfitting)</a:t>
            </a:r>
            <a:r>
              <a:rPr lang="ko-KR" altLang="en-US" sz="1600" b="1" dirty="0"/>
              <a:t> 될 가능성이 크다</a:t>
            </a:r>
            <a:r>
              <a:rPr lang="en-US" altLang="ko-KR" sz="1600" b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- K</a:t>
            </a:r>
            <a:r>
              <a:rPr lang="ko-KR" altLang="en-US" sz="1600" b="1" dirty="0"/>
              <a:t>가 너무 클 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모델이 과소적합</a:t>
            </a:r>
            <a:r>
              <a:rPr lang="en-US" altLang="ko-KR" sz="1600" b="1" dirty="0"/>
              <a:t>(underfitting)</a:t>
            </a:r>
            <a:r>
              <a:rPr lang="ko-KR" altLang="en-US" sz="1600" b="1" dirty="0"/>
              <a:t> 될 수 있다</a:t>
            </a:r>
            <a:r>
              <a:rPr lang="en-US" altLang="ko-KR" sz="1600" b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 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KNN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값은 이웃의 수로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작으면 모델이 복잡해지고 노이즈에 </a:t>
            </a:r>
            <a:endParaRPr lang="en-US" altLang="ko-KR" sz="1600" b="1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</a:t>
            </a:r>
            <a:r>
              <a:rPr lang="ko-KR" altLang="en-US" sz="16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민감해지며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크면 일반화가 더 잘 되지만 과소적합의 위험이 있다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b="1" kern="0" spc="0" dirty="0"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98BCF7C-6EBB-2F55-8D19-77EF42A6E54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923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BC63A-11BE-11A8-BE14-4F5BE1BB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7268E8-47FF-844F-2D7D-99C2377ACD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 </a:t>
            </a:r>
            <a:r>
              <a:rPr lang="ko-KR" altLang="en-US" sz="2000" b="1" dirty="0"/>
              <a:t>동작과정 예시</a:t>
            </a: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초기화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</a:rPr>
              <a:t>예</a:t>
            </a:r>
            <a:r>
              <a:rPr lang="ko-KR" altLang="en-US" sz="1800" b="1" dirty="0">
                <a:latin typeface="Arial" panose="020B0604020202020204" pitchFamily="34" charset="0"/>
              </a:rPr>
              <a:t>시</a:t>
            </a:r>
            <a:r>
              <a:rPr lang="en-US" altLang="ko-KR" sz="1800" b="1" dirty="0">
                <a:latin typeface="Arial" panose="020B0604020202020204" pitchFamily="34" charset="0"/>
              </a:rPr>
              <a:t>: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en-US" altLang="ko-KR" sz="1600" b="1" dirty="0" err="1"/>
              <a:t>knn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KNeighborsClassifier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n_neighbors</a:t>
            </a:r>
            <a:r>
              <a:rPr lang="en-US" altLang="ko-KR" sz="1600" b="1" dirty="0"/>
              <a:t> = 50)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KNeighborsClassifier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n_neighbors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=50)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KNN 모델을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초기화하는 과정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여기서 k 값을 50으로 설정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하였는데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예측을 할 때 50개의 가까운 이웃을 사용할 것이라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정의임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 저장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altLang="ko-KR" sz="1600" b="1" dirty="0"/>
              <a:t>knn.fit(X_train, y_train)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메서드는 훈련 데이터를 모델에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적합시키는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과정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학습하는 것이 아니라 훈련 데이터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해당 레이블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저장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 데이터의 모든 특징을 기억하고, 예측할 때 이 데이터를 기반으로 새로운 데이터 포인트와의 거리를 계산하여 예측을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작동 원리</a:t>
            </a: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 데이터에 대한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학습"을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별도로 진행하지 않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대신, 훈련 데이터를 기억하고, 새로운 데이터가 주어지면 가장 가까운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포인트와의 거리를 계산하여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KNN에서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fit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메서드는 학습이 아니라 데이터를 모델에 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적합"시키는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과정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5C68B24-088F-E52E-D9CF-1991F1AAEAC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83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5252-B1FF-E7B4-DD45-E687C7718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C5934E-6239-2AF3-FFDC-4D7D3A5F03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 </a:t>
            </a:r>
            <a:r>
              <a:rPr lang="ko-KR" altLang="en-US" sz="2000" b="1" dirty="0"/>
              <a:t>동작과정 예시</a:t>
            </a:r>
          </a:p>
          <a:p>
            <a:pPr lvl="1">
              <a:lnSpc>
                <a:spcPct val="150000"/>
              </a:lnSpc>
            </a:pPr>
            <a:r>
              <a:rPr lang="fr-FR" altLang="ko-KR" sz="1600" b="1" dirty="0"/>
              <a:t>knn.fit(X_train, y_train)</a:t>
            </a:r>
            <a:r>
              <a:rPr lang="ko-KR" altLang="en-US" sz="1600" b="1" dirty="0"/>
              <a:t>에서 정답 레이블 </a:t>
            </a:r>
            <a:r>
              <a:rPr lang="en-US" altLang="ko-KR" sz="1600" b="1" dirty="0"/>
              <a:t>“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”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역할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각 훈련 데이터 포인트에 대한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레이블을 제공하며,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예측할 때 어떤 클래스에 속하는지를 결정하는 데 필요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KNN</a:t>
            </a:r>
            <a:r>
              <a:rPr lang="ko-KR" altLang="en-US" sz="1600" b="1" dirty="0"/>
              <a:t>의 작동 원리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y_train</a:t>
            </a:r>
            <a:r>
              <a:rPr lang="ko-KR" altLang="en-US" sz="1600" b="1" dirty="0"/>
              <a:t>의 역할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훈련 데이터의 특징 값들로, 이들은 예측할 때 사용될 기준이 되는 데이터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각 데이터 포인트의 특징을 기반으로 예측을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수행한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레이블(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각 훈련 데이터 포인트에 대한 정답을 제공하는 값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값은 모델이 학습할 때 참고할 수 있는 실제 클래스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/>
              <a:t>KNN </a:t>
            </a:r>
            <a:r>
              <a:rPr lang="ko-KR" altLang="en-US" sz="1600" dirty="0"/>
              <a:t>알고리즘에서는 가장 가까운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이웃을 기준으로 각 이웃의 클래스를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다수결 방식으로 예측을 결정한다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K=3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ko-KR" altLang="en-US" sz="1600" dirty="0"/>
              <a:t>이웃 </a:t>
            </a:r>
            <a:r>
              <a:rPr lang="en-US" altLang="ko-KR" sz="1600" dirty="0"/>
              <a:t>2</a:t>
            </a:r>
            <a:r>
              <a:rPr lang="ko-KR" altLang="en-US" sz="1600" dirty="0"/>
              <a:t>개가 같은 클래스를 가리키고 </a:t>
            </a:r>
            <a:r>
              <a:rPr lang="en-US" altLang="ko-KR" sz="1600" dirty="0"/>
              <a:t>1</a:t>
            </a:r>
            <a:r>
              <a:rPr lang="ko-KR" altLang="en-US" sz="1600" dirty="0"/>
              <a:t>개가 다른 클래스를 가리키면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다수결에 의해 </a:t>
            </a:r>
            <a:r>
              <a:rPr lang="en-US" altLang="ko-KR" sz="1600" dirty="0"/>
              <a:t>2</a:t>
            </a:r>
            <a:r>
              <a:rPr lang="ko-KR" altLang="en-US" sz="1600" dirty="0"/>
              <a:t>개가 같은 클래스가 예측 결과로 결정된다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86D296-F80A-8615-0730-631BC267B60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85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19513"/>
            <a:ext cx="8508744" cy="5409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장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단점</a:t>
            </a:r>
            <a:endParaRPr lang="en-US" altLang="ko-KR" sz="2000" b="1" dirty="0"/>
          </a:p>
          <a:p>
            <a:pPr lvl="1"/>
            <a:r>
              <a:rPr lang="ko-KR" altLang="en-US" sz="1800" b="1" dirty="0"/>
              <a:t>장점</a:t>
            </a:r>
            <a:r>
              <a:rPr lang="en-US" altLang="ko-KR" sz="1800" b="1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간단함</a:t>
            </a:r>
            <a:r>
              <a:rPr lang="en-US" altLang="ko-KR" sz="1600" dirty="0"/>
              <a:t>: </a:t>
            </a:r>
            <a:r>
              <a:rPr lang="ko-KR" altLang="en-US" sz="1600" dirty="0"/>
              <a:t>이해하고 구현하기 매우 쉽다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모델 학습 불필요</a:t>
            </a:r>
            <a:r>
              <a:rPr lang="en-US" altLang="ko-KR" sz="1600" dirty="0"/>
              <a:t>: </a:t>
            </a:r>
            <a:r>
              <a:rPr lang="ko-KR" altLang="en-US" sz="1600" dirty="0"/>
              <a:t>별도의 훈련 과정이 없고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저장만 하면 된다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유연성</a:t>
            </a:r>
            <a:r>
              <a:rPr lang="en-US" altLang="ko-KR" sz="1600" dirty="0"/>
              <a:t>: </a:t>
            </a:r>
            <a:r>
              <a:rPr lang="ko-KR" altLang="en-US" sz="1600" dirty="0"/>
              <a:t>분류 문제와 회귀 문제에 모두 적용할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다양한 거리 측정 방법 사용 가능</a:t>
            </a:r>
            <a:r>
              <a:rPr lang="en-US" altLang="ko-KR" sz="1600" dirty="0"/>
              <a:t>: </a:t>
            </a:r>
            <a:r>
              <a:rPr lang="ko-KR" altLang="en-US" sz="1600" dirty="0"/>
              <a:t>문제에 따라 다양한 거리 측정 방법을 사용할  </a:t>
            </a:r>
            <a:endParaRPr lang="en-US" altLang="ko-KR" sz="1600" dirty="0"/>
          </a:p>
          <a:p>
            <a:pPr lvl="2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수 있다</a:t>
            </a:r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  <a:p>
            <a:pPr lvl="1"/>
            <a:r>
              <a:rPr lang="ko-KR" altLang="en-US" sz="1800" b="1" dirty="0"/>
              <a:t>단점</a:t>
            </a:r>
            <a:r>
              <a:rPr lang="en-US" altLang="ko-KR" sz="1800" b="1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예측 시 계산 비용 큼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데이터를 예측할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학습 데이터와의 거리를 계산해야 하므로 큰 데이터셋에서는 매우 느릴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고차원 데이터에서 성능 저하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높아질수록</a:t>
            </a:r>
            <a:r>
              <a:rPr lang="en-US" altLang="ko-KR" sz="1600" dirty="0"/>
              <a:t>(</a:t>
            </a:r>
            <a:r>
              <a:rPr lang="ko-KR" altLang="en-US" sz="1600" dirty="0"/>
              <a:t>고차원 데이터일수록</a:t>
            </a:r>
            <a:r>
              <a:rPr lang="en-US" altLang="ko-KR" sz="1600" dirty="0"/>
              <a:t>) </a:t>
            </a:r>
            <a:r>
              <a:rPr lang="ko-KR" altLang="en-US" sz="1600" dirty="0"/>
              <a:t>거리 계산이 비효율적이며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차원의 저주</a:t>
            </a:r>
            <a:r>
              <a:rPr lang="en-US" altLang="ko-KR" sz="1600" dirty="0"/>
              <a:t>(Curse of Dimensionality) </a:t>
            </a:r>
            <a:r>
              <a:rPr lang="ko-KR" altLang="en-US" sz="1600" dirty="0"/>
              <a:t>라 부른다</a:t>
            </a:r>
            <a:r>
              <a:rPr lang="en-US" altLang="ko-KR" sz="1600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sz="1600" b="1" dirty="0"/>
              <a:t>K </a:t>
            </a:r>
            <a:r>
              <a:rPr lang="ko-KR" altLang="en-US" sz="1600" b="1" dirty="0"/>
              <a:t>값 선택의 어려움</a:t>
            </a:r>
            <a:r>
              <a:rPr lang="en-US" altLang="ko-KR" sz="1600" dirty="0"/>
              <a:t>: </a:t>
            </a:r>
            <a:r>
              <a:rPr lang="ko-KR" altLang="en-US" sz="1600" dirty="0"/>
              <a:t>최적의 </a:t>
            </a:r>
            <a:r>
              <a:rPr lang="en-US" altLang="ko-KR" sz="1600" dirty="0"/>
              <a:t>K </a:t>
            </a:r>
            <a:r>
              <a:rPr lang="ko-KR" altLang="en-US" sz="1600" dirty="0"/>
              <a:t>값을 찾기 어렵다</a:t>
            </a:r>
            <a:r>
              <a:rPr lang="en-US" altLang="ko-KR" sz="1600" dirty="0"/>
              <a:t>. </a:t>
            </a:r>
            <a:r>
              <a:rPr lang="ko-KR" altLang="en-US" sz="1600" dirty="0"/>
              <a:t>너무 작거나 너무 크면 성능이 떨어질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데이터 스케일에 민감함</a:t>
            </a:r>
            <a:r>
              <a:rPr lang="en-US" altLang="ko-KR" sz="1600" dirty="0"/>
              <a:t>: KNN</a:t>
            </a:r>
            <a:r>
              <a:rPr lang="ko-KR" altLang="en-US" sz="1600" dirty="0"/>
              <a:t>은 거리를 기반으로 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특성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마다 범위</a:t>
            </a:r>
            <a:r>
              <a:rPr lang="en-US" altLang="ko-KR" sz="1600" dirty="0"/>
              <a:t>(</a:t>
            </a:r>
            <a:r>
              <a:rPr lang="ko-KR" altLang="en-US" sz="1600" dirty="0"/>
              <a:t>스케일</a:t>
            </a:r>
            <a:r>
              <a:rPr lang="en-US" altLang="ko-KR" sz="1600" dirty="0"/>
              <a:t>)</a:t>
            </a:r>
            <a:r>
              <a:rPr lang="ko-KR" altLang="en-US" sz="1600" dirty="0"/>
              <a:t>가 다르면 성능이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해결하기 위해 </a:t>
            </a:r>
            <a:r>
              <a:rPr lang="ko-KR" altLang="en-US" sz="1600" b="1" dirty="0"/>
              <a:t>표준화</a:t>
            </a:r>
            <a:r>
              <a:rPr lang="ko-KR" altLang="en-US" sz="1600" dirty="0"/>
              <a:t> 또는 </a:t>
            </a:r>
            <a:r>
              <a:rPr lang="ko-KR" altLang="en-US" sz="1600" b="1" dirty="0"/>
              <a:t>정규화</a:t>
            </a:r>
            <a:r>
              <a:rPr lang="ko-KR" altLang="en-US" sz="1600" dirty="0"/>
              <a:t>와 같은 전처리가 필요하다</a:t>
            </a:r>
            <a:r>
              <a:rPr lang="en-US" altLang="ko-KR" sz="1600" dirty="0"/>
              <a:t>.</a:t>
            </a:r>
          </a:p>
          <a:p>
            <a:endParaRPr lang="ko-KR" altLang="en-US" sz="16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43CACE6-CE66-D017-2A1F-FD060B5567A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726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7114"/>
            <a:ext cx="8508744" cy="53422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활용예시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1. </a:t>
            </a:r>
            <a:r>
              <a:rPr lang="ko-KR" altLang="en-US" sz="1600" b="1" dirty="0"/>
              <a:t>이미지 분류</a:t>
            </a:r>
            <a:r>
              <a:rPr lang="en-US" altLang="ko-KR" sz="1600" b="1" dirty="0"/>
              <a:t>: </a:t>
            </a:r>
            <a:r>
              <a:rPr lang="en-US" altLang="ko-KR" sz="1600" dirty="0"/>
              <a:t>KNN</a:t>
            </a:r>
            <a:r>
              <a:rPr lang="ko-KR" altLang="en-US" sz="1600" dirty="0"/>
              <a:t>은 이미지 분류 문제에서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각 이미지가 특정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(</a:t>
            </a:r>
            <a:r>
              <a:rPr lang="ko-KR" altLang="en-US" sz="1600" dirty="0"/>
              <a:t>고양이</a:t>
            </a:r>
            <a:r>
              <a:rPr lang="en-US" altLang="ko-KR" sz="1600" dirty="0"/>
              <a:t>, </a:t>
            </a:r>
            <a:r>
              <a:rPr lang="ko-KR" altLang="en-US" sz="1600" dirty="0"/>
              <a:t>개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분류되어야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이미지가 입력되면 </a:t>
            </a:r>
            <a:r>
              <a:rPr lang="en-US" altLang="ko-KR" sz="1600" dirty="0"/>
              <a:t>KNN</a:t>
            </a:r>
            <a:r>
              <a:rPr lang="ko-KR" altLang="en-US" sz="1600" dirty="0"/>
              <a:t>은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그 이미지와 유사한 이미지들을 찾고</a:t>
            </a:r>
            <a:r>
              <a:rPr lang="en-US" altLang="ko-KR" sz="1600" dirty="0"/>
              <a:t>, </a:t>
            </a:r>
            <a:r>
              <a:rPr lang="ko-KR" altLang="en-US" sz="1600" dirty="0"/>
              <a:t>다수의 클래스에 속한 이미지들에 따라 새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이미지를 분류한다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2. </a:t>
            </a:r>
            <a:r>
              <a:rPr lang="ko-KR" altLang="en-US" sz="1600" b="1" dirty="0"/>
              <a:t>추천 시스템</a:t>
            </a:r>
            <a:r>
              <a:rPr lang="en-US" altLang="ko-KR" sz="1600" b="1" dirty="0"/>
              <a:t>: </a:t>
            </a:r>
            <a:r>
              <a:rPr lang="ko-KR" altLang="en-US" sz="1600" dirty="0"/>
              <a:t>사용자의 취향에 맞는 상품을 추천할 때 </a:t>
            </a:r>
            <a:r>
              <a:rPr lang="en-US" altLang="ko-KR" sz="1600" dirty="0"/>
              <a:t>KNN</a:t>
            </a:r>
            <a:r>
              <a:rPr lang="ko-KR" altLang="en-US" sz="1600" dirty="0"/>
              <a:t>을 사용하여 사용자의 과거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선호 데이터를 바탕으로 유사한 사용자 그룹을 찾아</a:t>
            </a:r>
            <a:r>
              <a:rPr lang="en-US" altLang="ko-KR" sz="1600" dirty="0"/>
              <a:t>, </a:t>
            </a:r>
            <a:r>
              <a:rPr lang="ko-KR" altLang="en-US" sz="1600" dirty="0"/>
              <a:t>그들의 선호 아이템을 추천한다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영화 추천 시스템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3. </a:t>
            </a:r>
            <a:r>
              <a:rPr lang="ko-KR" altLang="en-US" sz="1600" b="1" dirty="0"/>
              <a:t>패턴 인식</a:t>
            </a:r>
            <a:r>
              <a:rPr lang="en-US" altLang="ko-KR" sz="1600" b="1" dirty="0"/>
              <a:t>: </a:t>
            </a:r>
            <a:r>
              <a:rPr lang="ko-KR" altLang="en-US" sz="1600" dirty="0" err="1"/>
              <a:t>손글씨</a:t>
            </a:r>
            <a:r>
              <a:rPr lang="ko-KR" altLang="en-US" sz="1600" dirty="0"/>
              <a:t>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음성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얼굴 인식 등 패턴 인식 분야에서 사용된다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주어진 입력이 어떤 패턴에 속하는지를 최근접 이웃들과 비교해 결정한다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4. </a:t>
            </a:r>
            <a:r>
              <a:rPr lang="ko-KR" altLang="en-US" sz="1600" b="1" dirty="0"/>
              <a:t>질병 진단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의료 데이터 분석</a:t>
            </a:r>
            <a:r>
              <a:rPr lang="en-US" altLang="ko-KR" sz="1600" b="1" dirty="0"/>
              <a:t>): </a:t>
            </a:r>
            <a:r>
              <a:rPr lang="ko-KR" altLang="en-US" sz="1600" dirty="0"/>
              <a:t>환자의 의료 데이터를 이용해 다른 유사한 환자들의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데이터를 기반으로 질병을 진단하거나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치료 방법의 효과를 예측하는 데 사용된다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1C0DBF3-E8E9-7084-09F3-72990DAA603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69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활용예시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</a:t>
            </a:r>
            <a:r>
              <a:rPr lang="en-US" altLang="ko-KR" sz="1600" b="1" dirty="0"/>
              <a:t>5. </a:t>
            </a:r>
            <a:r>
              <a:rPr lang="ko-KR" altLang="en-US" sz="1600" b="1" dirty="0"/>
              <a:t>문서 분류</a:t>
            </a:r>
            <a:r>
              <a:rPr lang="en-US" altLang="ko-KR" sz="1600" b="1" dirty="0"/>
              <a:t>: </a:t>
            </a:r>
            <a:r>
              <a:rPr lang="ko-KR" altLang="en-US" sz="1600" dirty="0"/>
              <a:t>텍스트 데이터를 분류하는 데 사용됩니다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뉴스 기사를 특정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주제</a:t>
            </a:r>
            <a:r>
              <a:rPr lang="en-US" altLang="ko-KR" sz="1600" dirty="0"/>
              <a:t>(</a:t>
            </a:r>
            <a:r>
              <a:rPr lang="ko-KR" altLang="en-US" sz="1600" dirty="0"/>
              <a:t>정치</a:t>
            </a:r>
            <a:r>
              <a:rPr lang="en-US" altLang="ko-KR" sz="1600" dirty="0"/>
              <a:t>, </a:t>
            </a:r>
            <a:r>
              <a:rPr lang="ko-KR" altLang="en-US" sz="1600" dirty="0"/>
              <a:t>경제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분류할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kNN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알고리즘이 유사한 단어 빈도를 가진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문서를 기준으로 새로운 문서를 분류한다</a:t>
            </a:r>
            <a:r>
              <a:rPr lang="en-US" altLang="ko-KR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이상치 탐지(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정상 데이터와는 다른 특성을 가진 이상 데이터를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찾기 위해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사용할 수 있다. 금융 데이터에서 사기 거래를 감지하거나, 네트워크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보안에서 침입 탐지 시스템에 활용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회귀 문제(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이용해 연속적인 값을 예측할 수도 있다. 예를 들어,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지역의 주택 가격을 예측할 때, 주변 주택들의 가격 정보를 활용해 그 값을 예측하는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방식으로 사용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지리적 위치 추정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 서비스에서는 사용자와 가장 가까운 물리적 장소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식당, 주차장)를 추천하거나, 지리적 좌표를 기반으로 경로를 찾는 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알고리즘을 사용할 수 있다.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280F778-2C76-5AD7-88D8-9A69FA3B85B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10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K-NN</a:t>
            </a:r>
            <a:r>
              <a:rPr lang="ko-KR" altLang="en-US" sz="1800" b="1" dirty="0"/>
              <a:t>과 정규화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K-</a:t>
            </a:r>
            <a:r>
              <a:rPr lang="ko-KR" altLang="en-US" sz="1600" dirty="0"/>
              <a:t>최근접 이웃</a:t>
            </a:r>
            <a:r>
              <a:rPr lang="en-US" altLang="ko-KR" sz="1600" dirty="0"/>
              <a:t>(K-NN)</a:t>
            </a:r>
            <a:r>
              <a:rPr lang="ko-KR" altLang="en-US" sz="1600" dirty="0"/>
              <a:t>은 거리 기반 알고리즘이다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두 데이터 포인트 간의 거리를 측정하여 가장 가까운 이웃을 찾는다</a:t>
            </a:r>
            <a:r>
              <a:rPr lang="en-US" altLang="ko-KR" sz="1600" dirty="0"/>
              <a:t>. </a:t>
            </a:r>
            <a:r>
              <a:rPr lang="ko-KR" altLang="en-US" sz="1600" dirty="0"/>
              <a:t>가장 많이 사용하는 거리 측정 방법은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 이다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각 특징</a:t>
            </a:r>
            <a:r>
              <a:rPr lang="en-US" altLang="ko-KR" sz="1600" dirty="0"/>
              <a:t>(Feature)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(scale)</a:t>
            </a:r>
            <a:r>
              <a:rPr lang="ko-KR" altLang="en-US" sz="1600" dirty="0"/>
              <a:t>가 다르면 거리 계산이 왜곡될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이를 방지하기 위해 정규화</a:t>
            </a:r>
            <a:r>
              <a:rPr lang="en-US" altLang="ko-KR" sz="1600" dirty="0"/>
              <a:t>(Normalization) </a:t>
            </a:r>
            <a:r>
              <a:rPr lang="ko-KR" altLang="en-US" sz="1600" dirty="0"/>
              <a:t>또는 표준화</a:t>
            </a:r>
            <a:r>
              <a:rPr lang="en-US" altLang="ko-KR" sz="1600" dirty="0"/>
              <a:t>(Standardization)</a:t>
            </a:r>
            <a:r>
              <a:rPr lang="ko-KR" altLang="en-US" sz="1600" dirty="0"/>
              <a:t>가 필요하다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C77710-CE27-9B32-5B50-37F65161E75C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96FE1-239B-8BD0-425F-40752FE2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013076" cy="4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FE0F2-3132-3481-E21D-AF8B999F6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2E0D5E-FE6D-76B2-EAB1-41DCF28065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K-NN</a:t>
            </a:r>
            <a:r>
              <a:rPr lang="ko-KR" altLang="en-US" sz="1800" b="1" dirty="0"/>
              <a:t>에서 </a:t>
            </a:r>
            <a:r>
              <a:rPr lang="ko-KR" altLang="en-US" sz="1800" b="1" dirty="0" err="1"/>
              <a:t>정규화하는</a:t>
            </a:r>
            <a:r>
              <a:rPr lang="ko-KR" altLang="en-US" sz="1800" b="1" dirty="0"/>
              <a:t> 방법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정규화는 보통 두 가지 방법으로 수행됩니다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/>
              <a:t>1.  Min-Max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: </a:t>
            </a:r>
            <a:r>
              <a:rPr lang="ko-KR" altLang="en-US" sz="1600" dirty="0"/>
              <a:t>모든 값을 </a:t>
            </a:r>
            <a:r>
              <a:rPr lang="en-US" altLang="ko-KR" sz="1600" b="1" dirty="0"/>
              <a:t>0~1 </a:t>
            </a:r>
            <a:r>
              <a:rPr lang="ko-KR" altLang="en-US" sz="1600" b="1" dirty="0"/>
              <a:t>범위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5DA9F2-BDCB-02DB-5DF4-B86346C3944A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45CF4-1820-6AFB-DA51-60631F3E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1" y="2664879"/>
            <a:ext cx="2029044" cy="7378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3D936D-F1A0-4EE4-6FBC-22245C84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34" y="2514600"/>
            <a:ext cx="2267266" cy="1267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3D63DD-581E-A0DB-764A-1F325A8C8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14800"/>
            <a:ext cx="6687483" cy="24958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47E71-41DF-852A-C979-C2190FCA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514600"/>
            <a:ext cx="2986111" cy="15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95400"/>
            <a:ext cx="8105496" cy="473420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3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Neighbors, </a:t>
            </a:r>
            <a:r>
              <a:rPr lang="en-US" altLang="ko-KR" b="1" dirty="0"/>
              <a:t>KNN</a:t>
            </a:r>
            <a:r>
              <a:rPr lang="en-US" altLang="ko-KR" dirty="0"/>
              <a:t>) </a:t>
            </a:r>
            <a:r>
              <a:rPr lang="ko-KR" altLang="en-US" dirty="0"/>
              <a:t>알고리즘은 </a:t>
            </a:r>
            <a:r>
              <a:rPr lang="ko-KR" altLang="en-US" b="1" dirty="0"/>
              <a:t>지도학습</a:t>
            </a:r>
            <a:r>
              <a:rPr lang="en-US" altLang="ko-KR" dirty="0"/>
              <a:t>(Supervised Learning) </a:t>
            </a:r>
            <a:r>
              <a:rPr lang="ko-KR" altLang="en-US" dirty="0"/>
              <a:t>방식의 </a:t>
            </a:r>
            <a:r>
              <a:rPr lang="ko-KR" altLang="en-US" b="1" dirty="0"/>
              <a:t>분류</a:t>
            </a:r>
            <a:r>
              <a:rPr lang="en-US" altLang="ko-KR" b="1" dirty="0"/>
              <a:t>(Classification)</a:t>
            </a:r>
            <a:r>
              <a:rPr lang="ko-KR" altLang="en-US" dirty="0"/>
              <a:t> 및 </a:t>
            </a:r>
            <a:r>
              <a:rPr lang="ko-KR" altLang="en-US" b="1" dirty="0"/>
              <a:t>회귀</a:t>
            </a:r>
            <a:r>
              <a:rPr lang="en-US" altLang="ko-KR" b="1" dirty="0"/>
              <a:t>(Regression)</a:t>
            </a:r>
            <a:r>
              <a:rPr lang="ko-KR" altLang="en-US" dirty="0"/>
              <a:t> 문제를 해결하는 간단하면서도 강력한 알고리즘이다</a:t>
            </a:r>
            <a:r>
              <a:rPr lang="en-US" altLang="ko-KR" dirty="0"/>
              <a:t>.</a:t>
            </a:r>
          </a:p>
          <a:p>
            <a:pPr lvl="1">
              <a:lnSpc>
                <a:spcPct val="210000"/>
              </a:lnSpc>
            </a:pPr>
            <a:r>
              <a:rPr lang="en-US" altLang="ko-KR" dirty="0"/>
              <a:t> KNN</a:t>
            </a:r>
            <a:r>
              <a:rPr lang="ko-KR" altLang="en-US" dirty="0"/>
              <a:t>은 </a:t>
            </a:r>
            <a:r>
              <a:rPr lang="ko-KR" altLang="en-US" b="1" dirty="0"/>
              <a:t>특정 데이터 포인트</a:t>
            </a:r>
            <a:r>
              <a:rPr lang="ko-KR" altLang="en-US" dirty="0"/>
              <a:t>가 어떤 클래스에 속할지 예측할 때</a:t>
            </a:r>
            <a:r>
              <a:rPr lang="en-US" altLang="ko-KR" dirty="0"/>
              <a:t>, </a:t>
            </a:r>
            <a:r>
              <a:rPr lang="ko-KR" altLang="en-US" dirty="0"/>
              <a:t>학습된 모델 대신 학습 데이터와의 거리를 기반으로 예측을 수행한다</a:t>
            </a:r>
            <a:r>
              <a:rPr lang="en-US" altLang="ko-KR" dirty="0"/>
              <a:t>.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92E2162-2116-1EA4-6F49-F787231CCF1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68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328B1-5BE9-51C5-F441-ADB8E5C4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868FD9-25FD-91BA-D239-D1A484AC10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예제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표준편차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 표준화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표준화에 정규분포를 사용하는 이유는 </a:t>
            </a:r>
            <a:r>
              <a:rPr lang="ko-KR" altLang="en-US" sz="1600" b="1" dirty="0"/>
              <a:t>특성 값들의 분포를 일정한 범위로 맞추어</a:t>
            </a:r>
            <a:r>
              <a:rPr lang="ko-KR" altLang="en-US" sz="1600" dirty="0"/>
              <a:t> 각기 다른 스케일을 가진 데이터들이 동일한 기준에서 비교될 수 있도록 하기 위함이다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알고리즘의 성능을 높이고 학습 과정을 안정적으로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정규분포를 이용한 </a:t>
            </a:r>
            <a:r>
              <a:rPr lang="en-US" altLang="ko-KR" sz="1600" b="1" dirty="0"/>
              <a:t>Z-</a:t>
            </a:r>
            <a:r>
              <a:rPr lang="ko-KR" altLang="en-US" sz="1600" b="1" dirty="0"/>
              <a:t>점수 표준화</a:t>
            </a:r>
            <a:r>
              <a:rPr lang="ko-KR" altLang="en-US" sz="1600" dirty="0"/>
              <a:t>가 그 대표적인 방법이다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r>
              <a:rPr lang="en-US" altLang="ko-KR" sz="1600" b="1" dirty="0"/>
              <a:t>Z-</a:t>
            </a:r>
            <a:r>
              <a:rPr lang="ko-KR" altLang="en-US" sz="1600" b="1" dirty="0"/>
              <a:t>점수 표준화 방법</a:t>
            </a:r>
            <a:r>
              <a:rPr lang="en-US" altLang="ko-KR" sz="1600" b="1" dirty="0"/>
              <a:t>: </a:t>
            </a:r>
            <a:r>
              <a:rPr lang="en-US" altLang="ko-KR" sz="1600" dirty="0"/>
              <a:t>Z-</a:t>
            </a:r>
            <a:r>
              <a:rPr lang="ko-KR" altLang="en-US" sz="1600" dirty="0"/>
              <a:t>점수 표준화는 각 데이터의 값을 </a:t>
            </a:r>
            <a:r>
              <a:rPr lang="ko-KR" altLang="en-US" sz="1600" b="1" dirty="0"/>
              <a:t>평균 </a:t>
            </a:r>
            <a:r>
              <a:rPr lang="en-US" altLang="ko-KR" sz="1600" b="1" dirty="0"/>
              <a:t>0, </a:t>
            </a:r>
            <a:r>
              <a:rPr lang="ko-KR" altLang="en-US" sz="1600" b="1" dirty="0"/>
              <a:t>표준편차 </a:t>
            </a:r>
            <a:r>
              <a:rPr lang="en-US" altLang="ko-KR" sz="1600" b="1" dirty="0"/>
              <a:t>1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변환 공식은 다음과 같다</a:t>
            </a:r>
            <a:r>
              <a:rPr lang="en-US" altLang="ko-KR" sz="1600" dirty="0"/>
              <a:t>: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ED7119-411E-426C-7B45-55EE54A3F425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1D2CFC-4AD1-DCEE-6C99-914015E3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94" y="4981900"/>
            <a:ext cx="1238423" cy="543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EAED44-A4F6-6CFD-D75B-986CDD6F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764" y="4953000"/>
            <a:ext cx="1625236" cy="8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3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2F7D-EB92-9F2D-EAE2-37BB2FA0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98E495-CF77-6383-9FE8-79280FC9C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Z-</a:t>
            </a:r>
            <a:r>
              <a:rPr lang="ko-KR" altLang="en-US" sz="1800" b="1" dirty="0"/>
              <a:t>점수 표준화 </a:t>
            </a:r>
            <a:r>
              <a:rPr lang="en-US" altLang="ko-KR" sz="1800" b="1" dirty="0"/>
              <a:t>(Standardization) </a:t>
            </a:r>
            <a:r>
              <a:rPr lang="ko-KR" altLang="en-US" sz="1800" b="1" dirty="0"/>
              <a:t>계산 과정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Z-</a:t>
            </a:r>
            <a:r>
              <a:rPr lang="ko-KR" altLang="en-US" sz="1600" dirty="0"/>
              <a:t>점수 표준화는 데이터를 평균 </a:t>
            </a:r>
            <a:r>
              <a:rPr lang="en-US" altLang="ko-KR" sz="1600" dirty="0"/>
              <a:t>0, 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BB105-44CF-B324-06C9-E7AC2A17694C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E817ED-048F-1497-F4BA-C29237564199}"/>
              </a:ext>
            </a:extLst>
          </p:cNvPr>
          <p:cNvGrpSpPr/>
          <p:nvPr/>
        </p:nvGrpSpPr>
        <p:grpSpPr>
          <a:xfrm>
            <a:off x="1217501" y="2224432"/>
            <a:ext cx="5348730" cy="2905222"/>
            <a:chOff x="1447800" y="3843289"/>
            <a:chExt cx="5348730" cy="29052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BC1996-B125-C1C8-E221-ED01CE1D3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3886200"/>
              <a:ext cx="1209844" cy="23815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7C954EA-2D80-2B61-FD30-ED54EFA31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3854" y="3843289"/>
              <a:ext cx="2676899" cy="43821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1ED2DF-4CA3-1625-5EA5-061CFF85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9774" y="4379803"/>
              <a:ext cx="5346756" cy="2368708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B36FCD6-6091-C1F4-1A36-7A4CFF91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63" y="5297421"/>
            <a:ext cx="4372585" cy="1552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3C721A-B22F-1C35-B019-C78A234B8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423" y="5918623"/>
            <a:ext cx="1495634" cy="47631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5F18FF-2EDA-D284-230B-0DD668AE310B}"/>
              </a:ext>
            </a:extLst>
          </p:cNvPr>
          <p:cNvGrpSpPr/>
          <p:nvPr/>
        </p:nvGrpSpPr>
        <p:grpSpPr>
          <a:xfrm>
            <a:off x="1369699" y="5334000"/>
            <a:ext cx="1449701" cy="266737"/>
            <a:chOff x="979343" y="5477957"/>
            <a:chExt cx="1449701" cy="26673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CD052F0-02BF-80E3-79CA-CF34A231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9200" y="5477957"/>
              <a:ext cx="1209844" cy="26673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4DD939B-4775-D8D6-32E2-D684837C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9343" y="5527281"/>
              <a:ext cx="238158" cy="209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22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451137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최근접 이웃 예제</a:t>
            </a: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 (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표준편차</a:t>
            </a: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표준편차의 해석</a:t>
            </a:r>
            <a:r>
              <a:rPr lang="en-US" altLang="ko-KR" sz="1600" b="1" dirty="0"/>
              <a:t>: </a:t>
            </a:r>
            <a:endParaRPr lang="ko-KR" altLang="en-US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b="1" dirty="0"/>
              <a:t>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작은 표준편차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값들이 평균값에 가까이 모여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즉 변동성이 작을 때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  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큰 표준편차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값들이 평균값으로부터 멀리 퍼져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즉 변동성이 클 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예 시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가령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같은 두 데이터 세트가 있다고 가정해 보자</a:t>
            </a:r>
            <a:r>
              <a:rPr lang="en-US" altLang="ko-KR" sz="1600" dirty="0"/>
              <a:t>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A: [2,4,4,4,5,5,7,9]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B: [1,2,3,10]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 세트 </a:t>
            </a:r>
            <a:r>
              <a:rPr lang="en-US" altLang="ko-KR" sz="1600" dirty="0"/>
              <a:t>A</a:t>
            </a:r>
            <a:r>
              <a:rPr lang="ko-KR" altLang="en-US" sz="1600" dirty="0"/>
              <a:t>의 평균은 </a:t>
            </a:r>
            <a:r>
              <a:rPr lang="en-US" altLang="ko-KR" sz="1600" dirty="0"/>
              <a:t>5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대부분의 값들이 평균에 가까이 모여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</a:t>
            </a:r>
            <a:r>
              <a:rPr lang="ko-KR" altLang="en-US" sz="1600" dirty="0"/>
              <a:t>는 값들이 크게 퍼져 있어서 평균은 </a:t>
            </a:r>
            <a:r>
              <a:rPr lang="en-US" altLang="ko-KR" sz="1600" dirty="0"/>
              <a:t>4</a:t>
            </a:r>
            <a:r>
              <a:rPr lang="ko-KR" altLang="en-US" sz="1600" dirty="0"/>
              <a:t>지만</a:t>
            </a:r>
            <a:r>
              <a:rPr lang="en-US" altLang="ko-KR" sz="1600" dirty="0"/>
              <a:t>, 10</a:t>
            </a:r>
            <a:r>
              <a:rPr lang="ko-KR" altLang="en-US" sz="1600" dirty="0"/>
              <a:t>이라는 값이 있어 분산이 크다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표준편차를 계산하면</a:t>
            </a:r>
            <a:r>
              <a:rPr lang="en-US" altLang="ko-KR" sz="1600" dirty="0"/>
              <a:t>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A</a:t>
            </a:r>
            <a:r>
              <a:rPr lang="ko-KR" altLang="en-US" sz="1600" dirty="0"/>
              <a:t>의 표준편차는 상대적으로 작을 것이고</a:t>
            </a:r>
            <a:r>
              <a:rPr lang="en-US" altLang="ko-KR" sz="1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</a:t>
            </a:r>
            <a:r>
              <a:rPr lang="ko-KR" altLang="en-US" sz="1600" dirty="0"/>
              <a:t>의 표준편차는 상대적으로 클 것이다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C77710-CE27-9B32-5B50-37F65161E75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86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FE592E4-1F30-DB2E-D6D2-DEA7E42A8788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010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562D-03AB-7F29-7FA9-5BFAF8B54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D28CA2-5E25-FBAB-5905-86775ED9A7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서포트 벡터 머신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서포트 벡터 머신</a:t>
            </a:r>
            <a:r>
              <a:rPr lang="en-US" altLang="ko-KR" sz="1800" dirty="0"/>
              <a:t>(Support Vector Machine, SVM)</a:t>
            </a:r>
            <a:r>
              <a:rPr lang="ko-KR" altLang="en-US" sz="1800" dirty="0"/>
              <a:t>은 </a:t>
            </a:r>
            <a:r>
              <a:rPr lang="ko-KR" altLang="en-US" sz="1800" b="1" dirty="0"/>
              <a:t>분류</a:t>
            </a:r>
            <a:r>
              <a:rPr lang="ko-KR" altLang="en-US" sz="1800" dirty="0"/>
              <a:t>와 </a:t>
            </a:r>
            <a:r>
              <a:rPr lang="ko-KR" altLang="en-US" sz="1800" b="1" dirty="0"/>
              <a:t>회귀 분석</a:t>
            </a:r>
            <a:r>
              <a:rPr lang="ko-KR" altLang="en-US" sz="1800" dirty="0"/>
              <a:t>에 사용되는 강력한 지도 학습 알고리즘이다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이진 분류 문제</a:t>
            </a:r>
            <a:r>
              <a:rPr lang="ko-KR" altLang="en-US" sz="1800" dirty="0"/>
              <a:t>에서 많이 사용되며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데이터의 특성을 고려해 최적의 </a:t>
            </a:r>
            <a:r>
              <a:rPr lang="ko-KR" altLang="en-US" sz="1800" b="1" dirty="0"/>
              <a:t>결정 경계</a:t>
            </a:r>
            <a:r>
              <a:rPr lang="en-US" altLang="ko-KR" sz="1800" dirty="0"/>
              <a:t>(decision boundary)</a:t>
            </a:r>
            <a:r>
              <a:rPr lang="ko-KR" altLang="en-US" sz="1800" dirty="0"/>
              <a:t>를 찾는 것이 핵심이다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서포트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분류를 위한 기준선을 정의하는 모델이다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분류되지 않은 새로운 데이터가 나타나면 결정 경계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기준선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기준으로 경계의 어느 쪽에 속하는지 분류하는 모델이다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CF670-36CE-2BE6-EE93-7B90C382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961" y="5099057"/>
            <a:ext cx="7763112" cy="10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E5F3E82-6C82-07B5-98F9-709EE3D48BC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319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355148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결정경계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SVM</a:t>
            </a:r>
            <a:r>
              <a:rPr lang="ko-KR" altLang="en-US" sz="1800" dirty="0"/>
              <a:t>의 목표는 두 개의 클래스 간에 </a:t>
            </a:r>
            <a:r>
              <a:rPr lang="ko-KR" altLang="en-US" sz="1800" b="1" dirty="0"/>
              <a:t>가장 넓은 간격을 가진 결정 경계</a:t>
            </a:r>
            <a:r>
              <a:rPr lang="ko-KR" altLang="en-US" sz="1800" dirty="0"/>
              <a:t>를 찾는 것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결정 경계는 </a:t>
            </a:r>
            <a:r>
              <a:rPr lang="ko-KR" altLang="en-US" sz="1800" b="1" dirty="0"/>
              <a:t>최대 마진 </a:t>
            </a:r>
            <a:r>
              <a:rPr lang="ko-KR" altLang="en-US" sz="1800" b="1" dirty="0" err="1"/>
              <a:t>초평면</a:t>
            </a:r>
            <a:r>
              <a:rPr lang="en-US" altLang="ko-KR" sz="1800" dirty="0"/>
              <a:t>(maximum margin </a:t>
            </a:r>
            <a:r>
              <a:rPr lang="en-US" altLang="ko-KR" sz="1800" b="1" dirty="0"/>
              <a:t>hyperplane</a:t>
            </a:r>
            <a:r>
              <a:rPr lang="en-US" altLang="ko-KR" sz="1800" dirty="0"/>
              <a:t>)</a:t>
            </a:r>
            <a:r>
              <a:rPr lang="ko-KR" altLang="en-US" sz="1800" dirty="0"/>
              <a:t>이라고 부르며</a:t>
            </a:r>
            <a:r>
              <a:rPr lang="en-US" altLang="ko-KR" sz="1800" dirty="0"/>
              <a:t>, </a:t>
            </a:r>
            <a:r>
              <a:rPr lang="ko-KR" altLang="en-US" sz="1800" dirty="0"/>
              <a:t>마진이 크다는 것은 두 클래스 사이의 여유 공간이 충분히 넓다는 것을 의미한다</a:t>
            </a:r>
            <a:r>
              <a:rPr lang="en-US" altLang="ko-KR" sz="1800" dirty="0"/>
              <a:t>.</a:t>
            </a:r>
            <a:r>
              <a:rPr lang="ko-KR" altLang="en-US" sz="1800" u="sng" kern="0" spc="0" dirty="0">
                <a:solidFill>
                  <a:schemeClr val="accent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진을 유지하도록 최적화된다</a:t>
            </a:r>
            <a:r>
              <a:rPr lang="en-US" altLang="ko-KR" sz="1800" u="sng" kern="0" spc="0" dirty="0">
                <a:solidFill>
                  <a:schemeClr val="accent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800" u="sng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u="sng" dirty="0">
                <a:latin typeface="KoPub돋움체_Pro Light" pitchFamily="18" charset="-127"/>
                <a:ea typeface="KoPub돋움체_Pro Light" pitchFamily="18" charset="-127"/>
              </a:rPr>
              <a:t>결정 경계는 데이터를 분류하기 위한 기준선이다</a:t>
            </a:r>
            <a:endParaRPr lang="en-US" altLang="ko-KR" sz="1800" b="1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그림과 같이 주황색 공과 녹색 공이 있을 때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공들을 색상별로 분류하기 위한 기준선이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경계이다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D40C2F-CBA1-EFFF-75B8-D90C2246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902072"/>
            <a:ext cx="2472093" cy="242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1ED1ADA-CD70-3373-9B11-08E00D2B357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771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결정경계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그렇다면 결정 경계는 어디에 위치하면 가장 좋을까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그림의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(a)~(c)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중에서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(b)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가장 안정적으로 보임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3256179"/>
            <a:ext cx="7552027" cy="236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730E86A-593A-C750-4DE9-754E9DF0FD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900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(margin)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서포트 벡터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vector)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경계는 데이터가 분류된 클래스에서 최대한 멀리 떨어져 있을 때 성능이 가장 좋음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이해하려면 결정 경계 외에도 마진이라는 개념을 이해해야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결정 경계와 서포트 벡터 사이의 거리를 의미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벡터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는 결정 경계와 가까이 있는 데이터들을 의미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데이터들이 경계를 정의하는 결정적인 역할을 한다고 할 수 있음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최적의 결정 경계는 마진을 최대로 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5060FD-EE54-E2B2-44E4-C0B8205D34F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131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이상치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(outlier)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Cost(C)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서포트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데이터들을 올바르게 분리하면서 마진 크기를 최대화해야 하는데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결국 이상치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(outlier)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잘 다루는 것이 중요함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이때 이상치를 허용하지 않는 것을 하드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(hard 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이라고 하며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어느 정도의 이상치 들이 마진 안에 포함되는 것을 허용한다면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소프트 마진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(soft 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이라고 한다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898624-76FC-FB5C-A1CD-573FEEFF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35" y="3975494"/>
            <a:ext cx="3974883" cy="261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173AFE1-7F9B-B96E-2C77-2B508D1B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856" y="3953340"/>
            <a:ext cx="3225991" cy="26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ADCF1C0-A89E-579E-B4BE-8362555F806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526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309081" y="1143000"/>
            <a:ext cx="8583443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이상치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(outlier)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Cost(C)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이상치의 해결방안으로 약간의 오류를 허용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하도록하는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파라미터가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cost(C)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는 얼마나 많은 데이터 샘플이 다른 클래스에 놓이는 것을 허용하는지를 결정한다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작을 수록 많이 허용하고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클 수록 적게 허용한다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다른 말로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값을 낮게 설정하면 이상치들이 있을 가능성을 크게 잡아 일반적인 결정 경계를 찾아내고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높게 설정하면 반대로 이상치의 존재 가능성을 작게 봐서 좀 더 세심하게 결정 경계를 찾아낸다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너무 낮으면 과소적합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(underfitting)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될 가능성이 커지고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너무 높으면 과대적합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(overfitting)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될 가능성이 커진다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DA4FB2-FEFC-AF9D-0E79-56C6492B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31" y="4735791"/>
            <a:ext cx="3422169" cy="206901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5B10DAC-2E83-2DDA-A9A4-506AC4BB579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22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509326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36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3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최근접 이웃</a:t>
            </a:r>
            <a:r>
              <a:rPr lang="en-US" altLang="ko-KR" sz="3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(KNN, K-nearest neighbor)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은 새로운 입력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분류되지 않은 검증 데이터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을 받았을 때 기존 클러스터에서 모든 데이터와 인스턴스</a:t>
            </a:r>
            <a:r>
              <a:rPr lang="en-US" altLang="ko-KR" sz="3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(instance) 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기반 거리를 측정한 후 가장 많은 속성을 가진 클러스터에 할당하는 분류 알고리즘</a:t>
            </a:r>
            <a:endParaRPr lang="en-US" altLang="ko-KR" sz="3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3800" b="1" dirty="0">
                <a:latin typeface="KoPub돋움체_Pro Light" pitchFamily="18" charset="-127"/>
                <a:ea typeface="KoPub돋움체_Pro Light" pitchFamily="18" charset="-127"/>
              </a:rPr>
              <a:t>과거 데이터를 사용하여 미리 분류 모형을 만드는 것이 아니라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3800" u="sng" dirty="0">
                <a:latin typeface="KoPub돋움체_Pro Light" pitchFamily="18" charset="-127"/>
                <a:ea typeface="KoPub돋움체_Pro Light" pitchFamily="18" charset="-127"/>
              </a:rPr>
              <a:t>과거 데이터를 저장해 두고 필요할 때마다 비교를 수행하는 방식</a:t>
            </a:r>
            <a:endParaRPr lang="en-US" altLang="ko-KR" sz="3800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값의 선택에 따라 새로운 데이터에 대한 분류 결과가 달라질 수 있음에 유의해야 함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CDC578F-07DE-6C28-BD28-838F1FB67BB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283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분류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선형 분류와 비선형 분류를 지원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비선형에 대한 커널은 선형으로 분류될 수 없는 데이터들 때문에 발생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76600"/>
            <a:ext cx="6127076" cy="30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3CC71CE-4F22-43A1-D8EF-EDD70F51081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183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비선형문제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비선형 문제를 해결하는 가장 기본적인 방법은 저 차원 데이터를 고차원으로 보내는 것인데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이것은 많은 수학적 계산이 필요하기 때문에 성능에 문제를 줄 수 있음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66381"/>
            <a:ext cx="6413283" cy="28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85E5316-031E-9625-7662-88516AB43B03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488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선형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으로는 데이터를 제대로 분류할 수 없는 상황들이 상당히 많다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그런 경우를 해결하기 위해 여러 방법이 제안되었는데 그 중 가장 널리 활용되고 있는 것은 바로 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커널 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커널 기법은 주어진 데이터를 고차원 특징 공간으로 사상해주는 것이다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고차원 공간에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사상되고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나면 원래의 차원에서는 보이지 않던 선형으로 분류해줄 수 있는 방법이 보인다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B9F16B-BC5A-D053-E25D-F4D8FFC0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43400"/>
            <a:ext cx="6279163" cy="218588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0CFD33D-C544-3A44-0507-9B35B42C2F9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06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645005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커널 트릭</a:t>
            </a:r>
            <a:r>
              <a:rPr lang="en-US" altLang="ko-KR" sz="2000" b="1" dirty="0"/>
              <a:t>(Kernel Trick)- </a:t>
            </a:r>
            <a:r>
              <a:rPr lang="ko-KR" altLang="en-US" sz="2000" b="1" dirty="0"/>
              <a:t>커널의 역할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데이터가 비선형적으로 분포되어 선형적으로 분리할 수는 </a:t>
            </a:r>
            <a:r>
              <a:rPr lang="ko-KR" altLang="en-US" sz="1600" dirty="0" err="1"/>
              <a:t>없을때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커널을 사용하여 데이터를 고차원 공간으로 매핑</a:t>
            </a:r>
            <a:r>
              <a:rPr lang="ko-KR" altLang="en-US" sz="1600" dirty="0"/>
              <a:t>함으로써 비선형 데이터를 선형적으로 분리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커널의 종류</a:t>
            </a:r>
          </a:p>
          <a:p>
            <a:pPr marL="0" indent="0">
              <a:buNone/>
            </a:pPr>
            <a:r>
              <a:rPr lang="en-US" altLang="ko-KR" sz="1600" b="1" dirty="0"/>
              <a:t>             1. </a:t>
            </a:r>
            <a:r>
              <a:rPr lang="ko-KR" altLang="en-US" sz="1600" b="1" dirty="0"/>
              <a:t>선형 커널 </a:t>
            </a:r>
            <a:r>
              <a:rPr lang="en-US" altLang="ko-KR" sz="1600" b="1" dirty="0"/>
              <a:t>(Linear Kernel)</a:t>
            </a:r>
            <a:r>
              <a:rPr lang="en-US" altLang="ko-KR" sz="1600" dirty="0"/>
              <a:t>: </a:t>
            </a:r>
            <a:r>
              <a:rPr lang="ko-KR" altLang="en-US" sz="1600" dirty="0"/>
              <a:t>입력 데이터를 그대로 사용하는 가장 기본적인 커널</a:t>
            </a:r>
            <a:endParaRPr lang="en-US" altLang="ko-KR" sz="1600" dirty="0"/>
          </a:p>
          <a:p>
            <a:pPr marL="677862" lvl="2" indent="0">
              <a:buNone/>
            </a:pPr>
            <a:r>
              <a:rPr lang="en-US" altLang="ko-KR" sz="1600" dirty="0"/>
              <a:t>     - ​</a:t>
            </a:r>
            <a:r>
              <a:rPr lang="ko-KR" altLang="en-US" sz="1600" dirty="0">
                <a:solidFill>
                  <a:srgbClr val="0070C0"/>
                </a:solidFill>
              </a:rPr>
              <a:t>데이터가 선형적으로 분리 가능한 경우 사용</a:t>
            </a:r>
            <a:r>
              <a:rPr lang="en-US" altLang="ko-KR" sz="1600" dirty="0"/>
              <a:t>(                                  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/>
              <a:t>2. </a:t>
            </a:r>
            <a:r>
              <a:rPr lang="ko-KR" altLang="en-US" sz="1600" b="1" dirty="0"/>
              <a:t>다항식 커널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데이터를 다항식으로 변환하여 비선형 경계를 생성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FF0000"/>
                </a:solidFill>
              </a:rPr>
              <a:t>      </a:t>
            </a:r>
            <a:r>
              <a:rPr lang="en-US" altLang="ko-KR" sz="1600" b="1" dirty="0">
                <a:solidFill>
                  <a:srgbClr val="FF0000"/>
                </a:solidFill>
              </a:rPr>
              <a:t>3. </a:t>
            </a:r>
            <a:r>
              <a:rPr lang="ko-KR" altLang="en-US" sz="1600" b="1" dirty="0" err="1">
                <a:solidFill>
                  <a:srgbClr val="FF0000"/>
                </a:solidFill>
              </a:rPr>
              <a:t>가우시안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RBF </a:t>
            </a:r>
            <a:r>
              <a:rPr lang="ko-KR" altLang="en-US" sz="1600" b="1" dirty="0">
                <a:solidFill>
                  <a:srgbClr val="FF0000"/>
                </a:solidFill>
              </a:rPr>
              <a:t>커널 </a:t>
            </a:r>
            <a:r>
              <a:rPr lang="en-US" altLang="ko-KR" sz="1600" b="1" dirty="0">
                <a:solidFill>
                  <a:srgbClr val="FF0000"/>
                </a:solidFill>
              </a:rPr>
              <a:t>(Radial Basis Function Kernel)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/>
              <a:t>데이터 포인트 간의 거리를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기반으로 하여 비선형 경계를 생성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가장 널리 사용되는 커널임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r>
              <a:rPr lang="en-US" altLang="ko-KR" sz="1600" dirty="0"/>
              <a:t>           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7A411-4064-272D-B64E-1F31FB00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22260"/>
            <a:ext cx="1905266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D09A6-D96E-3EFB-7CEB-056DDD34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81046"/>
            <a:ext cx="2524477" cy="34294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B22C5C5-76B7-DB9C-79CE-9B1388865B7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CC4067-11E6-E793-5514-17D64B50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05" y="5131380"/>
            <a:ext cx="3281661" cy="431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ED1EEC-EF8D-F8FF-F00E-2CEBF7778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696" y="5701722"/>
            <a:ext cx="5181600" cy="10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FA8D-3C17-76C4-0DB5-8469CEEE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2AF5BA-B3BE-4442-4427-8E442F9F5D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64006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RBF </a:t>
            </a:r>
            <a:r>
              <a:rPr lang="ko-KR" altLang="en-US" sz="1800" b="1" dirty="0"/>
              <a:t>커널에서 </a:t>
            </a:r>
            <a:r>
              <a:rPr lang="en-US" altLang="ko-KR" sz="1800" b="1" dirty="0"/>
              <a:t>K(</a:t>
            </a:r>
            <a:r>
              <a:rPr lang="en-US" altLang="ko-KR" sz="1800" b="1" dirty="0" err="1"/>
              <a:t>x,x</a:t>
            </a:r>
            <a:r>
              <a:rPr lang="en-US" altLang="ko-KR" sz="1800" b="1" dirty="0"/>
              <a:t>′)</a:t>
            </a:r>
            <a:r>
              <a:rPr lang="ko-KR" altLang="en-US" sz="1800" b="1" dirty="0"/>
              <a:t>의 의미</a:t>
            </a:r>
            <a:endParaRPr lang="en-US" altLang="ko-KR" sz="1800" b="1" dirty="0"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커널 함수의 개념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커널 함수 </a:t>
            </a:r>
            <a:r>
              <a:rPr lang="en-US" altLang="ko-KR" sz="1600" dirty="0"/>
              <a:t>K(x, x′)</a:t>
            </a:r>
            <a:r>
              <a:rPr lang="ko-KR" altLang="en-US" sz="1600" dirty="0"/>
              <a:t>는 두 벡터 </a:t>
            </a:r>
            <a:r>
              <a:rPr lang="en-US" altLang="ko-KR" sz="1600" dirty="0"/>
              <a:t>x </a:t>
            </a:r>
            <a:r>
              <a:rPr lang="ko-KR" altLang="en-US" sz="1600" dirty="0"/>
              <a:t>와 </a:t>
            </a:r>
            <a:r>
              <a:rPr lang="en-US" altLang="ko-KR" sz="1600" dirty="0"/>
              <a:t>x′ </a:t>
            </a:r>
            <a:r>
              <a:rPr lang="ko-KR" altLang="en-US" sz="1600" dirty="0"/>
              <a:t>사이의 유사도</a:t>
            </a:r>
            <a:r>
              <a:rPr lang="en-US" altLang="ko-KR" sz="1600" dirty="0"/>
              <a:t>(Similarity)</a:t>
            </a:r>
            <a:r>
              <a:rPr lang="ko-KR" altLang="en-US" sz="1600" dirty="0"/>
              <a:t>를 측정하는 함수이다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특히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가우시안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RBF(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커널은 두 벡터 간 거리 기반의 비선형 유사도를 계산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 커널은 두 벡터의 유클리드 거리를 기반으로 하며, 거리가 가까울수록 유사도가 높고(≈1), 멀수록 유사도가 낮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(≈0).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K(x, x′)</a:t>
            </a:r>
            <a:r>
              <a:rPr lang="ko-KR" altLang="en-US" sz="1600" dirty="0"/>
              <a:t>의 의미</a:t>
            </a:r>
            <a:r>
              <a:rPr lang="en-US" altLang="ko-KR" sz="1600" dirty="0"/>
              <a:t>(</a:t>
            </a:r>
            <a:r>
              <a:rPr lang="ko-KR" altLang="en-US" sz="1600" dirty="0"/>
              <a:t>유사도 척도</a:t>
            </a:r>
            <a:r>
              <a:rPr lang="en-US" altLang="ko-KR" sz="1600" dirty="0"/>
              <a:t>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 커널은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비선형적인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공간에서 데이터의 유사도를 측정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역할을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선형 분류기로 분리할 수 없는 데이터를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고차원 공간으로 매핑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하여 더 나은 분류가 가능하게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SVM등에서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선형적으로 분리할 수 있도록 변형하는 역할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84CE2AA-BF27-A197-9B49-8A338B010D9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20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278316" cy="39620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각 커널마다 최적화를 도와주는 매개변수들이 따로 있다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RBF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커널의 경우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라는 매개변수를 사용자가 조정해야 한다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  (SVM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의 기본 매개변수인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도 있으므로 총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개의 매개변수를 설정해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줘야한다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함수의 표준편차와 관련되어 있는데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클수록 작은 표준편차를 갖는다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가 클수록 한 데이터 포인터들이 영향력을 행사하는 거리가 짧아지는 반면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가 낮을수록 커진다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9AB5E-05CA-0B33-EA48-54B4414F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495800"/>
            <a:ext cx="4191000" cy="173338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B66917D-8F15-C7C7-E752-502CCFEAD8F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9959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0602-4035-5EEF-234E-A92044D9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6B960C1-D93B-7EAF-32CF-A227B89C8D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57377"/>
            <a:ext cx="8645005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가우시안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RBF </a:t>
            </a:r>
            <a:r>
              <a:rPr lang="ko-KR" altLang="en-US" sz="1800" b="1" dirty="0"/>
              <a:t>커널</a:t>
            </a:r>
            <a:r>
              <a:rPr lang="en-US" altLang="ko-KR" sz="1800" b="1" dirty="0"/>
              <a:t>(Gaussian RBF Kernel) </a:t>
            </a:r>
            <a:r>
              <a:rPr lang="ko-KR" altLang="en-US" sz="1800" b="1" dirty="0"/>
              <a:t>계산 예제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가우시안</a:t>
            </a:r>
            <a:r>
              <a:rPr lang="ko-KR" altLang="en-US" sz="1600" dirty="0"/>
              <a:t> 커널은 </a:t>
            </a:r>
            <a:r>
              <a:rPr lang="en-US" altLang="ko-KR" sz="1600" dirty="0"/>
              <a:t>SVM </a:t>
            </a:r>
            <a:r>
              <a:rPr lang="ko-KR" altLang="en-US" sz="1600" dirty="0"/>
              <a:t>및 커널 기반 학습에서 많이 사용되는 커널 함수이다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계산 예제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결과해석</a:t>
            </a: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감마(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클수록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점 사이 거리가 조금만 멀어져도 값이 급격히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작아짐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/>
              <a:t>감마</a:t>
            </a:r>
            <a:r>
              <a:rPr lang="en-US" altLang="ko-KR" sz="1600" b="1" dirty="0"/>
              <a:t>(γ)</a:t>
            </a:r>
            <a:r>
              <a:rPr lang="ko-KR" altLang="en-US" sz="1600" b="1" dirty="0"/>
              <a:t>가 작을수록</a:t>
            </a:r>
            <a:r>
              <a:rPr lang="en-US" altLang="ko-KR" sz="1600" dirty="0"/>
              <a:t>: </a:t>
            </a:r>
            <a:r>
              <a:rPr lang="ko-KR" altLang="en-US" sz="1600" dirty="0"/>
              <a:t>더 넓은 범위의 데이터를 유사하게 취급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B8172A-B8D4-613D-6232-D255F8AE3DF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3FBC0-AD7A-6362-B8DD-CA0269FE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34" y="2024965"/>
            <a:ext cx="3336472" cy="3561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E6B3E7-65E3-D9D6-5FC0-8710A62F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39" y="2486080"/>
            <a:ext cx="4724953" cy="97679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229EEF-FBB5-73A7-CCDB-2D16A27D421A}"/>
              </a:ext>
            </a:extLst>
          </p:cNvPr>
          <p:cNvGrpSpPr/>
          <p:nvPr/>
        </p:nvGrpSpPr>
        <p:grpSpPr>
          <a:xfrm>
            <a:off x="1371600" y="3810000"/>
            <a:ext cx="6477000" cy="2038229"/>
            <a:chOff x="1295400" y="4591171"/>
            <a:chExt cx="6768773" cy="218746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E4DBB29-1499-F332-071F-4BC7F2D17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4187" y="4657307"/>
              <a:ext cx="1856213" cy="16825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D12ADB-E0E9-C8E3-F0A1-21A4E96C7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598" y="4591171"/>
              <a:ext cx="2439784" cy="27941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8ED2B09-C343-614D-F247-1EEB967BD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4187" y="5029200"/>
              <a:ext cx="1693186" cy="22575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05EB28F-B2C9-27EA-7479-6C8157392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8847" y="4953000"/>
              <a:ext cx="2743200" cy="72767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B77199C-A551-61CA-C0A2-FF8A1DE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5400" y="5791200"/>
              <a:ext cx="1385903" cy="22575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DBB601B-E1B4-2CF7-6757-01FBA8F28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1367" y="5778916"/>
              <a:ext cx="2860989" cy="27941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4E7F945-575D-3490-C827-69E7F6D4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16818" y="5715000"/>
              <a:ext cx="2247355" cy="1063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14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커널에서 사용되는 수치 값 중 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값은 오류를 어느 정도 허용할지 지정하는 </a:t>
            </a:r>
            <a:r>
              <a:rPr lang="ko-KR" altLang="en-US" sz="1800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파라미터이며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C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값이 클수록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하드마진이고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작을수록 소프트 마진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감마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(gamma)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는 결정 경계를 얼마나 유연하게 가져갈지 지정함</a:t>
            </a:r>
            <a:endParaRPr lang="en-US" altLang="ko-KR" sz="18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훈련 데이터에 얼마나 민감하게 반응할지 지정하기 때문에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와 개념이 비슷함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감마 값이 높으면 훈련 데이터에 많이 의존하기 때문에 결정 경계가 곡선 형태를 띠며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과적합을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초래할 수 있으니 주의해야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E86C9A1-4918-6BD8-9D6B-A3192C8B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139" y="4191000"/>
            <a:ext cx="7085661" cy="24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88296FA-8D2F-641C-80B2-E12C6F57413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7322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의 영향으로 오른쪽으로 갈수록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커지고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아래 쪽으로 내려갈수록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커진다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EE3D33-8373-3E85-2703-BADC82F5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38" y="2286000"/>
            <a:ext cx="3962400" cy="40682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74F6BC9-7E1C-B0CA-9642-3E37FD6C793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461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One Class SVM</a:t>
            </a:r>
            <a:endParaRPr lang="k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318500" cy="5334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One-Class SVM</a:t>
            </a:r>
            <a:r>
              <a:rPr lang="ko-KR" altLang="en-US" sz="1800" dirty="0"/>
              <a:t> </a:t>
            </a:r>
            <a:r>
              <a:rPr lang="en-US" altLang="ko-KR" sz="1800" dirty="0"/>
              <a:t>(Support Vector Machine)</a:t>
            </a:r>
            <a:r>
              <a:rPr lang="ko-KR" altLang="en-US" sz="1800" dirty="0"/>
              <a:t>은 주로 이상치 탐지</a:t>
            </a:r>
            <a:r>
              <a:rPr lang="en-US" altLang="ko-KR" sz="1800" dirty="0"/>
              <a:t>(Anomaly Detection)</a:t>
            </a:r>
            <a:r>
              <a:rPr lang="ko-KR" altLang="en-US" sz="1800" dirty="0"/>
              <a:t>나 희소 데이터 분류</a:t>
            </a:r>
            <a:r>
              <a:rPr lang="en-US" altLang="ko-KR" sz="1800" dirty="0"/>
              <a:t>(Outlier Detection) </a:t>
            </a:r>
            <a:r>
              <a:rPr lang="ko-KR" altLang="en-US" sz="1800" dirty="0"/>
              <a:t>문제에서 사용되는 알고리즘이다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일반적인 </a:t>
            </a:r>
            <a:r>
              <a:rPr lang="en-US" altLang="ko-KR" sz="1800" dirty="0"/>
              <a:t>SVM(Support Vector Machine)</a:t>
            </a:r>
            <a:r>
              <a:rPr lang="ko-KR" altLang="en-US" sz="1800" dirty="0"/>
              <a:t>은 두 개의 클래스를 분리하는 경계를 찾는 데 사용되지만</a:t>
            </a:r>
            <a:r>
              <a:rPr lang="en-US" altLang="ko-KR" sz="1800" dirty="0"/>
              <a:t>, </a:t>
            </a:r>
            <a:r>
              <a:rPr lang="en-US" altLang="ko-KR" sz="1800" b="1" dirty="0">
                <a:solidFill>
                  <a:srgbClr val="0070C0"/>
                </a:solidFill>
              </a:rPr>
              <a:t>One-Class SVM</a:t>
            </a:r>
            <a:r>
              <a:rPr lang="ko-KR" altLang="en-US" sz="1800" b="1" dirty="0">
                <a:solidFill>
                  <a:srgbClr val="0070C0"/>
                </a:solidFill>
              </a:rPr>
              <a:t>은 단일 클래스 데이터만을 사용하여 모델을 학습하고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주어진 데이터가 이 클래스에 속하는지 아닌지를 판별한다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클래스 학습: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주어진 양성 클래스(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데이터만을 이용하여 학습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모델은 이 데이터가 정상적(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)인 데이터라고 가정하고, 이후의 데이터가 이 클래스에 속하는지 아닌지를 판단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이상치 탐지: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주로 정상적인 데이터(대부분의 데이터)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대한 경계를 학습하고, 이 경계 밖에 있는 데이터를 이상치(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)나 불규칙한 데이터로 분류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sz="1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C9A5C68D-8B6D-4F42-9DBE-A70E1D155A4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990600"/>
            <a:ext cx="8393530" cy="49646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그림과 같이 신규 데이터인 동그라미가 유입되었다면 기존 데이터들과 하나씩 거리를 계산하고 거리상으로 가장 가까운 데이터 다섯 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(K=5)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선택하여 해당 클러스터에 할당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8772E-646A-826B-2B3B-3F045ED7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0"/>
            <a:ext cx="7482314" cy="322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411A863-74CF-967B-0F0C-8C07BF9950F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132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0462-3AB5-F744-3C86-E9C0ADDA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2512-1A29-CAAC-0A48-A23BC62D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One Class SVM</a:t>
            </a:r>
            <a:endParaRPr lang="k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CCC7-2DAA-ADB2-0BEC-36DC47CE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066800"/>
            <a:ext cx="8504237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One-Class SVM </a:t>
            </a:r>
            <a:r>
              <a:rPr lang="ko-KR" altLang="en-US" sz="1800" b="1" dirty="0"/>
              <a:t>개념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학습 시 </a:t>
            </a:r>
            <a:r>
              <a:rPr lang="ko-KR" altLang="en-US" sz="1600" b="1" dirty="0"/>
              <a:t>정상 데이터</a:t>
            </a:r>
            <a:r>
              <a:rPr lang="en-US" altLang="ko-KR" sz="1600" b="1" dirty="0"/>
              <a:t>(positive class)</a:t>
            </a:r>
            <a:r>
              <a:rPr lang="ko-KR" altLang="en-US" sz="1600" dirty="0"/>
              <a:t> 만 사용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데이터가 들어왔을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데이터가 </a:t>
            </a:r>
            <a:r>
              <a:rPr lang="ko-KR" altLang="en-US" sz="1600" b="1" dirty="0"/>
              <a:t>정상 데이터 분포와 유사한지</a:t>
            </a:r>
            <a:r>
              <a:rPr lang="ko-KR" altLang="en-US" sz="1600" dirty="0"/>
              <a:t> 아니면 </a:t>
            </a:r>
            <a:r>
              <a:rPr lang="ko-KR" altLang="en-US" sz="1600" b="1" dirty="0"/>
              <a:t>이탈</a:t>
            </a:r>
            <a:r>
              <a:rPr lang="en-US" altLang="ko-KR" sz="1600" b="1" dirty="0"/>
              <a:t>(outlier)</a:t>
            </a:r>
            <a:r>
              <a:rPr lang="ko-KR" altLang="en-US" sz="1600" b="1" dirty="0"/>
              <a:t>했는지</a:t>
            </a:r>
            <a:r>
              <a:rPr lang="ko-KR" altLang="en-US" sz="1600" dirty="0"/>
              <a:t>를 판별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이상치 탐지</a:t>
            </a:r>
            <a:r>
              <a:rPr lang="en-US" altLang="ko-KR" sz="1600" b="1" dirty="0"/>
              <a:t>(Anomaly Detection)</a:t>
            </a:r>
            <a:r>
              <a:rPr lang="ko-KR" altLang="en-US" sz="1600" dirty="0"/>
              <a:t> 용도로 자주 사용된다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분류방법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One-Class SVM</a:t>
            </a:r>
            <a:r>
              <a:rPr lang="ko-KR" altLang="en-US" sz="1600" dirty="0"/>
              <a:t>은 </a:t>
            </a:r>
            <a:r>
              <a:rPr lang="ko-KR" altLang="en-US" sz="1600" b="1" dirty="0"/>
              <a:t>원점</a:t>
            </a:r>
            <a:r>
              <a:rPr lang="en-US" altLang="ko-KR" sz="1600" b="1" dirty="0"/>
              <a:t>(</a:t>
            </a:r>
            <a:r>
              <a:rPr lang="ko-KR" altLang="en-US" sz="1600" dirty="0"/>
              <a:t>좌표계의 기준이 되는 점</a:t>
            </a:r>
            <a:r>
              <a:rPr lang="en-US" altLang="ko-KR" sz="1600" dirty="0"/>
              <a:t>)</a:t>
            </a:r>
            <a:r>
              <a:rPr lang="ko-KR" altLang="en-US" sz="1600" b="1" dirty="0"/>
              <a:t>을 기준으로 한 초평면을 찾고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대부분의 정상 데이터를 그 초평면의 한쪽 영역 안에 포함시키려 한다</a:t>
            </a:r>
            <a:r>
              <a:rPr lang="en-US" altLang="ko-KR" sz="1600" b="1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초평면</a:t>
            </a:r>
            <a:r>
              <a:rPr lang="en-US" altLang="ko-KR" sz="1600" dirty="0"/>
              <a:t>(hyperplane)</a:t>
            </a:r>
            <a:r>
              <a:rPr lang="ko-KR" altLang="en-US" sz="1600" dirty="0"/>
              <a:t>을 </a:t>
            </a:r>
            <a:r>
              <a:rPr lang="ko-KR" altLang="en-US" sz="1600" b="1" dirty="0"/>
              <a:t>경계</a:t>
            </a:r>
            <a:r>
              <a:rPr lang="en-US" altLang="ko-KR" sz="1600" b="1" dirty="0"/>
              <a:t>(boundary)</a:t>
            </a:r>
            <a:r>
              <a:rPr lang="ko-KR" altLang="en-US" sz="1600" dirty="0"/>
              <a:t> 로 사용해서 정상 데이터를 “감싸는 </a:t>
            </a:r>
            <a:r>
              <a:rPr lang="ko-KR" altLang="en-US" sz="1600" dirty="0" err="1"/>
              <a:t>영역”을</a:t>
            </a:r>
            <a:r>
              <a:rPr lang="ko-KR" altLang="en-US" sz="1600" dirty="0"/>
              <a:t> 정의 </a:t>
            </a:r>
            <a:r>
              <a:rPr lang="en-US" altLang="ko-KR" sz="16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One-</a:t>
            </a:r>
            <a:r>
              <a:rPr lang="ko-KR" altLang="ko-KR" sz="1800" dirty="0" err="1">
                <a:solidFill>
                  <a:srgbClr val="0070C0"/>
                </a:solidFill>
                <a:latin typeface="Arial" panose="020B0604020202020204" pitchFamily="34" charset="0"/>
              </a:rPr>
              <a:t>Class</a:t>
            </a:r>
            <a:r>
              <a:rPr lang="ko-KR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solidFill>
                  <a:srgbClr val="0070C0"/>
                </a:solidFill>
                <a:latin typeface="Arial" panose="020B0604020202020204" pitchFamily="34" charset="0"/>
              </a:rPr>
              <a:t>SVM은</a:t>
            </a:r>
            <a:r>
              <a:rPr lang="ko-KR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 RBF 커널 같은 걸 이용해서 “이 점들을 감싸는 타원형/원형 </a:t>
            </a:r>
            <a:r>
              <a:rPr lang="ko-KR" altLang="ko-KR" sz="1800" dirty="0" err="1">
                <a:solidFill>
                  <a:srgbClr val="0070C0"/>
                </a:solidFill>
                <a:latin typeface="Arial" panose="020B0604020202020204" pitchFamily="34" charset="0"/>
              </a:rPr>
              <a:t>경계”를</a:t>
            </a:r>
            <a:r>
              <a:rPr lang="ko-KR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 만</a:t>
            </a:r>
            <a:r>
              <a:rPr lang="ko-KR" alt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든</a:t>
            </a:r>
            <a:r>
              <a:rPr lang="ko-KR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다.</a:t>
            </a:r>
            <a:r>
              <a:rPr lang="en-US" altLang="ko-KR" sz="18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800" dirty="0">
                <a:latin typeface="Arial" panose="020B0604020202020204" pitchFamily="34" charset="0"/>
              </a:rPr>
              <a:t>이 타원형 경계 = </a:t>
            </a:r>
            <a:r>
              <a:rPr lang="ko-KR" altLang="ko-KR" sz="1800" b="1" dirty="0" err="1">
                <a:latin typeface="Arial" panose="020B0604020202020204" pitchFamily="34" charset="0"/>
              </a:rPr>
              <a:t>하이퍼플레인으로</a:t>
            </a:r>
            <a:r>
              <a:rPr lang="ko-KR" altLang="ko-KR" sz="1800" b="1" dirty="0">
                <a:latin typeface="Arial" panose="020B0604020202020204" pitchFamily="34" charset="0"/>
              </a:rPr>
              <a:t> 정의된 결정 경계</a:t>
            </a:r>
            <a:endParaRPr lang="ko-KR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그 영역 안에 있으면 </a:t>
            </a:r>
            <a:r>
              <a:rPr lang="ko-KR" altLang="en-US" sz="1600" b="1" dirty="0"/>
              <a:t>정상</a:t>
            </a:r>
            <a:r>
              <a:rPr lang="en-US" altLang="ko-KR" sz="1600" b="1" dirty="0"/>
              <a:t>(1)</a:t>
            </a:r>
            <a:r>
              <a:rPr lang="en-US" altLang="ko-KR" sz="1600" dirty="0"/>
              <a:t>, </a:t>
            </a:r>
            <a:r>
              <a:rPr lang="ko-KR" altLang="en-US" sz="1600" dirty="0"/>
              <a:t>밖에 있으면 </a:t>
            </a:r>
            <a:r>
              <a:rPr lang="ko-KR" altLang="en-US" sz="1600" b="1" dirty="0"/>
              <a:t>이상치</a:t>
            </a:r>
            <a:r>
              <a:rPr lang="en-US" altLang="ko-KR" sz="1600" b="1" dirty="0"/>
              <a:t>(-1)</a:t>
            </a:r>
            <a:r>
              <a:rPr lang="ko-KR" altLang="en-US" sz="1600" dirty="0"/>
              <a:t> 로 분류합니다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CFB6DFA-9CC1-466A-52FD-00B773B4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C9A5C68D-8B6D-4F42-9DBE-A70E1D155A4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1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CFF3-5CF2-007B-5AF4-E5F2D3241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C3DA-2ABC-9F01-9431-0CCFD026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One Class SVM</a:t>
            </a:r>
            <a:endParaRPr lang="k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26A5-5B18-BEDB-BC0E-6FFBEFD8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수학적 모델: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커널 트릭(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사용하여 고차원 공간으로 데이터를 변환하고, 해당 공간에서 경계를 설정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이때 중요한 부분은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하이퍼플레인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마진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 찾는 것이며, 이를 통해 정상 데이터를 구별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072FAF-B8F1-BA86-0376-1727C8AF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C9A5C68D-8B6D-4F42-9DBE-A70E1D155A4A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18568-B808-9F84-8534-C1244538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55189"/>
            <a:ext cx="2648320" cy="504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711845-3782-C60A-7DD1-6B609D27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02811"/>
            <a:ext cx="5943600" cy="11784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B9103-775F-B55A-A600-3AB3F971A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62" y="5270490"/>
            <a:ext cx="7115338" cy="4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4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1B7FD-056A-5C09-8583-DCE83E2A7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5243-A25A-66D1-2CB8-F66A4649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One Class SVM</a:t>
            </a:r>
            <a:endParaRPr lang="k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4B14-5841-9333-2921-E3519D63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주요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하이퍼파라미터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이 파라미터는 이상치의 비율을 설정합니다. 0과 1 사이의 값을 가질 수 있으며,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낮은 값은 더 많은 정상 데이터가 포함되도록 하고, 높은 값은 더 많은 이상치가 허용되도록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데이터의 변환을 위한 커널 함수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일반적으로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커널이 많이 사용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dirty="0">
                <a:latin typeface="Arial" panose="020B0604020202020204" pitchFamily="34" charset="0"/>
              </a:rPr>
              <a:t>직선으로 </a:t>
            </a:r>
            <a:r>
              <a:rPr lang="ko-KR" altLang="en-US" sz="1800" dirty="0" err="1">
                <a:latin typeface="Arial" panose="020B0604020202020204" pitchFamily="34" charset="0"/>
              </a:rPr>
              <a:t>나눌수</a:t>
            </a:r>
            <a:r>
              <a:rPr lang="ko-KR" altLang="en-US" sz="1800" dirty="0">
                <a:latin typeface="Arial" panose="020B0604020202020204" pitchFamily="34" charset="0"/>
              </a:rPr>
              <a:t> 없는 데이터</a:t>
            </a:r>
            <a:r>
              <a:rPr lang="en-US" altLang="ko-KR" sz="1800" dirty="0">
                <a:latin typeface="Arial" panose="020B0604020202020204" pitchFamily="34" charset="0"/>
              </a:rPr>
              <a:t>)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gamma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커널 함수에서 사용되는 파라미터로, 결정 경계의 곡률을 조절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gamma가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크면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가까운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점들에만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민감 → 경계가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구불구불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가능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gamma</a:t>
            </a:r>
            <a:r>
              <a:rPr lang="ko-KR" altLang="en-US" sz="1600" b="1" dirty="0" err="1">
                <a:latin typeface="Arial" panose="020B0604020202020204" pitchFamily="34" charset="0"/>
              </a:rPr>
              <a:t>가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멀리 있는 점들까지 영향 → 경계가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부드러워짐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과소적합 가능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9ABBDB-483E-BEA7-A26A-265CD105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C9A5C68D-8B6D-4F42-9DBE-A70E1D155A4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6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634-5FB6-0AB1-FF93-3B32B477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41F3-1D3E-D5E1-844D-27DB52FB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One Class SVM</a:t>
            </a:r>
            <a:endParaRPr lang="k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6F5C-DCBC-1EE2-E3E9-EC131E73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One-Class SVM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Decision Boundary</a:t>
            </a:r>
            <a:r>
              <a:rPr lang="en-US" altLang="ko-KR" sz="1800" dirty="0"/>
              <a:t>: </a:t>
            </a:r>
            <a:r>
              <a:rPr lang="ko-KR" altLang="en-US" sz="1800" b="1" dirty="0">
                <a:solidFill>
                  <a:srgbClr val="0070C0"/>
                </a:solidFill>
              </a:rPr>
              <a:t>𝜈 </a:t>
            </a:r>
            <a:r>
              <a:rPr lang="en-US" altLang="ko-KR" sz="1800" b="1" dirty="0">
                <a:solidFill>
                  <a:srgbClr val="0070C0"/>
                </a:solidFill>
              </a:rPr>
              <a:t>(nu)</a:t>
            </a:r>
            <a:r>
              <a:rPr lang="ko-KR" altLang="en-US" sz="1800" b="1" dirty="0">
                <a:solidFill>
                  <a:srgbClr val="0070C0"/>
                </a:solidFill>
              </a:rPr>
              <a:t> 파라미터는 </a:t>
            </a:r>
            <a:r>
              <a:rPr lang="en-US" altLang="ko-KR" sz="1800" b="1" dirty="0">
                <a:solidFill>
                  <a:srgbClr val="0070C0"/>
                </a:solidFill>
              </a:rPr>
              <a:t>One-Class SVM</a:t>
            </a:r>
            <a:r>
              <a:rPr lang="ko-KR" altLang="en-US" sz="1800" b="1" dirty="0">
                <a:solidFill>
                  <a:srgbClr val="0070C0"/>
                </a:solidFill>
              </a:rPr>
              <a:t>의 이상치 탐지 모델에서 얼마나 많은 데이터를 이상치로 간주할지 결정하는 역할을 한다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  <a:r>
              <a:rPr lang="ko-KR" altLang="en-US" sz="1800" dirty="0"/>
              <a:t>이 값은 모델의 정상적인 데이터와 이상치를 구분하는 경계에 큰 영향을 미친다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1800" b="1" dirty="0"/>
              <a:t>𝜈</a:t>
            </a:r>
            <a:r>
              <a:rPr lang="en-US" altLang="ko-KR" sz="1600" dirty="0"/>
              <a:t>(nu)</a:t>
            </a:r>
            <a:r>
              <a:rPr lang="ko-KR" altLang="en-US" sz="1800" b="1" dirty="0"/>
              <a:t>의 역할</a:t>
            </a:r>
            <a:r>
              <a:rPr lang="en-US" altLang="ko-KR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𝜈는 이상치의 최대 비율을 설정한다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주어진 훈련 데이터에서 최대 비율의 데이터를 이상치로 허용하는 상한선을 정의한다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𝜈의 값이 작을수록 모델은 정상 데이터의 범위를 더 넓게 잡고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더 적은 수의 이상치를 허용한다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반대로</a:t>
            </a:r>
            <a:r>
              <a:rPr lang="en-US" altLang="ko-KR" sz="1600" dirty="0"/>
              <a:t>, </a:t>
            </a:r>
            <a:r>
              <a:rPr lang="ko-KR" altLang="en-US" sz="1600" dirty="0"/>
              <a:t>𝜈의 값이 클수록 더 많은 수의 데이터를 이상치로 분류하게 되며</a:t>
            </a:r>
            <a:r>
              <a:rPr lang="en-US" altLang="ko-KR" sz="1600" dirty="0"/>
              <a:t>, </a:t>
            </a:r>
            <a:r>
              <a:rPr lang="ko-KR" altLang="en-US" sz="1600" dirty="0"/>
              <a:t>정상 데이터의 범위는 더 좁아진다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1800" b="1" dirty="0"/>
              <a:t>𝜈와 </a:t>
            </a:r>
            <a:r>
              <a:rPr lang="en-US" altLang="ko-KR" sz="1800" b="1" dirty="0"/>
              <a:t>Decision Boundary</a:t>
            </a:r>
            <a:r>
              <a:rPr lang="ko-KR" altLang="en-US" sz="1800" b="1" dirty="0"/>
              <a:t>의 관계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𝜈 값이 작을수록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0.01), One-Class SVM</a:t>
            </a:r>
            <a:r>
              <a:rPr lang="ko-KR" altLang="en-US" sz="1600" dirty="0"/>
              <a:t>은 경계를 넓게 설정하고 대부분의 데이터를 정상으로 분류한다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 결과</a:t>
            </a:r>
            <a:r>
              <a:rPr lang="en-US" altLang="ko-KR" sz="1600" dirty="0"/>
              <a:t>, </a:t>
            </a:r>
            <a:r>
              <a:rPr lang="ko-KR" altLang="en-US" sz="1600" dirty="0"/>
              <a:t>정상 데이터가 더 많은 영역을 차지하게 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이상치는 경계 외부에 위치하게 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𝜈 값이 커질수록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0.1, 0.2), </a:t>
            </a:r>
            <a:r>
              <a:rPr lang="ko-KR" altLang="en-US" sz="1600" dirty="0"/>
              <a:t>결정 경계가 좁혀지고 더 많은 데이터가 이상치로 간주된다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정상 데이터의 범위가 좁아지고</a:t>
            </a:r>
            <a:r>
              <a:rPr lang="en-US" altLang="ko-KR" sz="1600" dirty="0"/>
              <a:t>, </a:t>
            </a:r>
            <a:r>
              <a:rPr lang="ko-KR" altLang="en-US" sz="1600" dirty="0"/>
              <a:t>이상치가 경계 외부로 밀려나게 된다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sz="20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D97358C-00FE-DC80-A37C-9AE61755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C9A5C68D-8B6D-4F42-9DBE-A70E1D155A4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One Class SVM</a:t>
            </a:r>
            <a:r>
              <a:rPr lang="ko" sz="2800" b="0" dirty="0"/>
              <a:t>을 사용한 이상치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ko" sz="2000" dirty="0"/>
                  <a:t>결정 경계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0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9200" y="1600200"/>
            <a:ext cx="61308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C9A5C68D-8B6D-4F42-9DBE-A70E1D155A4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3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u"/>
                </a:pPr>
                <a:r>
                  <a:rPr lang="ko" sz="2000" dirty="0"/>
                  <a:t>결정 경계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0" t="-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5000"/>
            <a:ext cx="7888266" cy="3657600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C9A5C68D-8B6D-4F42-9DBE-A70E1D155A4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24C4E3-DCA8-C09B-3739-E8B07E3C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ko-KR" sz="2800" dirty="0"/>
              <a:t>One Class SVM</a:t>
            </a:r>
            <a:r>
              <a:rPr lang="ko" sz="2800" b="0" dirty="0"/>
              <a:t>을 사용한 이상치 찾기</a:t>
            </a:r>
          </a:p>
        </p:txBody>
      </p:sp>
    </p:spTree>
    <p:extLst>
      <p:ext uri="{BB962C8B-B14F-4D97-AF65-F5344CB8AC3E}">
        <p14:creationId xmlns:p14="http://schemas.microsoft.com/office/powerpoint/2010/main" val="201003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22795" y="1143000"/>
            <a:ext cx="85688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그림과 같이 새로운 입력 데이터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빨간색 외각선 원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), K=3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일때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새로운 입력에 대한 분류를 진행해 보자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세 개가 주황색이므로 주황색으로 분류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두 개가 주황색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한 개가 녹색이므로 주황색으로 분류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두 개가 녹색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한 개가 주황색이므로 녹색으로 분류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6679" y="2684253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928" y="3142890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426" y="3569898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7E495E6-DB37-2E3D-B416-BD3492FF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3013" y="3996906"/>
            <a:ext cx="7134225" cy="269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1A7E259-C2F3-64F3-BD63-50F24C7D4DBF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56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기본 개념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KNN </a:t>
            </a:r>
            <a:r>
              <a:rPr lang="ko-KR" altLang="en-US" sz="1600" dirty="0"/>
              <a:t>알고리즘은 새로운 데이터 포인트가 주어졌을 때</a:t>
            </a:r>
            <a:r>
              <a:rPr lang="en-US" altLang="ko-KR" sz="1600" dirty="0"/>
              <a:t>, </a:t>
            </a:r>
            <a:r>
              <a:rPr lang="ko-KR" altLang="en-US" sz="1600" b="1" dirty="0"/>
              <a:t>가장 가까운 </a:t>
            </a:r>
            <a:r>
              <a:rPr lang="en-US" altLang="ko-KR" sz="1600" b="1" dirty="0"/>
              <a:t>K</a:t>
            </a:r>
            <a:r>
              <a:rPr lang="ko-KR" altLang="en-US" sz="1600" b="1" dirty="0"/>
              <a:t>개의 이웃</a:t>
            </a:r>
            <a:r>
              <a:rPr lang="ko-KR" altLang="en-US" sz="1600" dirty="0"/>
              <a:t>을 찾아 그 이웃들이 어떤 클래스에 속하는지를 바탕으로 예측하는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데이터의 </a:t>
            </a:r>
            <a:r>
              <a:rPr lang="ko-KR" altLang="en-US" sz="1600" b="1" dirty="0"/>
              <a:t>가장 가까운 이웃들의 다수결</a:t>
            </a:r>
            <a:r>
              <a:rPr lang="ko-KR" altLang="en-US" sz="1600" dirty="0"/>
              <a:t>을 통해 해당 데이터가 속할 클래스를 결정한다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주요 특징</a:t>
            </a:r>
            <a:r>
              <a:rPr lang="en-US" altLang="ko-KR" sz="1600" b="1" dirty="0"/>
              <a:t>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</a:t>
            </a:r>
            <a:r>
              <a:rPr lang="ko-KR" altLang="en-US" sz="1600" b="1" dirty="0" err="1"/>
              <a:t>비매개변수</a:t>
            </a:r>
            <a:r>
              <a:rPr lang="ko-KR" altLang="en-US" sz="1600" b="1" dirty="0"/>
              <a:t> 모델</a:t>
            </a:r>
            <a:r>
              <a:rPr lang="en-US" altLang="ko-KR" sz="1600" dirty="0"/>
              <a:t>: KNN</a:t>
            </a:r>
            <a:r>
              <a:rPr lang="ko-KR" altLang="en-US" sz="1600" dirty="0"/>
              <a:t>은 학습 과정에서 별도의 모델을 학습하지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단순히 </a:t>
            </a:r>
            <a:r>
              <a:rPr lang="ko-KR" altLang="en-US" sz="1600" b="1" dirty="0"/>
              <a:t>모든 학습 데이터를 저장</a:t>
            </a:r>
            <a:r>
              <a:rPr lang="ko-KR" altLang="en-US" sz="1600" dirty="0"/>
              <a:t>해두고 예측 시점에 계산을 수행한다</a:t>
            </a:r>
            <a:r>
              <a:rPr lang="en-US" altLang="ko-KR" sz="1600" dirty="0"/>
              <a:t>. (＂</a:t>
            </a:r>
            <a:r>
              <a:rPr lang="ko-KR" altLang="en-US" sz="1600" dirty="0"/>
              <a:t>게으른 학습</a:t>
            </a:r>
            <a:r>
              <a:rPr lang="en-US" altLang="ko-KR" sz="1600" dirty="0"/>
              <a:t>(lazy learning)＂ </a:t>
            </a:r>
            <a:r>
              <a:rPr lang="ko-KR" altLang="en-US" sz="1600" dirty="0"/>
              <a:t>알고리즘이라고도 함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유사성 기반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데이터 포인트와 학습 데이터 간의 </a:t>
            </a:r>
            <a:r>
              <a:rPr lang="ko-KR" altLang="en-US" sz="1600" b="1" dirty="0"/>
              <a:t>거리를 계산</a:t>
            </a:r>
            <a:r>
              <a:rPr lang="ko-KR" altLang="en-US" sz="1600" dirty="0"/>
              <a:t>하여 가장 가까운 이웃들을 찾는다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기하학적 직관</a:t>
            </a:r>
            <a:r>
              <a:rPr lang="en-US" altLang="ko-KR" sz="1600" dirty="0"/>
              <a:t>: KNN</a:t>
            </a:r>
            <a:r>
              <a:rPr lang="ko-KR" altLang="en-US" sz="1600" dirty="0"/>
              <a:t>은 데이터 공간에서 새로운 포인트와 기존 포인트들 사이의 거리를 기반으로 동작한다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35BCB2-4DB0-3FCC-E882-E7B4CD9F035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67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7114"/>
            <a:ext cx="8508744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동작 과정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K </a:t>
            </a:r>
            <a:r>
              <a:rPr lang="ko-KR" altLang="en-US" sz="1800" b="1" dirty="0"/>
              <a:t>값 설정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- K</a:t>
            </a:r>
            <a:r>
              <a:rPr lang="ko-KR" altLang="en-US" sz="1800" dirty="0"/>
              <a:t>는 이웃의 수를 의미한다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K=3</a:t>
            </a:r>
            <a:r>
              <a:rPr lang="ko-KR" altLang="en-US" sz="1800" dirty="0"/>
              <a:t>이면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데이터 포인트와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가장 가까운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이웃을 찾는다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거리 측정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새로운 데이터 포인트와 학습 데이터 포인트들 간의 거리를 계산한다</a:t>
            </a:r>
            <a:r>
              <a:rPr lang="en-US" altLang="ko-KR" sz="1800" dirty="0"/>
              <a:t>. </a:t>
            </a:r>
            <a:r>
              <a:rPr lang="ko-KR" altLang="en-US" sz="1800" dirty="0"/>
              <a:t>가장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일반적인 거리 측정 방법은 유클리드 거리</a:t>
            </a:r>
            <a:r>
              <a:rPr lang="en-US" altLang="ko-KR" sz="1800" dirty="0"/>
              <a:t>(Euclidean Distance)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다른 거리 측정법으로는 맨해튼 거리</a:t>
            </a:r>
            <a:r>
              <a:rPr lang="en-US" altLang="ko-KR" sz="1800" dirty="0"/>
              <a:t>(Manhattan Distance)</a:t>
            </a:r>
            <a:r>
              <a:rPr lang="ko-KR" altLang="en-US" sz="1800" dirty="0"/>
              <a:t>나 </a:t>
            </a:r>
            <a:r>
              <a:rPr lang="ko-KR" altLang="en-US" sz="1800" b="1" dirty="0" err="1"/>
              <a:t>민코프스키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 </a:t>
            </a:r>
            <a:r>
              <a:rPr lang="ko-KR" altLang="en-US" sz="1800" b="1" dirty="0"/>
              <a:t>거리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Minkowski</a:t>
            </a:r>
            <a:r>
              <a:rPr lang="en-US" altLang="ko-KR" sz="1800" b="1" dirty="0"/>
              <a:t> Distance)</a:t>
            </a:r>
            <a:r>
              <a:rPr lang="ko-KR" altLang="en-US" sz="1800" dirty="0"/>
              <a:t> 등이 있다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5E5687-89DC-A133-5D4F-C5F2E744E69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032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508744" cy="55708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KNN</a:t>
            </a:r>
            <a:r>
              <a:rPr lang="ko-KR" altLang="en-US" sz="1800" dirty="0"/>
              <a:t>에서는 새로운 데이터와 기존 학습 데이터 간의 거리를 측정하여 이웃을 결정한다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주로 사용하는 거리 측정 방법은 다음과 같다</a:t>
            </a:r>
            <a:endParaRPr lang="en-US" altLang="ko-KR" sz="18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유클리드 거리</a:t>
            </a:r>
            <a:r>
              <a:rPr lang="en-US" altLang="ko-KR" sz="1600" b="1" dirty="0"/>
              <a:t>(Euclidean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가장 일반적인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포인트 간의 직선 거리를 계산합니다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맨해튼 거리</a:t>
            </a:r>
            <a:r>
              <a:rPr lang="en-US" altLang="ko-KR" sz="1600" b="1" dirty="0"/>
              <a:t>(Manhattan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절대 차이의 합으로 계산하며</a:t>
            </a:r>
            <a:r>
              <a:rPr lang="en-US" altLang="ko-KR" sz="1600" dirty="0"/>
              <a:t>, </a:t>
            </a:r>
            <a:r>
              <a:rPr lang="ko-KR" altLang="en-US" sz="1600" dirty="0"/>
              <a:t>차원마다 독립적으로 거리를 측정할 때 유용합니다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민코프스키</a:t>
            </a:r>
            <a:r>
              <a:rPr lang="ko-KR" altLang="en-US" sz="1600" b="1" dirty="0"/>
              <a:t> 거리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Minkowski</a:t>
            </a:r>
            <a:r>
              <a:rPr lang="en-US" altLang="ko-KR" sz="1600" b="1" dirty="0"/>
              <a:t>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유클리드 거리와 맨해튼 거리를 일반화한 거리 측정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거리를 측정하는 데 </a:t>
            </a:r>
            <a:r>
              <a:rPr lang="en-US" altLang="ko-KR" sz="1600" b="1" dirty="0"/>
              <a:t>p</a:t>
            </a:r>
            <a:r>
              <a:rPr lang="ko-KR" altLang="en-US" sz="1600" dirty="0"/>
              <a:t>라는 매개변수를 사용합니다</a:t>
            </a:r>
            <a:r>
              <a:rPr lang="en-US" altLang="ko-KR" sz="1600" dirty="0"/>
              <a:t>. p=1</a:t>
            </a:r>
            <a:r>
              <a:rPr lang="ko-KR" altLang="en-US" sz="1600" dirty="0"/>
              <a:t>이면 맨해튼 거리</a:t>
            </a:r>
            <a:r>
              <a:rPr lang="en-US" altLang="ko-KR" sz="1600" dirty="0"/>
              <a:t>, p=2</a:t>
            </a:r>
            <a:r>
              <a:rPr lang="ko-KR" altLang="en-US" sz="1600" dirty="0"/>
              <a:t>이면 유클리드 거리가 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코사인 유사도</a:t>
            </a:r>
            <a:r>
              <a:rPr lang="en-US" altLang="ko-KR" sz="1600" b="1" dirty="0"/>
              <a:t>(Cosine Similarity)</a:t>
            </a:r>
            <a:r>
              <a:rPr lang="en-US" altLang="ko-KR" sz="1600" dirty="0"/>
              <a:t>: </a:t>
            </a:r>
            <a:r>
              <a:rPr lang="ko-KR" altLang="en-US" sz="1600" dirty="0"/>
              <a:t>각 벡터의 방향을 기반으로 거리를 계산하며</a:t>
            </a:r>
            <a:r>
              <a:rPr lang="en-US" altLang="ko-KR" sz="1600" dirty="0"/>
              <a:t>, </a:t>
            </a:r>
            <a:r>
              <a:rPr lang="ko-KR" altLang="en-US" sz="1600" dirty="0"/>
              <a:t>벡터 간의 각도를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주로 </a:t>
            </a:r>
            <a:r>
              <a:rPr lang="ko-KR" altLang="en-US" sz="1600" b="1" dirty="0"/>
              <a:t>텍스트 데이터</a:t>
            </a:r>
            <a:r>
              <a:rPr lang="ko-KR" altLang="en-US" sz="1600" dirty="0"/>
              <a:t> 같은 고차원 데이터에서 유용합니다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D0BB629-86DD-D897-D0E5-1D84D1EF2CD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41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유클리드 거리 공식</a:t>
            </a:r>
            <a:r>
              <a:rPr lang="en-US" altLang="ko-KR" sz="1800" b="1" dirty="0"/>
              <a:t>: </a:t>
            </a:r>
            <a:r>
              <a:rPr lang="ko-KR" altLang="en-US" sz="1800" dirty="0"/>
              <a:t>유클리드 거리</a:t>
            </a:r>
            <a:r>
              <a:rPr lang="en-US" altLang="ko-KR" sz="1800" dirty="0"/>
              <a:t>(Euclidean Distance)</a:t>
            </a:r>
            <a:r>
              <a:rPr lang="ko-KR" altLang="en-US" sz="1800" dirty="0"/>
              <a:t>는 두 점 사이의 직선 거리를 계산하는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이는 좌표 평면에서 두 점                           사이의 거리를 피타고라스 정리를 이용해 구한다</a:t>
            </a:r>
            <a:r>
              <a:rPr lang="en-US" altLang="ko-KR" sz="1800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b="1" dirty="0"/>
              <a:t>   - </a:t>
            </a:r>
            <a:r>
              <a:rPr lang="en-US" altLang="ko-KR" sz="1800" dirty="0"/>
              <a:t>2</a:t>
            </a:r>
            <a:r>
              <a:rPr lang="ko-KR" altLang="en-US" sz="1800" dirty="0"/>
              <a:t>차원 좌표에서 유클리드 거리는 다음과 같이 계산된다</a:t>
            </a:r>
            <a:r>
              <a:rPr lang="en-US" altLang="ko-KR" sz="1800" dirty="0"/>
              <a:t>: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일반적으로 </a:t>
            </a:r>
            <a:r>
              <a:rPr lang="en-US" altLang="ko-KR" sz="1800" dirty="0"/>
              <a:t>N</a:t>
            </a:r>
            <a:r>
              <a:rPr lang="ko-KR" altLang="en-US" sz="1800" dirty="0"/>
              <a:t>차원 공간에서 두 점                                           사이의 유클리드 거리는 다음과 같이 확장된다</a:t>
            </a:r>
            <a:r>
              <a:rPr lang="en-US" altLang="ko-KR" sz="1800" dirty="0"/>
              <a:t>: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C9F0A-5010-41EA-5EDA-A7CA8579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87" y="2097252"/>
            <a:ext cx="1705213" cy="323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1D7CBA-FBE0-8975-58F7-F2FF5E03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15" y="3550322"/>
            <a:ext cx="2962688" cy="438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5A953F-E236-5A03-8750-A22A0B49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187" y="5334000"/>
            <a:ext cx="4801270" cy="495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11A344-3430-1D15-EE75-C6DA1F4E4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912" y="4476705"/>
            <a:ext cx="2734088" cy="32389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BC9704B-7E50-C012-547A-3D6FE51FF32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4867277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146478218</TotalTime>
  <Pages>3</Pages>
  <Words>3866</Words>
  <Application>Microsoft Office PowerPoint</Application>
  <PresentationFormat>화면 슬라이드 쇼(4:3)</PresentationFormat>
  <Paragraphs>341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Arial Unicode MS</vt:lpstr>
      <vt:lpstr>KoPub돋움체_Pro Bold</vt:lpstr>
      <vt:lpstr>KoPub돋움체_Pro Light</vt:lpstr>
      <vt:lpstr>Monotype Sorts</vt:lpstr>
      <vt:lpstr>함초롬바탕</vt:lpstr>
      <vt:lpstr>Arial</vt:lpstr>
      <vt:lpstr>Cambria Math</vt:lpstr>
      <vt:lpstr>Tahoma</vt:lpstr>
      <vt:lpstr>Times New Roman</vt:lpstr>
      <vt:lpstr>Wingdings</vt:lpstr>
      <vt:lpstr>LC.BRev.FY97</vt:lpstr>
      <vt:lpstr>K-최근접 이웃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One Class SVM</vt:lpstr>
      <vt:lpstr>One Class SVM</vt:lpstr>
      <vt:lpstr>One Class SVM</vt:lpstr>
      <vt:lpstr>One Class SVM</vt:lpstr>
      <vt:lpstr>One Class SVM</vt:lpstr>
      <vt:lpstr>One Class SVM을 사용한 이상치 찾기</vt:lpstr>
      <vt:lpstr>One Class SVM을 사용한 이상치 찾기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주흠 권</cp:lastModifiedBy>
  <cp:revision>485</cp:revision>
  <cp:lastPrinted>2019-10-01T00:08:39Z</cp:lastPrinted>
  <dcterms:created xsi:type="dcterms:W3CDTF">1998-03-18T13:44:31Z</dcterms:created>
  <dcterms:modified xsi:type="dcterms:W3CDTF">2025-09-07T10:52:13Z</dcterms:modified>
</cp:coreProperties>
</file>