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515" r:id="rId2"/>
    <p:sldId id="693" r:id="rId3"/>
    <p:sldId id="516" r:id="rId4"/>
    <p:sldId id="694" r:id="rId5"/>
    <p:sldId id="518" r:id="rId6"/>
    <p:sldId id="519" r:id="rId7"/>
    <p:sldId id="520" r:id="rId8"/>
    <p:sldId id="521" r:id="rId9"/>
    <p:sldId id="692" r:id="rId10"/>
    <p:sldId id="369" r:id="rId11"/>
    <p:sldId id="436" r:id="rId12"/>
    <p:sldId id="437" r:id="rId13"/>
    <p:sldId id="438" r:id="rId14"/>
    <p:sldId id="439" r:id="rId15"/>
    <p:sldId id="440" r:id="rId16"/>
    <p:sldId id="442" r:id="rId17"/>
    <p:sldId id="370" r:id="rId18"/>
    <p:sldId id="281" r:id="rId19"/>
    <p:sldId id="691" r:id="rId20"/>
    <p:sldId id="331" r:id="rId21"/>
    <p:sldId id="282" r:id="rId22"/>
    <p:sldId id="284" r:id="rId23"/>
    <p:sldId id="371" r:id="rId24"/>
    <p:sldId id="678" r:id="rId25"/>
    <p:sldId id="372" r:id="rId26"/>
    <p:sldId id="676" r:id="rId27"/>
    <p:sldId id="373" r:id="rId28"/>
    <p:sldId id="677" r:id="rId29"/>
    <p:sldId id="558" r:id="rId30"/>
    <p:sldId id="526" r:id="rId31"/>
    <p:sldId id="690" r:id="rId32"/>
    <p:sldId id="386" r:id="rId33"/>
    <p:sldId id="387" r:id="rId34"/>
    <p:sldId id="388" r:id="rId35"/>
    <p:sldId id="612" r:id="rId36"/>
    <p:sldId id="697" r:id="rId37"/>
    <p:sldId id="389" r:id="rId38"/>
    <p:sldId id="391" r:id="rId39"/>
    <p:sldId id="393" r:id="rId40"/>
    <p:sldId id="395" r:id="rId41"/>
    <p:sldId id="443" r:id="rId42"/>
    <p:sldId id="444" r:id="rId43"/>
    <p:sldId id="445" r:id="rId44"/>
    <p:sldId id="446" r:id="rId45"/>
    <p:sldId id="447" r:id="rId46"/>
    <p:sldId id="448" r:id="rId47"/>
  </p:sldIdLst>
  <p:sldSz cx="9144000" cy="6858000" type="screen4x3"/>
  <p:notesSz cx="7010400" cy="92964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ko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73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 userDrawn="1">
          <p15:clr>
            <a:srgbClr val="A4A3A4"/>
          </p15:clr>
        </p15:guide>
        <p15:guide id="2" pos="2209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2A8487"/>
    <a:srgbClr val="1C5A61"/>
    <a:srgbClr val="0C6D9C"/>
    <a:srgbClr val="FF0000"/>
    <a:srgbClr val="F5F5F5"/>
    <a:srgbClr val="F4F4F4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66" autoAdjust="0"/>
    <p:restoredTop sz="94752" autoAdjust="0"/>
  </p:normalViewPr>
  <p:slideViewPr>
    <p:cSldViewPr>
      <p:cViewPr varScale="1">
        <p:scale>
          <a:sx n="88" d="100"/>
          <a:sy n="88" d="100"/>
        </p:scale>
        <p:origin x="1161" y="54"/>
      </p:cViewPr>
      <p:guideLst>
        <p:guide orient="horz" pos="2160"/>
        <p:guide pos="273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-8932"/>
    </p:cViewPr>
  </p:sorterViewPr>
  <p:notesViewPr>
    <p:cSldViewPr>
      <p:cViewPr varScale="1">
        <p:scale>
          <a:sx n="83" d="100"/>
          <a:sy n="83" d="100"/>
        </p:scale>
        <p:origin x="-840" y="-66"/>
      </p:cViewPr>
      <p:guideLst>
        <p:guide orient="horz" pos="2929"/>
        <p:guide pos="220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4.xml"/><Relationship Id="rId13" Type="http://schemas.openxmlformats.org/officeDocument/2006/relationships/slide" Target="slides/slide35.xml"/><Relationship Id="rId3" Type="http://schemas.openxmlformats.org/officeDocument/2006/relationships/slide" Target="slides/slide4.xml"/><Relationship Id="rId7" Type="http://schemas.openxmlformats.org/officeDocument/2006/relationships/slide" Target="slides/slide8.xml"/><Relationship Id="rId12" Type="http://schemas.openxmlformats.org/officeDocument/2006/relationships/slide" Target="slides/slide30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29.xml"/><Relationship Id="rId5" Type="http://schemas.openxmlformats.org/officeDocument/2006/relationships/slide" Target="slides/slide6.xml"/><Relationship Id="rId10" Type="http://schemas.openxmlformats.org/officeDocument/2006/relationships/slide" Target="slides/slide28.xml"/><Relationship Id="rId4" Type="http://schemas.openxmlformats.org/officeDocument/2006/relationships/slide" Target="slides/slide5.xml"/><Relationship Id="rId9" Type="http://schemas.openxmlformats.org/officeDocument/2006/relationships/slide" Target="slides/slide26.xml"/><Relationship Id="rId14" Type="http://schemas.openxmlformats.org/officeDocument/2006/relationships/slide" Target="slides/slide3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25406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2474" y="4416111"/>
            <a:ext cx="5143848" cy="418081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6805" tIns="48406" rIns="96805" bIns="48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1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3800" y="706438"/>
            <a:ext cx="4625975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3270745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9900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82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408113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76425" algn="l" defTabSz="963613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880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DFA40-D6AB-F472-74A6-18DD89421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38ED242B-AE15-5CFC-45B1-DA8342C866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5863" y="700088"/>
            <a:ext cx="4643437" cy="3482975"/>
          </a:xfrm>
          <a:solidFill>
            <a:srgbClr val="FFFFFF"/>
          </a:solidFill>
          <a:ln/>
        </p:spPr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id="{90488C00-22D9-FF30-3866-48FFC4CEB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4078" y="4416111"/>
            <a:ext cx="5142244" cy="418081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572" tIns="45782" rIns="91572" bIns="45782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34880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02840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8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95202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7931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11486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535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33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5309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1092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112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1080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8028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874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569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 Third Level</a:t>
            </a:r>
          </a:p>
        </p:txBody>
      </p:sp>
      <p:grpSp>
        <p:nvGrpSpPr>
          <p:cNvPr id="1028" name="Group 16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0" name="Rectangle 17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1" name="Rectangle 18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9" name="Rectangle 8"/>
          <p:cNvSpPr/>
          <p:nvPr userDrawn="1"/>
        </p:nvSpPr>
        <p:spPr>
          <a:xfrm>
            <a:off x="8454919" y="640080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fld id="{20C2B3EF-A58E-4072-B0B8-DA68EAC103CC}" type="slidenum">
              <a:rPr lang="en-US" smtClean="0"/>
              <a:pPr>
                <a:spcBef>
                  <a:spcPct val="50000"/>
                </a:spcBef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5pPr>
      <a:lvl6pPr marL="4572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6pPr>
      <a:lvl7pPr marL="9144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7pPr>
      <a:lvl8pPr marL="13716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8pPr>
      <a:lvl9pPr marL="1828800"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Tahoma" pitchFamily="34" charset="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charset="0"/>
        <a:buChar char="–"/>
        <a:defRPr sz="2400">
          <a:solidFill>
            <a:schemeClr val="tx1"/>
          </a:solidFill>
          <a:latin typeface="+mn-lt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itchFamily="2" charset="2"/>
        <a:buChar char="u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Times New Roman" pitchFamily="18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8763000" cy="647700"/>
          </a:xfrm>
        </p:spPr>
        <p:txBody>
          <a:bodyPr/>
          <a:lstStyle/>
          <a:p>
            <a:pPr algn="ctr"/>
            <a:r>
              <a:rPr lang="ko-KR" altLang="en-US" dirty="0"/>
              <a:t>군집화</a:t>
            </a:r>
            <a:r>
              <a:rPr lang="en-US" altLang="ko-KR" dirty="0"/>
              <a:t>(clustering)</a:t>
            </a:r>
            <a:r>
              <a:rPr lang="ko" altLang="en-US" dirty="0"/>
              <a:t> </a:t>
            </a:r>
            <a:endParaRPr lang="en-US" altLang="en-US" sz="2800" dirty="0"/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381000" y="2530314"/>
            <a:ext cx="8229600" cy="2653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ko-KR" sz="3200" b="0" dirty="0"/>
              <a:t>5</a:t>
            </a:r>
            <a:r>
              <a:rPr lang="ko" altLang="en-US" sz="3200" b="0" dirty="0"/>
              <a:t>장 </a:t>
            </a: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endParaRPr lang="en-US" altLang="en-US" sz="3200" b="0" dirty="0"/>
          </a:p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" altLang="en-US" sz="2000" b="0" dirty="0"/>
              <a:t>클러스터 분석: 기본 개념 </a:t>
            </a:r>
            <a:br>
              <a:rPr lang="en-US" altLang="en-US" sz="2000" b="0" dirty="0"/>
            </a:br>
            <a:r>
              <a:rPr lang="ko" altLang="en-US" sz="2000" b="0" dirty="0"/>
              <a:t>및 알고리즘</a:t>
            </a:r>
            <a:endParaRPr lang="en-US" altLang="ko" sz="20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  <p:grpSp>
        <p:nvGrpSpPr>
          <p:cNvPr id="2052" name="Group 7"/>
          <p:cNvGrpSpPr>
            <a:grpSpLocks/>
          </p:cNvGrpSpPr>
          <p:nvPr/>
        </p:nvGrpSpPr>
        <p:grpSpPr bwMode="auto">
          <a:xfrm>
            <a:off x="304800" y="1447800"/>
            <a:ext cx="8534400" cy="152400"/>
            <a:chOff x="264" y="788"/>
            <a:chExt cx="5232" cy="124"/>
          </a:xfrm>
        </p:grpSpPr>
        <p:sp>
          <p:nvSpPr>
            <p:cNvPr id="2053" name="Rectangle 8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54" name="Rectangle 9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2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2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2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평균 군집화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(K-means clustering)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는 데이터를 입력받아 소수의 그룹으로 묶는 알고리즘</a:t>
            </a:r>
            <a:endParaRPr lang="en-US" altLang="ko-KR" sz="1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레이블이 없는 데이터를 입력 받아 각 데이터에 레이블을 할당해서 군집화를 수행하는데</a:t>
            </a:r>
            <a:r>
              <a:rPr lang="en-US" altLang="ko-KR" sz="19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900" dirty="0">
                <a:latin typeface="KoPub돋움체_Pro Light" pitchFamily="18" charset="-127"/>
                <a:ea typeface="KoPub돋움체_Pro Light" pitchFamily="18" charset="-127"/>
              </a:rPr>
              <a:t>학습 과정은 다음과 같음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중심점 선택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dirty="0" err="1">
                <a:latin typeface="KoPub돋움체_Pro Light" pitchFamily="18" charset="-127"/>
                <a:ea typeface="KoPub돋움체_Pro Light" pitchFamily="18" charset="-127"/>
              </a:rPr>
              <a:t>랜덤하게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 초기 중심점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en-US" altLang="ko-KR" sz="1700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centroid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을 선택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2.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클러스터 할당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K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개의 중심점과 각각의 개별 데이터 간의 거리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(distance)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를 측정한 후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가장 가까운 중심점을 기준으로 데이터를 할당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(assign)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  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 이 과정을 통해 클러스터가 구성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ko-KR" altLang="en-US" sz="1700" dirty="0" err="1">
                <a:latin typeface="KoPub돋움체_Pro Light" pitchFamily="18" charset="-127"/>
                <a:ea typeface="KoPub돋움체_Pro Light" pitchFamily="18" charset="-127"/>
              </a:rPr>
              <a:t>클러스터링은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 데이터를 하나 혹은 둘 이상의 덩어리로 묶는 과정이며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클러스터는 덩어리 자체를 의미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새로운 중심점 선택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클러스터마다 새로운 중심점을 계산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4. </a:t>
            </a:r>
            <a:r>
              <a:rPr lang="ko-KR" altLang="en-US" sz="1700" b="1" dirty="0">
                <a:latin typeface="KoPub돋움체_Pro Light" pitchFamily="18" charset="-127"/>
                <a:ea typeface="KoPub돋움체_Pro Light" pitchFamily="18" charset="-127"/>
              </a:rPr>
              <a:t>범위 확인</a:t>
            </a:r>
            <a:r>
              <a:rPr lang="en-US" altLang="ko-KR" sz="17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(convergence)</a:t>
            </a:r>
            <a:r>
              <a:rPr lang="en-US" altLang="ko-KR" sz="1700" b="1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선택된 중심점에 더 이상의 변화가 없다면 진행을 멈춤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    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만약 계속 변화가 있다면 </a:t>
            </a: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~</a:t>
            </a:r>
            <a:r>
              <a:rPr lang="en-US" altLang="ko-KR" sz="17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3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과정을 반복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2" name="Rectangle 1026">
            <a:extLst>
              <a:ext uri="{FF2B5EF4-FFF2-40B4-BE49-F238E27FC236}">
                <a16:creationId xmlns:a16="http://schemas.microsoft.com/office/drawing/2014/main" id="{DF2D5E0E-B8CA-6157-0940-AE795307F05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1640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81317"/>
            <a:ext cx="8278316" cy="47128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4125EB-60AD-F596-7DD9-CBB77D174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1143000"/>
            <a:ext cx="4335358" cy="3352800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E57746FE-0ED6-ACF3-D347-FEED41D7655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graphicFrame>
        <p:nvGraphicFramePr>
          <p:cNvPr id="3" name="Object 1024">
            <a:extLst>
              <a:ext uri="{FF2B5EF4-FFF2-40B4-BE49-F238E27FC236}">
                <a16:creationId xmlns:a16="http://schemas.microsoft.com/office/drawing/2014/main" id="{E2455B3F-CE6E-BB53-4DA2-A5A684C0F8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743450"/>
          <a:ext cx="8153400" cy="211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9784928" imgH="3177815" progId="Paint.Picture">
                  <p:embed/>
                </p:oleObj>
              </mc:Choice>
              <mc:Fallback>
                <p:oleObj name="Bitmap Image" r:id="rId3" imgW="9784928" imgH="3177815" progId="Paint.Picture">
                  <p:embed/>
                  <p:pic>
                    <p:nvPicPr>
                      <p:cNvPr id="3" name="Object 1024">
                        <a:extLst>
                          <a:ext uri="{FF2B5EF4-FFF2-40B4-BE49-F238E27FC236}">
                            <a16:creationId xmlns:a16="http://schemas.microsoft.com/office/drawing/2014/main" id="{E2455B3F-CE6E-BB53-4DA2-A5A684C0F8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20143"/>
                      <a:stretch>
                        <a:fillRect/>
                      </a:stretch>
                    </p:blipFill>
                    <p:spPr bwMode="auto">
                      <a:xfrm>
                        <a:off x="304800" y="4743450"/>
                        <a:ext cx="8153400" cy="211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5455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0F39D095-AFE3-4D28-9363-3D7BE14B0F0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5" y="1205743"/>
            <a:ext cx="8393530" cy="5195057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8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8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8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buNone/>
            </a:pP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buNone/>
            </a:pP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(1)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군집의 개수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(K)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설정하기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	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몇 개의 군집으로 군집화 할지는 사람이 정해야 함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군집 개수를 설정하는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방법론으로는 아래와 같은 방법들이 존재한다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</a:t>
            </a: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     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(a) Rule of Thumb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              가장 간단한 방법으로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데이터의 수가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n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개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라고 하면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필요한 클러스터의 개수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는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</a:t>
            </a:r>
          </a:p>
          <a:p>
            <a:pPr marL="0" indent="0" algn="l" fontAlgn="base">
              <a:buNone/>
            </a:pPr>
            <a:endParaRPr lang="en-US" altLang="ko-KR" sz="6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endParaRPr lang="en-US" altLang="ko-KR" sz="6400" b="1" dirty="0">
              <a:solidFill>
                <a:srgbClr val="000000"/>
              </a:solidFill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1" dirty="0">
                <a:solidFill>
                  <a:srgbClr val="0070C0"/>
                </a:solidFill>
                <a:highlight>
                  <a:srgbClr val="FFFFFF"/>
                </a:highlight>
                <a:latin typeface="inherit"/>
              </a:rPr>
              <a:t>        </a:t>
            </a:r>
            <a:r>
              <a:rPr lang="en-US" altLang="ko-KR" sz="64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  (b) Elbow Method</a:t>
            </a:r>
            <a:endParaRPr lang="ko-KR" altLang="en-US" sz="6400" b="1" i="0" dirty="0">
              <a:solidFill>
                <a:srgbClr val="0070C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   클러스터의 수를 순차적으로 늘려가면서 결과를 모니터링 하는 방법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하나의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클러스터를 추가했을 때 이전보다 좋은 결과를 나타내지 않는다면 이전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클러스터의 수로 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k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를 설정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(c) 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정보 기준 접근법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(Information Criterion Approach)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    </a:t>
            </a:r>
            <a:r>
              <a:rPr lang="ko-KR" altLang="en-US" sz="6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클러스터링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모델에 대해 가능도를 계산하는 것이 가능할 때 사용하는 방법</a:t>
            </a:r>
            <a:r>
              <a:rPr lang="en-US" altLang="ko-KR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     </a:t>
            </a: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k-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평균 클러스터링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모델의 경우 </a:t>
            </a:r>
            <a:r>
              <a:rPr lang="ko-KR" altLang="en-US" sz="64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가우시안</a:t>
            </a:r>
            <a:r>
              <a:rPr lang="ko-KR" altLang="en-US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혼합 모델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(Gaussian Mixture </a:t>
            </a:r>
          </a:p>
          <a:p>
            <a:pPr marL="0" indent="0" algn="l" fontAlgn="base">
              <a:buNone/>
            </a:pP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        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Model)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에 가깝기 때문에 </a:t>
            </a:r>
            <a:r>
              <a:rPr lang="ko-KR" altLang="en-US" sz="6400" b="0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가우시안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혼합 모델에 대한 가능도를 만들어 정보 </a:t>
            </a:r>
            <a:endParaRPr lang="en-US" altLang="ko-KR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buNone/>
            </a:pPr>
            <a:r>
              <a:rPr lang="en-US" altLang="ko-KR" sz="64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   </a:t>
            </a:r>
            <a:r>
              <a:rPr lang="ko-KR" altLang="en-US" sz="64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기준 값을 설정</a:t>
            </a:r>
            <a:endParaRPr lang="ko-KR" altLang="en-US" sz="64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lvl="1"/>
            <a:endParaRPr lang="en-US" altLang="ko-KR" sz="64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CA7BCD8-DADA-9E2E-BF9E-A1F3ACCB8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971800"/>
            <a:ext cx="1286054" cy="576069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F0BB2ECE-8E64-0CE0-878B-CC006DAF876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496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219200"/>
            <a:ext cx="8645005" cy="231470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3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3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3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(1)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각 </a:t>
            </a:r>
            <a:r>
              <a:rPr lang="ko-KR" altLang="en-US" sz="2100" b="1" i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군집별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초기 중심점 설정</a:t>
            </a:r>
            <a:endParaRPr lang="ko-KR" altLang="en-US" sz="21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           K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개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의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초기 중심점</a:t>
            </a: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(Center of Cluster)</a:t>
            </a:r>
            <a:r>
              <a:rPr lang="ko-KR" altLang="en-US" sz="21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을 랜덤하게 설정</a:t>
            </a:r>
            <a:r>
              <a:rPr lang="ko-KR" altLang="en-US" sz="210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한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다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</a:t>
            </a: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1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      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중심점은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무게중심</a:t>
            </a: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(Centroid)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를 의미하며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,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데이터 집합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으로부터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임의의 </a:t>
            </a:r>
            <a:r>
              <a:rPr lang="en-US" altLang="ko-KR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k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개의 </a:t>
            </a:r>
            <a:endParaRPr lang="en-US" altLang="ko-KR" sz="2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21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           </a:t>
            </a:r>
            <a:r>
              <a:rPr lang="ko-KR" altLang="en-US" sz="21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데이터를 선택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한다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 k=3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으로 설정되었으니 데이터 중 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3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개의 점을 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Random </a:t>
            </a:r>
            <a:r>
              <a:rPr lang="ko-KR" altLang="en-US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하게 설정한다</a:t>
            </a:r>
            <a:r>
              <a:rPr lang="en-US" altLang="ko-KR" sz="21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</a:p>
          <a:p>
            <a:pPr marL="0" indent="0" algn="l" fontAlgn="base">
              <a:lnSpc>
                <a:spcPct val="150000"/>
              </a:lnSpc>
              <a:buNone/>
            </a:pPr>
            <a:endParaRPr lang="en-US" altLang="ko-KR" sz="21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5B78F27-0B34-2EC7-00A0-7D3EBBAAA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66" y="3859094"/>
            <a:ext cx="4270842" cy="2539841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49DBA483-A5DC-5BF8-0668-717FD638B1FE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49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143000"/>
            <a:ext cx="8335924" cy="2819400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ko-KR" sz="29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9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9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334963" lvl="1" indent="0">
              <a:lnSpc>
                <a:spcPct val="170000"/>
              </a:lnSpc>
              <a:buNone/>
            </a:pPr>
            <a:r>
              <a:rPr lang="en-US" altLang="ko-KR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(2) </a:t>
            </a:r>
            <a:r>
              <a:rPr lang="ko-KR" altLang="en-US" sz="29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각 데이터를 군집에 할당</a:t>
            </a:r>
            <a:endParaRPr lang="ko-KR" altLang="en-US" sz="29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29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            </a:t>
            </a:r>
            <a:r>
              <a:rPr lang="ko-KR" altLang="en-US" sz="2900" b="1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inherit"/>
              </a:rPr>
              <a:t>초기 클러스터의 중심점</a:t>
            </a:r>
            <a:r>
              <a:rPr lang="ko-KR" altLang="en-US" sz="29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-nanumgothic"/>
              </a:rPr>
              <a:t>이 </a:t>
            </a:r>
            <a:r>
              <a:rPr lang="en-US" altLang="ko-KR" sz="29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-nanumgothic"/>
              </a:rPr>
              <a:t>Random </a:t>
            </a:r>
            <a:r>
              <a:rPr lang="ko-KR" altLang="en-US" sz="2900" b="0" i="0" dirty="0">
                <a:solidFill>
                  <a:srgbClr val="0070C0"/>
                </a:solidFill>
                <a:effectLst/>
                <a:highlight>
                  <a:srgbClr val="FFFFFF"/>
                </a:highlight>
                <a:latin typeface="se-nanumgothic"/>
              </a:rPr>
              <a:t>하게 선택되었다면 </a:t>
            </a:r>
            <a:r>
              <a:rPr lang="ko-KR" altLang="en-US" sz="2900" dirty="0">
                <a:solidFill>
                  <a:srgbClr val="0070C0"/>
                </a:solidFill>
              </a:rPr>
              <a:t>각 데이터 포인트를 가장 </a:t>
            </a:r>
            <a:endParaRPr lang="en-US" altLang="ko-KR" sz="2900" dirty="0">
              <a:solidFill>
                <a:srgbClr val="0070C0"/>
              </a:solidFill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2900" dirty="0">
                <a:solidFill>
                  <a:srgbClr val="0070C0"/>
                </a:solidFill>
              </a:rPr>
              <a:t>         </a:t>
            </a:r>
            <a:r>
              <a:rPr lang="ko-KR" altLang="en-US" sz="2900" dirty="0">
                <a:solidFill>
                  <a:srgbClr val="0070C0"/>
                </a:solidFill>
              </a:rPr>
              <a:t>가까운 중심</a:t>
            </a:r>
            <a:r>
              <a:rPr lang="en-US" altLang="ko-KR" sz="2900" dirty="0">
                <a:solidFill>
                  <a:srgbClr val="0070C0"/>
                </a:solidFill>
              </a:rPr>
              <a:t>(centroid)</a:t>
            </a:r>
            <a:r>
              <a:rPr lang="ko-KR" altLang="en-US" sz="2900" dirty="0">
                <a:solidFill>
                  <a:srgbClr val="0070C0"/>
                </a:solidFill>
              </a:rPr>
              <a:t>에 할당하여 </a:t>
            </a:r>
            <a:r>
              <a:rPr lang="en-US" altLang="ko-KR" sz="2900" dirty="0">
                <a:solidFill>
                  <a:srgbClr val="0070C0"/>
                </a:solidFill>
              </a:rPr>
              <a:t>K</a:t>
            </a:r>
            <a:r>
              <a:rPr lang="ko-KR" altLang="en-US" sz="2900" dirty="0">
                <a:solidFill>
                  <a:srgbClr val="0070C0"/>
                </a:solidFill>
              </a:rPr>
              <a:t>개의 군집을 형성한다</a:t>
            </a:r>
            <a:r>
              <a:rPr lang="en-US" altLang="ko-KR" sz="2900" dirty="0"/>
              <a:t>.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거리 측정 방법</a:t>
            </a:r>
            <a:r>
              <a:rPr lang="ko-KR" altLang="en-US" sz="29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은  </a:t>
            </a:r>
            <a:endParaRPr lang="en-US" altLang="ko-KR" sz="2900" dirty="0">
              <a:solidFill>
                <a:srgbClr val="000000"/>
              </a:solidFill>
              <a:highlight>
                <a:srgbClr val="FFFFFF"/>
              </a:highlight>
              <a:latin typeface="se-nanumgothic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           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일반적으로는 </a:t>
            </a:r>
            <a:r>
              <a:rPr lang="ko-KR" altLang="en-US" sz="2900" b="1" i="0" u="sng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유클리디안</a:t>
            </a:r>
            <a:r>
              <a:rPr lang="ko-KR" altLang="en-US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거리</a:t>
            </a:r>
            <a:r>
              <a:rPr lang="en-US" altLang="ko-KR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(</a:t>
            </a:r>
            <a:r>
              <a:rPr lang="ko-KR" altLang="en-US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직선거리</a:t>
            </a:r>
            <a:r>
              <a:rPr lang="en-US" altLang="ko-KR" sz="2900" b="1" i="0" u="sng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)</a:t>
            </a:r>
            <a:r>
              <a:rPr lang="ko-KR" altLang="en-US" sz="2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를 계산한다</a:t>
            </a:r>
            <a:r>
              <a:rPr lang="en-US" altLang="ko-KR" sz="2900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.</a:t>
            </a:r>
            <a:endParaRPr lang="en-US" altLang="ko-KR" sz="29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3A4AEB1-DD3B-9E43-CB5F-E225D4D44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901137"/>
            <a:ext cx="3982006" cy="249774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375673C-CDE0-2F42-0A89-87CFEF5D7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704" y="3733800"/>
            <a:ext cx="4530842" cy="2608031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840439CB-722F-9A6F-B2AF-DEC41C41486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21128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145958"/>
            <a:ext cx="8280400" cy="55596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 algn="l" fontAlgn="base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</a:t>
            </a:r>
            <a:r>
              <a:rPr lang="en-US" altLang="ko-KR" sz="18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3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) 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중심점 재설정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</a:t>
            </a:r>
            <a:r>
              <a:rPr lang="ko-KR" altLang="en-US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갱신</a:t>
            </a:r>
            <a:r>
              <a:rPr lang="en-US" altLang="ko-KR" sz="18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)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se-nanumgothic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클러스터로 나누었으니 각</a:t>
            </a:r>
            <a:r>
              <a:rPr lang="ko-KR" alt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 클러스터의 중심점을 재계산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계산은 각 군집에 속한 데이터 포인트들의 </a:t>
            </a:r>
            <a:r>
              <a:rPr lang="ko-KR" altLang="en-US" sz="1600" b="1" dirty="0"/>
              <a:t>평균</a:t>
            </a:r>
            <a:r>
              <a:rPr lang="en-US" altLang="ko-KR" sz="1600" b="1" dirty="0"/>
              <a:t>(centroid, </a:t>
            </a:r>
            <a:r>
              <a:rPr lang="ko-KR" altLang="en-US" sz="1600" b="1" dirty="0"/>
              <a:t>중심 좌표</a:t>
            </a:r>
            <a:r>
              <a:rPr lang="en-US" altLang="ko-KR" sz="1600" b="1" dirty="0"/>
              <a:t>)</a:t>
            </a:r>
            <a:r>
              <a:rPr lang="ko-KR" altLang="en-US" sz="1600" dirty="0"/>
              <a:t> 을 구하여 새로운 중심을 업데이트한다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 계산 예</a:t>
            </a:r>
            <a:endParaRPr lang="en-US" altLang="ko-KR" sz="1600" b="1" dirty="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se-nanumgothic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ko-KR" sz="1600" dirty="0">
              <a:solidFill>
                <a:srgbClr val="000000"/>
              </a:solidFill>
              <a:highlight>
                <a:srgbClr val="FFFFFF"/>
              </a:highlight>
              <a:latin typeface="se-nanumgothic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클러스터들의 무게중심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이 각 클러스터 색깔과 같은 하트 표시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(♥)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로 갱신을 하게 된다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.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C56048C-A5CD-5093-589B-A2597CA4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0" y="5089472"/>
            <a:ext cx="2895600" cy="1594357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A1412940-7004-6C9D-951F-E0B699F1ABBD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633D8B2-5D72-6955-DE87-4BDEEB49F6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3682888"/>
            <a:ext cx="3972330" cy="8140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74E9348-26DA-7A68-113B-DBB39A6129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015" y="3568604"/>
            <a:ext cx="3476236" cy="10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74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C9EAA20A-1FF5-BB43-1C1A-DDE0EA2B1E5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8994" y="1143000"/>
            <a:ext cx="8508745" cy="1853851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en-US" altLang="ko-KR" sz="8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8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8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se-nanumgothic"/>
              </a:rPr>
              <a:t>     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(</a:t>
            </a:r>
            <a:r>
              <a:rPr lang="en-US" altLang="ko-KR" sz="6400" b="1" dirty="0">
                <a:solidFill>
                  <a:srgbClr val="000000"/>
                </a:solidFill>
                <a:highlight>
                  <a:srgbClr val="FFFFFF"/>
                </a:highlight>
                <a:latin typeface="inherit"/>
              </a:rPr>
              <a:t>4</a:t>
            </a:r>
            <a:r>
              <a:rPr lang="en-US" altLang="ko-KR" sz="64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inherit"/>
              </a:rPr>
              <a:t>) </a:t>
            </a:r>
            <a:r>
              <a:rPr lang="ko-KR" altLang="en-US" sz="6400" b="1" dirty="0"/>
              <a:t>수렴 여부 확인</a:t>
            </a:r>
            <a:endParaRPr lang="ko-KR" altLang="en-US" sz="6400" b="1" i="0" dirty="0">
              <a:solidFill>
                <a:srgbClr val="000000"/>
              </a:solidFill>
              <a:effectLst/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ko-KR" altLang="en-US" sz="6400" dirty="0"/>
              <a:t>        새로운 중심이 이전 중심과 거의 변화가 없으면 알고리즘을 종료하고</a:t>
            </a:r>
            <a:r>
              <a:rPr lang="en-US" altLang="ko-KR" sz="6400" dirty="0"/>
              <a:t>, </a:t>
            </a:r>
            <a:r>
              <a:rPr lang="ko-KR" altLang="en-US" sz="6400" dirty="0"/>
              <a:t>그렇지 않으면 </a:t>
            </a:r>
            <a:endParaRPr lang="en-US" altLang="ko-KR" sz="6400" dirty="0"/>
          </a:p>
          <a:p>
            <a:pPr marL="0" indent="0" algn="l" fontAlgn="base">
              <a:lnSpc>
                <a:spcPct val="170000"/>
              </a:lnSpc>
              <a:buNone/>
            </a:pPr>
            <a:r>
              <a:rPr lang="en-US" altLang="ko-KR" sz="6400" dirty="0"/>
              <a:t>        2</a:t>
            </a:r>
            <a:r>
              <a:rPr lang="ko-KR" altLang="en-US" sz="6400" dirty="0"/>
              <a:t>번 단계로 돌아간다</a:t>
            </a:r>
            <a:r>
              <a:rPr lang="en-US" altLang="ko-KR" sz="6400" dirty="0"/>
              <a:t>.</a:t>
            </a:r>
            <a:r>
              <a:rPr lang="en-US" altLang="ko-KR" sz="49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e-nanumgothic"/>
              </a:rPr>
              <a:t>   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42B84D-22E3-DF47-3CAF-6ACEF9B91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276600"/>
            <a:ext cx="5011809" cy="2867522"/>
          </a:xfrm>
          <a:prstGeom prst="rect">
            <a:avLst/>
          </a:prstGeom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68BB719A-D98E-2F25-638E-4C273E28BC5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264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07571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다음 그림은 반복 횟수에 따른 데이터 분류 과정을 보여 줌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724" y="2362200"/>
            <a:ext cx="7558190" cy="4033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D89C8034-286E-18A3-3679-88A62A57B42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85062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57200" y="990600"/>
            <a:ext cx="8416405" cy="57912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/>
              <a:t>WCSS (Within-Cluster Sum of Squares)</a:t>
            </a:r>
            <a:r>
              <a:rPr lang="ko-KR" altLang="en-US" sz="1800" b="1" dirty="0"/>
              <a:t>란</a:t>
            </a:r>
            <a:r>
              <a:rPr lang="en-US" altLang="ko-KR" sz="1800" b="1" dirty="0"/>
              <a:t>?</a:t>
            </a:r>
            <a:endParaRPr lang="ko-KR" altLang="en-US" sz="18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WCSS</a:t>
            </a:r>
            <a:r>
              <a:rPr lang="ko-KR" altLang="en-US" sz="1600" dirty="0"/>
              <a:t>는 군집화</a:t>
            </a:r>
            <a:r>
              <a:rPr lang="en-US" altLang="ko-KR" sz="1600" dirty="0"/>
              <a:t>(Clustering) </a:t>
            </a:r>
            <a:r>
              <a:rPr lang="ko-KR" altLang="en-US" sz="1600" dirty="0"/>
              <a:t>알고리즘에서 </a:t>
            </a:r>
            <a:r>
              <a:rPr lang="ko-KR" altLang="ko-KR" sz="1600" dirty="0">
                <a:latin typeface="Arial" panose="020B0604020202020204" pitchFamily="34" charset="0"/>
              </a:rPr>
              <a:t>클러스터 내부 제곱합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ko-KR" sz="1600" dirty="0">
                <a:latin typeface="Arial" panose="020B0604020202020204" pitchFamily="34" charset="0"/>
              </a:rPr>
              <a:t>즉, </a:t>
            </a:r>
            <a:r>
              <a:rPr lang="ko-KR" altLang="ko-KR" sz="1600" b="1" dirty="0">
                <a:latin typeface="Arial" panose="020B0604020202020204" pitchFamily="34" charset="0"/>
              </a:rPr>
              <a:t>각 데이터 포인트가 속한 클러스터 중심(</a:t>
            </a:r>
            <a:r>
              <a:rPr lang="ko-KR" altLang="ko-KR" sz="1600" b="1" dirty="0" err="1">
                <a:latin typeface="Arial" panose="020B0604020202020204" pitchFamily="34" charset="0"/>
              </a:rPr>
              <a:t>centroid</a:t>
            </a:r>
            <a:r>
              <a:rPr lang="ko-KR" altLang="ko-KR" sz="1600" b="1" dirty="0">
                <a:latin typeface="Arial" panose="020B0604020202020204" pitchFamily="34" charset="0"/>
              </a:rPr>
              <a:t>)과 얼마나 가까운지</a:t>
            </a:r>
            <a:r>
              <a:rPr lang="ko-KR" altLang="ko-KR" sz="1600" dirty="0">
                <a:latin typeface="Arial" panose="020B0604020202020204" pitchFamily="34" charset="0"/>
              </a:rPr>
              <a:t>를 측정하는 값</a:t>
            </a:r>
            <a:r>
              <a:rPr lang="ko-KR" altLang="en-US" sz="1600" dirty="0">
                <a:latin typeface="Arial" panose="020B0604020202020204" pitchFamily="34" charset="0"/>
              </a:rPr>
              <a:t>이</a:t>
            </a:r>
            <a:r>
              <a:rPr lang="ko-KR" altLang="ko-KR" sz="1600" dirty="0">
                <a:latin typeface="Arial" panose="020B0604020202020204" pitchFamily="34" charset="0"/>
              </a:rPr>
              <a:t>다.</a:t>
            </a: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의미</a:t>
            </a:r>
            <a:endParaRPr lang="en-US" altLang="ko-KR" sz="1600" b="1" dirty="0"/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작을수록</a:t>
            </a:r>
            <a:r>
              <a:rPr lang="ko-KR" altLang="en-US" sz="1600" dirty="0"/>
              <a:t> → 클러스터 내부 데이터가 중심에 잘 모여 있음 </a:t>
            </a:r>
            <a:r>
              <a:rPr lang="en-US" altLang="ko-KR" sz="1600" dirty="0"/>
              <a:t>(</a:t>
            </a:r>
            <a:r>
              <a:rPr lang="ko-KR" altLang="en-US" sz="1600" dirty="0"/>
              <a:t>밀집도가 높음</a:t>
            </a:r>
            <a:r>
              <a:rPr lang="en-US" altLang="ko-KR" sz="1600" dirty="0"/>
              <a:t>)</a:t>
            </a:r>
          </a:p>
          <a:p>
            <a:pPr marL="1085850" lvl="2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클수록</a:t>
            </a:r>
            <a:r>
              <a:rPr lang="ko-KR" altLang="en-US" sz="1600" dirty="0"/>
              <a:t> → 데이터가 흩어져 있고 클러스터링 품질이 떨</a:t>
            </a:r>
          </a:p>
          <a:p>
            <a:pPr lvl="1">
              <a:lnSpc>
                <a:spcPct val="150000"/>
              </a:lnSpc>
            </a:pPr>
            <a:endParaRPr lang="ko-KR" altLang="ko-KR" sz="1600" dirty="0">
              <a:latin typeface="Arial" panose="020B0604020202020204" pitchFamily="34" charset="0"/>
            </a:endParaRP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12E7CD27-CD28-EB9D-8C1F-759937449952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7470BD-622C-63C9-B2EC-475278F74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2611453"/>
            <a:ext cx="2667000" cy="77885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453B165-070D-3078-4FC9-A0BFDF953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3467690"/>
            <a:ext cx="6172200" cy="167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2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11B4-23D9-F4B5-50AD-92EB84031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EAEA1B8-3BC6-1BB8-AF03-A46E4C109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416405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K-means </a:t>
            </a:r>
            <a:r>
              <a:rPr lang="ko-KR" altLang="en-US" sz="2000" b="1" dirty="0"/>
              <a:t>목적 함수</a:t>
            </a:r>
            <a:endParaRPr lang="en-US" altLang="ko-KR" sz="2000" b="1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800" dirty="0"/>
              <a:t>K-means</a:t>
            </a:r>
            <a:r>
              <a:rPr lang="ko-KR" altLang="en-US" sz="1800" dirty="0"/>
              <a:t>의 목적 함수는 </a:t>
            </a:r>
            <a:r>
              <a:rPr lang="ko-KR" altLang="en-US" sz="1800" b="1" dirty="0"/>
              <a:t>클러스터 내부의 데이터 분산</a:t>
            </a:r>
            <a:r>
              <a:rPr lang="en-US" altLang="ko-KR" sz="1800" b="1" dirty="0"/>
              <a:t>(Within-Cluster Sum of Squares, WCSS)</a:t>
            </a:r>
            <a:r>
              <a:rPr lang="ko-KR" altLang="en-US" sz="1800" b="1" dirty="0"/>
              <a:t>을 최소화</a:t>
            </a:r>
            <a:r>
              <a:rPr lang="ko-KR" altLang="en-US" sz="1800" dirty="0"/>
              <a:t>하는 것이다</a:t>
            </a:r>
            <a:r>
              <a:rPr lang="en-US" altLang="ko-KR" sz="1800" dirty="0"/>
              <a:t>.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각 클러스터 내부의 데이터 포인트가 해당 클러스터의 중심</a:t>
            </a:r>
            <a:r>
              <a:rPr lang="en-US" altLang="ko-KR" sz="1800" dirty="0"/>
              <a:t>(centroid)</a:t>
            </a:r>
            <a:r>
              <a:rPr lang="ko-KR" altLang="en-US" sz="1800" dirty="0"/>
              <a:t>과 최대한 가깝게 모이도록 하는 것이 목적이다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/>
              <a:t>WCSS</a:t>
            </a:r>
            <a:r>
              <a:rPr lang="ko-KR" altLang="en-US" sz="2000" b="1" dirty="0"/>
              <a:t>의 의미</a:t>
            </a:r>
            <a:endParaRPr lang="en-US" altLang="ko-KR" sz="20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   - </a:t>
            </a:r>
            <a:r>
              <a:rPr lang="en-US" altLang="ko-KR" sz="1800" dirty="0">
                <a:solidFill>
                  <a:srgbClr val="FF0000"/>
                </a:solidFill>
              </a:rPr>
              <a:t>WCSS</a:t>
            </a:r>
            <a:r>
              <a:rPr lang="ko-KR" altLang="en-US" sz="1800" dirty="0">
                <a:solidFill>
                  <a:srgbClr val="FF0000"/>
                </a:solidFill>
              </a:rPr>
              <a:t>는 각 클러스터 내부의 데이터 간의 응집도를 나타낸다</a:t>
            </a:r>
            <a:r>
              <a:rPr lang="en-US" altLang="ko-KR" sz="1800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   - </a:t>
            </a:r>
            <a:r>
              <a:rPr lang="ko-KR" altLang="en-US" sz="1800" b="1" dirty="0">
                <a:solidFill>
                  <a:srgbClr val="0070C0"/>
                </a:solidFill>
              </a:rPr>
              <a:t>값이 작을수록 데이터가 클러스터 중심에 더 가깝게 모여 있다는 것을 </a:t>
            </a:r>
            <a:endParaRPr lang="en-US" altLang="ko-KR" sz="1800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rgbClr val="0070C0"/>
                </a:solidFill>
              </a:rPr>
              <a:t>           </a:t>
            </a:r>
            <a:r>
              <a:rPr lang="ko-KR" altLang="en-US" sz="1800" b="1" dirty="0">
                <a:solidFill>
                  <a:srgbClr val="0070C0"/>
                </a:solidFill>
              </a:rPr>
              <a:t>의미하며</a:t>
            </a:r>
            <a:r>
              <a:rPr lang="en-US" altLang="ko-KR" sz="1800" b="1" dirty="0">
                <a:solidFill>
                  <a:srgbClr val="0070C0"/>
                </a:solidFill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</a:rPr>
              <a:t>이는 더 응집된 클러스터를 나타낸다</a:t>
            </a:r>
            <a:r>
              <a:rPr lang="en-US" altLang="ko-KR" sz="1800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/>
              <a:t>         - </a:t>
            </a:r>
            <a:r>
              <a:rPr lang="ko-KR" altLang="en-US" sz="1800" dirty="0"/>
              <a:t>군집화 모델의 품질을 평가하는 지표로 사용된다</a:t>
            </a:r>
            <a:endParaRPr lang="en-US" altLang="ko-KR" sz="1800" b="1" dirty="0">
              <a:ea typeface="KoPub돋움체_Pro Light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38F7F961-32B8-5F72-0309-14DFA776BAB9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678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분석이란?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1151466"/>
            <a:ext cx="8732837" cy="540173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Clustering(</a:t>
            </a:r>
            <a:r>
              <a:rPr lang="ko-KR" altLang="en-US" sz="1800" dirty="0"/>
              <a:t>군집화</a:t>
            </a:r>
            <a:r>
              <a:rPr lang="en-US" altLang="ko-KR" sz="1800" dirty="0"/>
              <a:t>)</a:t>
            </a:r>
            <a:r>
              <a:rPr lang="ko-KR" altLang="en-US" sz="1800" dirty="0"/>
              <a:t>은 데이터 분석 및 </a:t>
            </a:r>
            <a:r>
              <a:rPr lang="ko-KR" altLang="en-US" sz="1800" dirty="0" err="1"/>
              <a:t>머신러닝에서</a:t>
            </a:r>
            <a:r>
              <a:rPr lang="ko-KR" altLang="en-US" sz="1800" dirty="0"/>
              <a:t> 사용되는 기법으로</a:t>
            </a:r>
            <a:r>
              <a:rPr lang="en-US" altLang="ko-KR" sz="1800" dirty="0"/>
              <a:t>, </a:t>
            </a:r>
            <a:r>
              <a:rPr lang="ko-KR" altLang="en-US" sz="1800" b="1" dirty="0">
                <a:solidFill>
                  <a:srgbClr val="0070C0"/>
                </a:solidFill>
              </a:rPr>
              <a:t>비슷한 특성을 가진 데이터들을 그룹으로 묶는 방법이다</a:t>
            </a:r>
            <a:r>
              <a:rPr lang="en-US" altLang="ko-KR" sz="1800" b="1" dirty="0">
                <a:solidFill>
                  <a:srgbClr val="0070C0"/>
                </a:solidFill>
              </a:rPr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 err="1"/>
              <a:t>군집화는</a:t>
            </a:r>
            <a:r>
              <a:rPr lang="ko-KR" altLang="en-US" sz="1800" dirty="0"/>
              <a:t> 주로 </a:t>
            </a:r>
            <a:r>
              <a:rPr lang="ko-KR" altLang="en-US" sz="1800" b="1" dirty="0"/>
              <a:t>비지도 학습</a:t>
            </a:r>
            <a:r>
              <a:rPr lang="en-US" altLang="ko-KR" sz="1800" dirty="0"/>
              <a:t>(unsupervised learning) </a:t>
            </a:r>
            <a:r>
              <a:rPr lang="ko-KR" altLang="en-US" sz="1800" dirty="0"/>
              <a:t>방식에서 사용되며</a:t>
            </a:r>
            <a:r>
              <a:rPr lang="en-US" altLang="ko-KR" sz="1800" dirty="0"/>
              <a:t>, </a:t>
            </a:r>
            <a:r>
              <a:rPr lang="ko-KR" altLang="en-US" sz="1800" dirty="0"/>
              <a:t>데이터에 대한 사전 라벨이 없는 상태에서 패턴이나 구조를 파악하는 데 도움이 된다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/>
              <a:t>주요 개념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군집</a:t>
            </a:r>
            <a:r>
              <a:rPr lang="en-US" altLang="ko-KR" sz="1600" b="1" dirty="0"/>
              <a:t>(cluster)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군집화된</a:t>
            </a:r>
            <a:r>
              <a:rPr lang="ko-KR" altLang="en-US" sz="1600" dirty="0"/>
              <a:t> 데이터의 그룹</a:t>
            </a:r>
            <a:r>
              <a:rPr lang="en-US" altLang="ko-KR" sz="1600" dirty="0"/>
              <a:t>. </a:t>
            </a:r>
            <a:r>
              <a:rPr lang="ko-KR" altLang="en-US" sz="1600" dirty="0"/>
              <a:t>각 군집은 </a:t>
            </a:r>
            <a:r>
              <a:rPr lang="ko-KR" altLang="en-US" sz="1600" b="1" dirty="0">
                <a:solidFill>
                  <a:srgbClr val="0070C0"/>
                </a:solidFill>
              </a:rPr>
              <a:t>내부적으로 비슷한 특성을 가진 데이터 포인트들로 이루어진다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거리 측정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군집화는</a:t>
            </a:r>
            <a:r>
              <a:rPr lang="ko-KR" altLang="en-US" sz="1600" dirty="0"/>
              <a:t> 데이터 포인트 간의 거리를 기반으로 이루어진다</a:t>
            </a:r>
            <a:r>
              <a:rPr lang="en-US" altLang="ko-KR" sz="1600" dirty="0"/>
              <a:t>. </a:t>
            </a:r>
            <a:r>
              <a:rPr lang="ko-KR" altLang="en-US" sz="1600" dirty="0"/>
              <a:t>일반적으로 유클리드 거리</a:t>
            </a:r>
            <a:r>
              <a:rPr lang="en-US" altLang="ko-KR" sz="1600" dirty="0"/>
              <a:t>(Euclidean distance)</a:t>
            </a:r>
            <a:r>
              <a:rPr lang="ko-KR" altLang="en-US" sz="1600" dirty="0"/>
              <a:t>가 많이 사용되지만</a:t>
            </a:r>
            <a:r>
              <a:rPr lang="en-US" altLang="ko-KR" sz="1600" dirty="0"/>
              <a:t>, </a:t>
            </a:r>
            <a:r>
              <a:rPr lang="ko-KR" altLang="en-US" sz="1600" dirty="0"/>
              <a:t>다른 거리 측정 방식도 가능하다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b="1" dirty="0"/>
              <a:t>비지도 학습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군집화는</a:t>
            </a:r>
            <a:r>
              <a:rPr lang="ko-KR" altLang="en-US" sz="1600" dirty="0"/>
              <a:t> 데이터에 대한 라벨 없이 진행되며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클러스터링</a:t>
            </a:r>
            <a:r>
              <a:rPr lang="ko-KR" altLang="en-US" sz="1600" dirty="0"/>
              <a:t> 알고리즘은 데이터의 패턴을 스스로 학습하여 비슷한 특성을 가진 데이터를 묶는다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ko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869868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46DF8-55B0-3966-2B26-1C41C78A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928F37A0-4245-7C04-3B12-B29C1AB0D8D0}"/>
              </a:ext>
            </a:extLst>
          </p:cNvPr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/>
              <a:t> 클러스터 개수와 </a:t>
            </a:r>
            <a:r>
              <a:rPr lang="en-US" altLang="ko-KR" sz="2000" b="1" dirty="0"/>
              <a:t>WCSS</a:t>
            </a:r>
            <a:endParaRPr lang="ko-KR" altLang="en-US" sz="20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480FE0D-93C5-646A-0E46-D3BC7708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2161646"/>
            <a:ext cx="6530638" cy="4434571"/>
          </a:xfrm>
          <a:prstGeom prst="rect">
            <a:avLst/>
          </a:prstGeom>
        </p:spPr>
      </p:pic>
      <p:sp>
        <p:nvSpPr>
          <p:cNvPr id="6" name="Rectangle 1026">
            <a:extLst>
              <a:ext uri="{FF2B5EF4-FFF2-40B4-BE49-F238E27FC236}">
                <a16:creationId xmlns:a16="http://schemas.microsoft.com/office/drawing/2014/main" id="{8A20E98C-A0A8-D0B5-389D-49539EF5E16C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8837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93531" cy="4964629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WCSS 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활용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400" dirty="0"/>
              <a:t> </a:t>
            </a:r>
            <a:r>
              <a:rPr lang="ko-KR" altLang="en-US" sz="1800" dirty="0"/>
              <a:t>     </a:t>
            </a:r>
            <a:r>
              <a:rPr lang="en-US" altLang="ko-KR" sz="1800" dirty="0"/>
              <a:t>1. </a:t>
            </a:r>
            <a:r>
              <a:rPr lang="ko-KR" altLang="en-US" sz="1800" dirty="0" err="1"/>
              <a:t>엘보우</a:t>
            </a:r>
            <a:r>
              <a:rPr lang="en-US" altLang="ko-KR" sz="1800" dirty="0"/>
              <a:t>(Elbow) </a:t>
            </a:r>
            <a:r>
              <a:rPr lang="ko-KR" altLang="en-US" sz="1800" dirty="0"/>
              <a:t>방법</a:t>
            </a:r>
            <a:endParaRPr lang="en-US" altLang="ko-KR" sz="1800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군집 개수 </a:t>
            </a:r>
            <a:r>
              <a:rPr lang="en-US" altLang="ko-KR" sz="1600" dirty="0"/>
              <a:t>K</a:t>
            </a:r>
            <a:r>
              <a:rPr lang="ko-KR" altLang="en-US" sz="1600" dirty="0"/>
              <a:t>를 결정하는 데 사용된다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</a:t>
            </a:r>
            <a:r>
              <a:rPr lang="ko-KR" altLang="en-US" sz="1600" dirty="0"/>
              <a:t>가 증가할수록 </a:t>
            </a:r>
            <a:r>
              <a:rPr lang="en-US" altLang="ko-KR" sz="1600" dirty="0"/>
              <a:t>WCSS</a:t>
            </a:r>
            <a:r>
              <a:rPr lang="ko-KR" altLang="en-US" sz="1600" dirty="0"/>
              <a:t>는 감소하지만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지점 이후 감소율이 완만해지는 경향이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</a:rPr>
              <a:t>감소율이 급격히 줄어드는 지점이 바로 최적의 </a:t>
            </a:r>
            <a:r>
              <a:rPr lang="en-US" altLang="ko-KR" sz="1600" b="1" dirty="0">
                <a:solidFill>
                  <a:srgbClr val="0070C0"/>
                </a:solidFill>
              </a:rPr>
              <a:t>K (</a:t>
            </a:r>
            <a:r>
              <a:rPr lang="ko-KR" altLang="en-US" sz="1600" b="1" dirty="0">
                <a:solidFill>
                  <a:srgbClr val="0070C0"/>
                </a:solidFill>
              </a:rPr>
              <a:t>클러스터 개수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  <a:r>
              <a:rPr lang="ko-KR" altLang="en-US" sz="1600" b="1" dirty="0">
                <a:solidFill>
                  <a:srgbClr val="0070C0"/>
                </a:solidFill>
              </a:rPr>
              <a:t>이다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이를 시각화한 그래프를 </a:t>
            </a:r>
            <a:r>
              <a:rPr lang="ko-KR" altLang="en-US" sz="1600" b="1" dirty="0" err="1"/>
              <a:t>엘보우</a:t>
            </a:r>
            <a:r>
              <a:rPr lang="ko-KR" altLang="en-US" sz="1600" b="1" dirty="0"/>
              <a:t> 그래프</a:t>
            </a:r>
            <a:r>
              <a:rPr lang="ko-KR" altLang="en-US" sz="1600" dirty="0"/>
              <a:t>라고 합니다</a:t>
            </a:r>
            <a:r>
              <a:rPr lang="en-US" altLang="ko-KR" sz="16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(</a:t>
            </a:r>
            <a:r>
              <a:rPr lang="ko-KR" altLang="en-US" sz="1600" dirty="0"/>
              <a:t>그래프에서 </a:t>
            </a:r>
            <a:r>
              <a:rPr lang="en-US" altLang="ko-KR" sz="1600" dirty="0"/>
              <a:t>"</a:t>
            </a:r>
            <a:r>
              <a:rPr lang="ko-KR" altLang="en-US" sz="1600" dirty="0"/>
              <a:t>팔꿈치</a:t>
            </a:r>
            <a:r>
              <a:rPr lang="en-US" altLang="ko-KR" sz="1600" dirty="0"/>
              <a:t>(Elbow)"</a:t>
            </a:r>
            <a:r>
              <a:rPr lang="ko-KR" altLang="en-US" sz="1600" dirty="0"/>
              <a:t>처럼 꺾이는 지점</a:t>
            </a:r>
            <a:r>
              <a:rPr lang="en-US" altLang="ko-KR" sz="1600" dirty="0"/>
              <a:t>)</a:t>
            </a:r>
          </a:p>
        </p:txBody>
      </p:sp>
      <p:sp>
        <p:nvSpPr>
          <p:cNvPr id="4" name="Rectangle 1026">
            <a:extLst>
              <a:ext uri="{FF2B5EF4-FFF2-40B4-BE49-F238E27FC236}">
                <a16:creationId xmlns:a16="http://schemas.microsoft.com/office/drawing/2014/main" id="{571EEF69-C748-0D30-EA65-5056532649A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1269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597117" y="1527969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WCSS </a:t>
            </a: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활용</a:t>
            </a:r>
            <a:endParaRPr lang="ko-KR" altLang="en-US" sz="2000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5453" y="2133600"/>
            <a:ext cx="6373093" cy="3896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1026">
            <a:extLst>
              <a:ext uri="{FF2B5EF4-FFF2-40B4-BE49-F238E27FC236}">
                <a16:creationId xmlns:a16="http://schemas.microsoft.com/office/drawing/2014/main" id="{FC74B728-D809-89BC-7D1F-DEBD85CB3205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30893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5562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평균 군집화 </a:t>
            </a:r>
            <a:r>
              <a:rPr lang="ko-KR" altLang="en-US" sz="1600" b="1" dirty="0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알고리즘은 다음 상황에서는 데이터 분류가 원하는 결과와 다르게 발생할 수 있으므로 사용하지 않는 것이 좋음</a:t>
            </a:r>
            <a:endParaRPr lang="en-US" altLang="ko-KR" sz="1600" b="1" dirty="0">
              <a:solidFill>
                <a:srgbClr val="FF000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K-</a:t>
            </a:r>
            <a:r>
              <a:rPr lang="ko-KR" altLang="en-US" sz="1600" dirty="0"/>
              <a:t>평균은 </a:t>
            </a:r>
            <a:r>
              <a:rPr lang="ko-KR" altLang="en-US" sz="1600" b="1" dirty="0"/>
              <a:t>원형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구형</a:t>
            </a:r>
            <a:r>
              <a:rPr lang="en-US" altLang="ko-KR" sz="1600" b="1" dirty="0"/>
              <a:t>, Spherical) </a:t>
            </a:r>
            <a:r>
              <a:rPr lang="ko-KR" altLang="en-US" sz="1600" b="1" dirty="0"/>
              <a:t>구조의 클러스터</a:t>
            </a:r>
            <a:r>
              <a:rPr lang="ko-KR" altLang="en-US" sz="1600" dirty="0"/>
              <a:t>를 가정한다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하지만 비선형 구조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반달 모양 등</a:t>
            </a:r>
            <a:r>
              <a:rPr lang="en-US" altLang="ko-KR" sz="1600" dirty="0"/>
              <a:t>)</a:t>
            </a:r>
            <a:r>
              <a:rPr lang="ko-KR" altLang="en-US" sz="1600" dirty="0"/>
              <a:t>의 데이터에서는 제대로 군집화를 수행하지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 dirty="0"/>
              <a:t>      못한다</a:t>
            </a:r>
            <a:r>
              <a:rPr lang="en-US" altLang="ko-KR" sz="1600" dirty="0"/>
              <a:t>.(</a:t>
            </a:r>
            <a:r>
              <a:rPr lang="ko-KR" altLang="en-US" sz="1600" dirty="0"/>
              <a:t>밀도 기반 클러스터링</a:t>
            </a:r>
            <a:r>
              <a:rPr lang="en-US" altLang="ko-KR" sz="1600" dirty="0"/>
              <a:t>(DBSCAN), </a:t>
            </a:r>
            <a:r>
              <a:rPr lang="ko-KR" altLang="en-US" sz="1600" dirty="0"/>
              <a:t>계층적 클러스터링을 사용하는 것이 더   </a:t>
            </a:r>
            <a:endParaRPr lang="en-US" altLang="ko-KR" sz="16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       </a:t>
            </a:r>
            <a:r>
              <a:rPr lang="ko-KR" altLang="en-US" sz="1600" dirty="0"/>
              <a:t>적절할 수 있음</a:t>
            </a:r>
            <a:r>
              <a:rPr lang="en-US" altLang="ko-KR" sz="1600" dirty="0"/>
              <a:t>)</a:t>
            </a:r>
            <a:endParaRPr lang="en-US" altLang="ko-KR" sz="1600" dirty="0"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597117" y="266700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800" b="1" dirty="0"/>
              <a:t>비선형 데이터</a:t>
            </a:r>
            <a:endParaRPr lang="ko-KR" altLang="en-US" sz="18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048000"/>
            <a:ext cx="5724645" cy="1835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10BD0658-A114-A408-79CA-420627F00CF8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2286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26334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610600" cy="552450"/>
          </a:xfrm>
        </p:spPr>
        <p:txBody>
          <a:bodyPr/>
          <a:lstStyle/>
          <a:p>
            <a:r>
              <a:rPr lang="ko" altLang="en-US" sz="2800" dirty="0"/>
              <a:t>K-means의 한계: 구형이 아닌 모양</a:t>
            </a:r>
          </a:p>
        </p:txBody>
      </p:sp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1143000" y="48768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pic>
        <p:nvPicPr>
          <p:cNvPr id="3072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26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2192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2679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K-means (2개 클러스터)</a:t>
            </a:r>
          </a:p>
        </p:txBody>
      </p:sp>
    </p:spTree>
    <p:extLst>
      <p:ext uri="{BB962C8B-B14F-4D97-AF65-F5344CB8AC3E}">
        <p14:creationId xmlns:p14="http://schemas.microsoft.com/office/powerpoint/2010/main" val="226977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267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0"/>
            <a:ext cx="8278316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군집 크기가 다를 때</a:t>
            </a:r>
            <a:endParaRPr lang="en-US" altLang="ko-KR" sz="20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dirty="0"/>
              <a:t>K-</a:t>
            </a:r>
            <a:r>
              <a:rPr lang="ko-KR" altLang="en-US" sz="1600" dirty="0"/>
              <a:t>평균</a:t>
            </a:r>
            <a:r>
              <a:rPr lang="en-US" altLang="ko-KR" sz="1600" dirty="0"/>
              <a:t>(K-Means) </a:t>
            </a:r>
            <a:r>
              <a:rPr lang="ko-KR" altLang="en-US" sz="1600" dirty="0"/>
              <a:t>알고리즘은 </a:t>
            </a:r>
            <a:r>
              <a:rPr lang="ko-KR" altLang="en-US" sz="1600" b="1" dirty="0"/>
              <a:t>군집 크기가 다를 때 제대로 작동하지 않을 수 있다</a:t>
            </a:r>
            <a:r>
              <a:rPr lang="en-US" altLang="ko-KR" sz="1600" b="1" dirty="0"/>
              <a:t>.</a:t>
            </a:r>
            <a:r>
              <a:rPr lang="ko-KR" altLang="en-US" sz="1600" b="1" dirty="0"/>
              <a:t> </a:t>
            </a:r>
            <a:r>
              <a:rPr lang="ko-KR" altLang="en-US" sz="1600" dirty="0"/>
              <a:t>그 이유는 </a:t>
            </a:r>
            <a:r>
              <a:rPr lang="en-US" altLang="ko-KR" sz="1600" dirty="0"/>
              <a:t>K-</a:t>
            </a:r>
            <a:r>
              <a:rPr lang="ko-KR" altLang="en-US" sz="1600" dirty="0"/>
              <a:t>평균이 각 클러스터를 중심점</a:t>
            </a:r>
            <a:r>
              <a:rPr lang="en-US" altLang="ko-KR" sz="1600" dirty="0"/>
              <a:t>(centroid)</a:t>
            </a:r>
            <a:r>
              <a:rPr lang="ko-KR" altLang="en-US" sz="1600" dirty="0"/>
              <a:t>을 기준으로 구분하고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 중심점을 각 클러스터의 평균값으로 업데이트하기 때문이다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이 방식은 모든 클러스터가 비슷한 크기와 모양을 가지고 있을 때 효과적이지만</a:t>
            </a:r>
            <a:r>
              <a:rPr lang="en-US" altLang="ko-KR" sz="1600" dirty="0"/>
              <a:t>, </a:t>
            </a:r>
            <a:r>
              <a:rPr lang="ko-KR" altLang="en-US" sz="1600" dirty="0"/>
              <a:t>군집 크기가 크게 다를 경우에는 문제가 발생할 수 있다</a:t>
            </a:r>
            <a:r>
              <a:rPr lang="en-US" altLang="ko-KR" sz="1600" dirty="0"/>
              <a:t>.</a:t>
            </a:r>
            <a:endParaRPr lang="en-US" altLang="ko-KR" sz="1600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2100" y="3942249"/>
            <a:ext cx="6019800" cy="2712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AF190FB1-CB46-DAB0-4D2A-C486CE8CAEF7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89572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K-means의 한계: 크기가 다름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06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762000" y="4953000"/>
            <a:ext cx="2057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sp>
        <p:nvSpPr>
          <p:cNvPr id="1690631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K-means (3개 클러스터)</a:t>
            </a:r>
          </a:p>
        </p:txBody>
      </p:sp>
    </p:spTree>
    <p:extLst>
      <p:ext uri="{BB962C8B-B14F-4D97-AF65-F5344CB8AC3E}">
        <p14:creationId xmlns:p14="http://schemas.microsoft.com/office/powerpoint/2010/main" val="3483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63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군집마다 밀집도</a:t>
            </a:r>
            <a:r>
              <a:rPr lang="en-US" altLang="ko-KR" sz="2000" b="1" dirty="0">
                <a:latin typeface="KoPub돋움체_Pro Light" pitchFamily="18" charset="-127"/>
                <a:ea typeface="KoPub돋움체_Pro Light" pitchFamily="18" charset="-127"/>
              </a:rPr>
              <a:t>(density)</a:t>
            </a:r>
            <a:r>
              <a:rPr lang="ko-KR" altLang="en-US" sz="2000" b="1" dirty="0">
                <a:latin typeface="KoPub돋움체_Pro Light" pitchFamily="18" charset="-127"/>
                <a:ea typeface="KoPub돋움체_Pro Light" pitchFamily="18" charset="-127"/>
              </a:rPr>
              <a:t>와 거리가 다를 때</a:t>
            </a:r>
            <a:endParaRPr lang="en-US" altLang="ko-KR" sz="2000" b="1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ko-KR" sz="1600" b="1" dirty="0"/>
              <a:t>K-</a:t>
            </a:r>
            <a:r>
              <a:rPr lang="ko-KR" altLang="en-US" sz="1600" b="1" dirty="0"/>
              <a:t>평균</a:t>
            </a:r>
            <a:r>
              <a:rPr lang="en-US" altLang="ko-KR" sz="1600" b="1" dirty="0"/>
              <a:t>(K-Means)</a:t>
            </a:r>
            <a:r>
              <a:rPr lang="ko-KR" altLang="en-US" sz="1600" b="1" dirty="0"/>
              <a:t>은 군집마다 밀집도</a:t>
            </a:r>
            <a:r>
              <a:rPr lang="en-US" altLang="ko-KR" sz="1600" b="1" dirty="0"/>
              <a:t>(density)</a:t>
            </a:r>
            <a:r>
              <a:rPr lang="ko-KR" altLang="en-US" sz="1600" b="1" dirty="0"/>
              <a:t>와 거리가 다를 때 잘 작동하지 않는다</a:t>
            </a:r>
            <a:r>
              <a:rPr lang="en-US" altLang="ko-KR" sz="1600" b="1" dirty="0"/>
              <a:t>. </a:t>
            </a:r>
            <a:r>
              <a:rPr lang="ko-KR" altLang="en-US" sz="1600" dirty="0"/>
              <a:t>이유는 </a:t>
            </a:r>
            <a:r>
              <a:rPr lang="en-US" altLang="ko-KR" sz="1600" dirty="0"/>
              <a:t>K-</a:t>
            </a:r>
            <a:r>
              <a:rPr lang="ko-KR" altLang="en-US" sz="1600" dirty="0"/>
              <a:t>평균이 </a:t>
            </a:r>
            <a:r>
              <a:rPr lang="ko-KR" altLang="en-US" sz="1600" dirty="0" err="1"/>
              <a:t>유클리디안</a:t>
            </a:r>
            <a:r>
              <a:rPr lang="ko-KR" altLang="en-US" sz="1600" dirty="0"/>
              <a:t> 거리</a:t>
            </a:r>
            <a:r>
              <a:rPr lang="en-US" altLang="ko-KR" sz="1600" dirty="0"/>
              <a:t>(Euclidean Distance)</a:t>
            </a:r>
            <a:r>
              <a:rPr lang="ko-KR" altLang="en-US" sz="1600" dirty="0"/>
              <a:t>를 사용하여 중심점</a:t>
            </a:r>
            <a:r>
              <a:rPr lang="en-US" altLang="ko-KR" sz="1600" dirty="0"/>
              <a:t>(centroid)</a:t>
            </a:r>
            <a:r>
              <a:rPr lang="ko-KR" altLang="en-US" sz="1600" dirty="0"/>
              <a:t>을 기준으로 군집을 할당하는 방식이기 때문이다</a:t>
            </a:r>
            <a:r>
              <a:rPr lang="en-US" altLang="ko-KR" sz="1600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밀집도가 다른 군집에서 중심점의 왜곡</a:t>
            </a:r>
            <a:r>
              <a:rPr lang="en-US" altLang="ko-KR" sz="1600" dirty="0"/>
              <a:t>: </a:t>
            </a:r>
            <a:r>
              <a:rPr lang="ko-KR" altLang="en-US" sz="1600" b="1" dirty="0"/>
              <a:t>밀집도가 낮은 군집</a:t>
            </a:r>
            <a:r>
              <a:rPr lang="ko-KR" altLang="en-US" sz="1600" dirty="0"/>
              <a:t>에서는 데이터 포인트들이 </a:t>
            </a:r>
            <a:r>
              <a:rPr lang="ko-KR" altLang="en-US" sz="1600" b="1" dirty="0"/>
              <a:t>더 넓게 분포</a:t>
            </a:r>
            <a:r>
              <a:rPr lang="ko-KR" altLang="en-US" sz="1600" dirty="0"/>
              <a:t>하고</a:t>
            </a:r>
            <a:r>
              <a:rPr lang="en-US" altLang="ko-KR" sz="1600" dirty="0"/>
              <a:t>, </a:t>
            </a:r>
            <a:r>
              <a:rPr lang="ko-KR" altLang="en-US" sz="1600" dirty="0"/>
              <a:t>중심점이 </a:t>
            </a:r>
            <a:r>
              <a:rPr lang="ko-KR" altLang="en-US" sz="1600" b="1" dirty="0"/>
              <a:t>데이터의 중앙이 아닌 부분으로 이동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1600" dirty="0"/>
              <a:t>거리 차이가 큰 군집</a:t>
            </a:r>
            <a:r>
              <a:rPr lang="en-US" altLang="ko-KR" sz="1600" dirty="0"/>
              <a:t>: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b="1" dirty="0"/>
              <a:t>두 개의 군집</a:t>
            </a:r>
            <a:r>
              <a:rPr lang="ko-KR" altLang="en-US" sz="1600" dirty="0"/>
              <a:t>이 있지만 </a:t>
            </a:r>
            <a:r>
              <a:rPr lang="ko-KR" altLang="en-US" sz="1600" b="1" dirty="0"/>
              <a:t>하나는 매우 좁고 긴 형태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다른 하나는 넓고 원형 형태</a:t>
            </a:r>
            <a:r>
              <a:rPr lang="ko-KR" altLang="en-US" sz="1600" dirty="0"/>
              <a:t>인 경우</a:t>
            </a:r>
            <a:r>
              <a:rPr lang="en-US" altLang="ko-KR" sz="1600" dirty="0"/>
              <a:t>, K-</a:t>
            </a:r>
            <a:r>
              <a:rPr lang="ko-KR" altLang="en-US" sz="1600" dirty="0"/>
              <a:t>평균은 이 두 군집을 잘 분리하지 못할 수 있다</a:t>
            </a:r>
            <a:r>
              <a:rPr lang="en-US" altLang="ko-KR" sz="1600" dirty="0"/>
              <a:t>.</a:t>
            </a:r>
          </a:p>
          <a:p>
            <a:pPr>
              <a:buFont typeface="Wingdings" panose="05000000000000000000" pitchFamily="2" charset="2"/>
              <a:buChar char="u"/>
            </a:pPr>
            <a:endParaRPr lang="en-US" altLang="ko-KR" sz="2000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8999" y="4732108"/>
            <a:ext cx="4726187" cy="2049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026">
            <a:extLst>
              <a:ext uri="{FF2B5EF4-FFF2-40B4-BE49-F238E27FC236}">
                <a16:creationId xmlns:a16="http://schemas.microsoft.com/office/drawing/2014/main" id="{4C2E3C9C-185F-8628-CC1F-337C934661EA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52400"/>
            <a:ext cx="8280400" cy="5334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2pPr>
            <a:lvl3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3pPr>
            <a:lvl4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4pPr>
            <a:lvl5pPr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5pPr>
            <a:lvl6pPr marL="4572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6pPr>
            <a:lvl7pPr marL="9144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7pPr>
            <a:lvl8pPr marL="13716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8pPr>
            <a:lvl9pPr marL="1828800" algn="l" rtl="0" eaLnBrk="0" fontAlgn="base" hangingPunct="0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altLang="ko-KR" sz="2800" b="1" dirty="0">
                <a:latin typeface="KoPub돋움체_Pro Bold" pitchFamily="18" charset="-127"/>
                <a:ea typeface="KoPub돋움체_Pro Bold" pitchFamily="18" charset="-127"/>
              </a:rPr>
              <a:t>K-</a:t>
            </a:r>
            <a:r>
              <a:rPr lang="ko-KR" altLang="en-US" sz="2800" b="1" dirty="0">
                <a:latin typeface="KoPub돋움체_Pro Bold" pitchFamily="18" charset="-127"/>
                <a:ea typeface="KoPub돋움체_Pro Bold" pitchFamily="18" charset="-127"/>
              </a:rPr>
              <a:t>평균 군집화</a:t>
            </a:r>
            <a:endParaRPr lang="en-US" altLang="ko-KR" sz="28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77209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K-means의 한계: 밀도 차이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976313"/>
          </a:xfrm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Font typeface="Monotype Sorts" pitchFamily="2" charset="2"/>
              <a:buNone/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</a:pPr>
            <a:endParaRPr lang="en-US" altLang="en-US" sz="2000"/>
          </a:p>
          <a:p>
            <a:pPr marL="990600" lvl="1" indent="-533400">
              <a:lnSpc>
                <a:spcPct val="90000"/>
              </a:lnSpc>
              <a:spcBef>
                <a:spcPct val="20000"/>
              </a:spcBef>
              <a:buFont typeface="Arial" charset="0"/>
              <a:buNone/>
            </a:pPr>
            <a:endParaRPr lang="en-US" altLang="en-US" sz="20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762000" y="4953000"/>
            <a:ext cx="2133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9165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447800"/>
            <a:ext cx="4268788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91655" name="Rectangle 7"/>
          <p:cNvSpPr>
            <a:spLocks noChangeArrowheads="1"/>
          </p:cNvSpPr>
          <p:nvPr/>
        </p:nvSpPr>
        <p:spPr bwMode="auto">
          <a:xfrm>
            <a:off x="5334000" y="4902200"/>
            <a:ext cx="247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K-means (3개 클러스터)</a:t>
            </a:r>
          </a:p>
        </p:txBody>
      </p:sp>
    </p:spTree>
    <p:extLst>
      <p:ext uri="{BB962C8B-B14F-4D97-AF65-F5344CB8AC3E}">
        <p14:creationId xmlns:p14="http://schemas.microsoft.com/office/powerpoint/2010/main" val="416306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1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165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두 가지 다른 K-means 클러스터링</a:t>
            </a:r>
          </a:p>
        </p:txBody>
      </p:sp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7963" y="990600"/>
            <a:ext cx="3043237" cy="228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4419600"/>
            <a:ext cx="80010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endParaRPr lang="en-US" altLang="en-US"/>
          </a:p>
        </p:txBody>
      </p:sp>
      <p:pic>
        <p:nvPicPr>
          <p:cNvPr id="2662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7"/>
          <p:cNvSpPr txBox="1">
            <a:spLocks noChangeArrowheads="1"/>
          </p:cNvSpPr>
          <p:nvPr/>
        </p:nvSpPr>
        <p:spPr bwMode="auto">
          <a:xfrm>
            <a:off x="5410200" y="5881688"/>
            <a:ext cx="2743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최적이 아닌 클러스터링</a:t>
            </a:r>
          </a:p>
        </p:txBody>
      </p:sp>
      <p:pic>
        <p:nvPicPr>
          <p:cNvPr id="26631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00400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 Box 10"/>
          <p:cNvSpPr txBox="1">
            <a:spLocks noChangeArrowheads="1"/>
          </p:cNvSpPr>
          <p:nvPr/>
        </p:nvSpPr>
        <p:spPr bwMode="auto">
          <a:xfrm>
            <a:off x="1447800" y="5881688"/>
            <a:ext cx="2286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최적의 클러스터링</a:t>
            </a:r>
          </a:p>
        </p:txBody>
      </p:sp>
      <p:sp>
        <p:nvSpPr>
          <p:cNvPr id="26633" name="Text Box 11"/>
          <p:cNvSpPr txBox="1">
            <a:spLocks noChangeArrowheads="1"/>
          </p:cNvSpPr>
          <p:nvPr/>
        </p:nvSpPr>
        <p:spPr bwMode="auto">
          <a:xfrm>
            <a:off x="5257800" y="1524000"/>
            <a:ext cx="2209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분석이란?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1151466"/>
            <a:ext cx="8732837" cy="128693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ko" altLang="en-US" sz="2000" dirty="0"/>
              <a:t>객체 집합이 주어지면 객체들을 그룹으로 배치</a:t>
            </a:r>
            <a:r>
              <a:rPr lang="ko-KR" altLang="en-US" sz="2000" dirty="0"/>
              <a:t>한</a:t>
            </a:r>
            <a:r>
              <a:rPr lang="ko" altLang="en-US" sz="2000" dirty="0"/>
              <a:t>다. 이때 그룹 내의 객체는 서로 유사하거나 관련이 있고 다른 그룹의 객체와는 다르거나 관련이 없다.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447800" y="2743200"/>
            <a:ext cx="6553200" cy="3276600"/>
            <a:chOff x="1295400" y="2667000"/>
            <a:chExt cx="7010400" cy="3581400"/>
          </a:xfrm>
        </p:grpSpPr>
        <p:grpSp>
          <p:nvGrpSpPr>
            <p:cNvPr id="3076" name="Group 6"/>
            <p:cNvGrpSpPr>
              <a:grpSpLocks/>
            </p:cNvGrpSpPr>
            <p:nvPr/>
          </p:nvGrpSpPr>
          <p:grpSpPr bwMode="auto">
            <a:xfrm>
              <a:off x="3276600" y="3570288"/>
              <a:ext cx="3048000" cy="2678112"/>
              <a:chOff x="2160" y="2544"/>
              <a:chExt cx="1920" cy="1687"/>
            </a:xfrm>
          </p:grpSpPr>
          <p:sp>
            <p:nvSpPr>
              <p:cNvPr id="3087" name="Line 7"/>
              <p:cNvSpPr>
                <a:spLocks noChangeShapeType="1"/>
              </p:cNvSpPr>
              <p:nvPr/>
            </p:nvSpPr>
            <p:spPr bwMode="auto">
              <a:xfrm>
                <a:off x="2736" y="2544"/>
                <a:ext cx="0" cy="11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8" name="Line 8"/>
              <p:cNvSpPr>
                <a:spLocks noChangeShapeType="1"/>
              </p:cNvSpPr>
              <p:nvPr/>
            </p:nvSpPr>
            <p:spPr bwMode="auto">
              <a:xfrm>
                <a:off x="2736" y="3696"/>
                <a:ext cx="1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9" name="Freeform 9"/>
              <p:cNvSpPr>
                <a:spLocks/>
              </p:cNvSpPr>
              <p:nvPr/>
            </p:nvSpPr>
            <p:spPr bwMode="auto">
              <a:xfrm>
                <a:off x="2226" y="3696"/>
                <a:ext cx="510" cy="535"/>
              </a:xfrm>
              <a:custGeom>
                <a:avLst/>
                <a:gdLst>
                  <a:gd name="T0" fmla="*/ 510 w 510"/>
                  <a:gd name="T1" fmla="*/ 0 h 535"/>
                  <a:gd name="T2" fmla="*/ 0 w 510"/>
                  <a:gd name="T3" fmla="*/ 535 h 535"/>
                  <a:gd name="T4" fmla="*/ 0 60000 65536"/>
                  <a:gd name="T5" fmla="*/ 0 60000 65536"/>
                  <a:gd name="T6" fmla="*/ 0 w 510"/>
                  <a:gd name="T7" fmla="*/ 0 h 535"/>
                  <a:gd name="T8" fmla="*/ 510 w 510"/>
                  <a:gd name="T9" fmla="*/ 535 h 53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510" h="535">
                    <a:moveTo>
                      <a:pt x="510" y="0"/>
                    </a:moveTo>
                    <a:lnTo>
                      <a:pt x="0" y="535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90" name="AutoShape 10"/>
              <p:cNvSpPr>
                <a:spLocks noChangeArrowheads="1"/>
              </p:cNvSpPr>
              <p:nvPr/>
            </p:nvSpPr>
            <p:spPr bwMode="auto">
              <a:xfrm>
                <a:off x="3264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1" name="AutoShape 11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2" name="AutoShape 12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3" name="AutoShape 13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4" name="AutoShape 14"/>
              <p:cNvSpPr>
                <a:spLocks noChangeArrowheads="1"/>
              </p:cNvSpPr>
              <p:nvPr/>
            </p:nvSpPr>
            <p:spPr bwMode="auto">
              <a:xfrm>
                <a:off x="3600" y="288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5" name="AutoShape 15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6" name="AutoShape 16"/>
              <p:cNvSpPr>
                <a:spLocks noChangeArrowheads="1"/>
              </p:cNvSpPr>
              <p:nvPr/>
            </p:nvSpPr>
            <p:spPr bwMode="auto">
              <a:xfrm>
                <a:off x="3168" y="273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7" name="AutoShape 1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8" name="AutoShape 18"/>
              <p:cNvSpPr>
                <a:spLocks noChangeArrowheads="1"/>
              </p:cNvSpPr>
              <p:nvPr/>
            </p:nvSpPr>
            <p:spPr bwMode="auto">
              <a:xfrm>
                <a:off x="3168" y="297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99" name="AutoShape 19"/>
              <p:cNvSpPr>
                <a:spLocks noChangeArrowheads="1"/>
              </p:cNvSpPr>
              <p:nvPr/>
            </p:nvSpPr>
            <p:spPr bwMode="auto">
              <a:xfrm>
                <a:off x="2160" y="326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0" name="AutoShape 20"/>
              <p:cNvSpPr>
                <a:spLocks noChangeArrowheads="1"/>
              </p:cNvSpPr>
              <p:nvPr/>
            </p:nvSpPr>
            <p:spPr bwMode="auto">
              <a:xfrm>
                <a:off x="2304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1" name="AutoShape 21"/>
              <p:cNvSpPr>
                <a:spLocks noChangeArrowheads="1"/>
              </p:cNvSpPr>
              <p:nvPr/>
            </p:nvSpPr>
            <p:spPr bwMode="auto">
              <a:xfrm>
                <a:off x="2304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2" name="AutoShape 22"/>
              <p:cNvSpPr>
                <a:spLocks noChangeArrowheads="1"/>
              </p:cNvSpPr>
              <p:nvPr/>
            </p:nvSpPr>
            <p:spPr bwMode="auto">
              <a:xfrm>
                <a:off x="2448" y="331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3" name="AutoShape 23"/>
              <p:cNvSpPr>
                <a:spLocks noChangeArrowheads="1"/>
              </p:cNvSpPr>
              <p:nvPr/>
            </p:nvSpPr>
            <p:spPr bwMode="auto">
              <a:xfrm>
                <a:off x="2352" y="316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4" name="AutoShape 24"/>
              <p:cNvSpPr>
                <a:spLocks noChangeArrowheads="1"/>
              </p:cNvSpPr>
              <p:nvPr/>
            </p:nvSpPr>
            <p:spPr bwMode="auto">
              <a:xfrm>
                <a:off x="2448" y="345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5" name="AutoShape 25"/>
              <p:cNvSpPr>
                <a:spLocks noChangeArrowheads="1"/>
              </p:cNvSpPr>
              <p:nvPr/>
            </p:nvSpPr>
            <p:spPr bwMode="auto">
              <a:xfrm>
                <a:off x="2160" y="340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rgbClr val="FF00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6" name="AutoShape 26"/>
              <p:cNvSpPr>
                <a:spLocks noChangeArrowheads="1"/>
              </p:cNvSpPr>
              <p:nvPr/>
            </p:nvSpPr>
            <p:spPr bwMode="auto">
              <a:xfrm>
                <a:off x="3504" y="355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7" name="AutoShape 27"/>
              <p:cNvSpPr>
                <a:spLocks noChangeArrowheads="1"/>
              </p:cNvSpPr>
              <p:nvPr/>
            </p:nvSpPr>
            <p:spPr bwMode="auto">
              <a:xfrm>
                <a:off x="3792" y="3600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8" name="AutoShape 28"/>
              <p:cNvSpPr>
                <a:spLocks noChangeArrowheads="1"/>
              </p:cNvSpPr>
              <p:nvPr/>
            </p:nvSpPr>
            <p:spPr bwMode="auto">
              <a:xfrm>
                <a:off x="3648" y="3696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09" name="AutoShape 29"/>
              <p:cNvSpPr>
                <a:spLocks noChangeArrowheads="1"/>
              </p:cNvSpPr>
              <p:nvPr/>
            </p:nvSpPr>
            <p:spPr bwMode="auto">
              <a:xfrm>
                <a:off x="3504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10" name="AutoShape 30"/>
              <p:cNvSpPr>
                <a:spLocks noChangeArrowheads="1"/>
              </p:cNvSpPr>
              <p:nvPr/>
            </p:nvSpPr>
            <p:spPr bwMode="auto">
              <a:xfrm>
                <a:off x="3696" y="3792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11" name="AutoShape 31"/>
              <p:cNvSpPr>
                <a:spLocks noChangeArrowheads="1"/>
              </p:cNvSpPr>
              <p:nvPr/>
            </p:nvSpPr>
            <p:spPr bwMode="auto">
              <a:xfrm flipV="1">
                <a:off x="3504" y="3648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112" name="AutoShape 32"/>
              <p:cNvSpPr>
                <a:spLocks noChangeArrowheads="1"/>
              </p:cNvSpPr>
              <p:nvPr/>
            </p:nvSpPr>
            <p:spPr bwMode="auto">
              <a:xfrm>
                <a:off x="3696" y="3504"/>
                <a:ext cx="96" cy="96"/>
              </a:xfrm>
              <a:prstGeom prst="octagon">
                <a:avLst>
                  <a:gd name="adj" fmla="val 29287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3" name="Group 33"/>
            <p:cNvGrpSpPr>
              <a:grpSpLocks/>
            </p:cNvGrpSpPr>
            <p:nvPr/>
          </p:nvGrpSpPr>
          <p:grpSpPr bwMode="auto">
            <a:xfrm>
              <a:off x="5257800" y="2667000"/>
              <a:ext cx="3048000" cy="2514600"/>
              <a:chOff x="3312" y="1584"/>
              <a:chExt cx="1920" cy="1584"/>
            </a:xfrm>
          </p:grpSpPr>
          <p:sp>
            <p:nvSpPr>
              <p:cNvPr id="3085" name="Line 34"/>
              <p:cNvSpPr>
                <a:spLocks noChangeShapeType="1"/>
              </p:cNvSpPr>
              <p:nvPr/>
            </p:nvSpPr>
            <p:spPr bwMode="auto">
              <a:xfrm flipH="1" flipV="1">
                <a:off x="3312" y="2736"/>
                <a:ext cx="144" cy="432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" name="AutoShape 35"/>
              <p:cNvSpPr>
                <a:spLocks noChangeArrowheads="1"/>
              </p:cNvSpPr>
              <p:nvPr/>
            </p:nvSpPr>
            <p:spPr bwMode="auto">
              <a:xfrm>
                <a:off x="3984" y="1584"/>
                <a:ext cx="1248" cy="672"/>
              </a:xfrm>
              <a:prstGeom prst="wedgeRectCallout">
                <a:avLst>
                  <a:gd name="adj1" fmla="val -93509"/>
                  <a:gd name="adj2" fmla="val 150894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" altLang="en-US" sz="2000" b="0">
                    <a:latin typeface="Tahoma" pitchFamily="34" charset="0"/>
                  </a:rPr>
                  <a:t>클러스터 간 거리가 최대화됩니다.</a:t>
                </a:r>
              </a:p>
            </p:txBody>
          </p:sp>
        </p:grpSp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2895600" y="3657600"/>
              <a:ext cx="3276600" cy="2286000"/>
              <a:chOff x="1824" y="2208"/>
              <a:chExt cx="2064" cy="1440"/>
            </a:xfrm>
          </p:grpSpPr>
          <p:sp>
            <p:nvSpPr>
              <p:cNvPr id="3082" name="Oval 37"/>
              <p:cNvSpPr>
                <a:spLocks noChangeArrowheads="1"/>
              </p:cNvSpPr>
              <p:nvPr/>
            </p:nvSpPr>
            <p:spPr bwMode="auto">
              <a:xfrm>
                <a:off x="1824" y="2592"/>
                <a:ext cx="816" cy="720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83" name="Oval 38"/>
              <p:cNvSpPr>
                <a:spLocks noChangeArrowheads="1"/>
              </p:cNvSpPr>
              <p:nvPr/>
            </p:nvSpPr>
            <p:spPr bwMode="auto">
              <a:xfrm>
                <a:off x="2928" y="2208"/>
                <a:ext cx="720" cy="624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84" name="Oval 39"/>
              <p:cNvSpPr>
                <a:spLocks noChangeArrowheads="1"/>
              </p:cNvSpPr>
              <p:nvPr/>
            </p:nvSpPr>
            <p:spPr bwMode="auto">
              <a:xfrm>
                <a:off x="3216" y="3024"/>
                <a:ext cx="672" cy="624"/>
              </a:xfrm>
              <a:prstGeom prst="ellipse">
                <a:avLst/>
              </a:prstGeom>
              <a:noFill/>
              <a:ln w="254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5" name="Group 40"/>
            <p:cNvGrpSpPr>
              <a:grpSpLocks/>
            </p:cNvGrpSpPr>
            <p:nvPr/>
          </p:nvGrpSpPr>
          <p:grpSpPr bwMode="auto">
            <a:xfrm>
              <a:off x="1295400" y="2971800"/>
              <a:ext cx="2286000" cy="1676400"/>
              <a:chOff x="816" y="1776"/>
              <a:chExt cx="1440" cy="1056"/>
            </a:xfrm>
          </p:grpSpPr>
          <p:sp>
            <p:nvSpPr>
              <p:cNvPr id="3080" name="Line 41"/>
              <p:cNvSpPr>
                <a:spLocks noChangeShapeType="1"/>
              </p:cNvSpPr>
              <p:nvPr/>
            </p:nvSpPr>
            <p:spPr bwMode="auto">
              <a:xfrm flipV="1">
                <a:off x="2064" y="2736"/>
                <a:ext cx="192" cy="96"/>
              </a:xfrm>
              <a:prstGeom prst="line">
                <a:avLst/>
              </a:prstGeom>
              <a:noFill/>
              <a:ln w="25400">
                <a:solidFill>
                  <a:srgbClr val="CC66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1" name="AutoShape 42"/>
              <p:cNvSpPr>
                <a:spLocks noChangeArrowheads="1"/>
              </p:cNvSpPr>
              <p:nvPr/>
            </p:nvSpPr>
            <p:spPr bwMode="auto">
              <a:xfrm>
                <a:off x="816" y="1776"/>
                <a:ext cx="1248" cy="672"/>
              </a:xfrm>
              <a:prstGeom prst="wedgeRectCallout">
                <a:avLst>
                  <a:gd name="adj1" fmla="val 56250"/>
                  <a:gd name="adj2" fmla="val 92856"/>
                </a:avLst>
              </a:prstGeom>
              <a:solidFill>
                <a:srgbClr val="00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lang="ko" altLang="en-US" sz="2000" b="0" dirty="0">
                    <a:latin typeface="Tahoma" pitchFamily="34" charset="0"/>
                  </a:rPr>
                  <a:t>클러스터 내부 거리가 최소화됩니다.</a:t>
                </a:r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ko-KR" sz="2800" dirty="0"/>
              <a:t>밀도 기반 클러스터링</a:t>
            </a:r>
            <a:r>
              <a:rPr lang="en-US" altLang="ko" sz="2800" dirty="0"/>
              <a:t>(DBSCAN)</a:t>
            </a:r>
            <a:endParaRPr lang="ko" altLang="en-US" sz="2800" dirty="0"/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1800" dirty="0"/>
              <a:t>밀도 기반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-KR" altLang="en-US" sz="1600" dirty="0"/>
              <a:t>밀도 기반 클러스터링</a:t>
            </a:r>
            <a:r>
              <a:rPr lang="en-US" altLang="ko-KR" sz="1600" dirty="0"/>
              <a:t>(Density-Based Clustering)</a:t>
            </a:r>
            <a:r>
              <a:rPr lang="ko-KR" altLang="en-US" sz="1600" dirty="0"/>
              <a:t>은 데이터가 밀집된 지역을 군집으로 정의하는 방식이다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지역에 데이터 포인트가 일정 개수 이상 밀집해 있으면 클러스터로 간주하며</a:t>
            </a:r>
            <a:r>
              <a:rPr lang="en-US" altLang="ko-KR" sz="1600" dirty="0"/>
              <a:t>, </a:t>
            </a:r>
            <a:r>
              <a:rPr lang="ko-KR" altLang="en-US" sz="1600" dirty="0"/>
              <a:t>밀도가 낮은 지역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데이터가 적은 곳</a:t>
            </a:r>
            <a:r>
              <a:rPr lang="en-US" altLang="ko-KR" sz="1600" dirty="0"/>
              <a:t>)</a:t>
            </a:r>
            <a:r>
              <a:rPr lang="ko-KR" altLang="en-US" sz="1600" dirty="0"/>
              <a:t>은 이상치</a:t>
            </a:r>
            <a:r>
              <a:rPr lang="en-US" altLang="ko-KR" sz="1600" dirty="0"/>
              <a:t>(Outlier)</a:t>
            </a:r>
            <a:r>
              <a:rPr lang="ko-KR" altLang="en-US" sz="1600" dirty="0"/>
              <a:t>로 간주한다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spcBef>
                <a:spcPct val="20000"/>
              </a:spcBef>
            </a:pPr>
            <a:r>
              <a:rPr lang="ko" altLang="en-US" sz="1600" dirty="0"/>
              <a:t>클러스터가 불규칙하거나 얽혀 있을 때, 노이즈와 이상치가 있을 때 사용</a:t>
            </a:r>
            <a:r>
              <a:rPr lang="ko-KR" altLang="en-US" sz="1600" dirty="0"/>
              <a:t>된</a:t>
            </a:r>
            <a:r>
              <a:rPr lang="ko" altLang="en-US" sz="1600" dirty="0"/>
              <a:t>다.</a:t>
            </a:r>
          </a:p>
        </p:txBody>
      </p:sp>
      <p:grpSp>
        <p:nvGrpSpPr>
          <p:cNvPr id="15364" name="Group 12"/>
          <p:cNvGrpSpPr>
            <a:grpSpLocks/>
          </p:cNvGrpSpPr>
          <p:nvPr/>
        </p:nvGrpSpPr>
        <p:grpSpPr bwMode="auto">
          <a:xfrm>
            <a:off x="304800" y="4114800"/>
            <a:ext cx="8610600" cy="1676400"/>
            <a:chOff x="1056" y="3072"/>
            <a:chExt cx="3840" cy="720"/>
          </a:xfrm>
        </p:grpSpPr>
        <p:sp>
          <p:nvSpPr>
            <p:cNvPr id="15366" name="Rectangle 2"/>
            <p:cNvSpPr>
              <a:spLocks noChangeArrowheads="1"/>
            </p:cNvSpPr>
            <p:nvPr/>
          </p:nvSpPr>
          <p:spPr bwMode="auto">
            <a:xfrm>
              <a:off x="1056" y="3072"/>
              <a:ext cx="3840" cy="720"/>
            </a:xfrm>
            <a:prstGeom prst="rect">
              <a:avLst/>
            </a:prstGeom>
            <a:pattFill prst="pct10">
              <a:fgClr>
                <a:schemeClr val="tx1"/>
              </a:fgClr>
              <a:bgClr>
                <a:srgbClr val="FFFFFF"/>
              </a:bgClr>
            </a:patt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7" name="Oval 5"/>
            <p:cNvSpPr>
              <a:spLocks noChangeAspect="1" noChangeArrowheads="1"/>
            </p:cNvSpPr>
            <p:nvPr/>
          </p:nvSpPr>
          <p:spPr bwMode="auto">
            <a:xfrm>
              <a:off x="1599" y="3374"/>
              <a:ext cx="134" cy="134"/>
            </a:xfrm>
            <a:prstGeom prst="ellipse">
              <a:avLst/>
            </a:prstGeom>
            <a:solidFill>
              <a:srgbClr val="3333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68" name="AutoShape 6"/>
            <p:cNvSpPr>
              <a:spLocks noChangeAspect="1" noChangeArrowheads="1"/>
            </p:cNvSpPr>
            <p:nvPr/>
          </p:nvSpPr>
          <p:spPr bwMode="auto">
            <a:xfrm rot="-5400000">
              <a:off x="1370" y="3006"/>
              <a:ext cx="525" cy="86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600"/>
                <a:gd name="T13" fmla="*/ 0 h 21600"/>
                <a:gd name="T14" fmla="*/ 21600 w 21600"/>
                <a:gd name="T15" fmla="*/ 1351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5625" y="13616"/>
                  </a:moveTo>
                  <a:cubicBezTo>
                    <a:pt x="5154" y="12752"/>
                    <a:pt x="4908" y="11784"/>
                    <a:pt x="4908" y="10800"/>
                  </a:cubicBezTo>
                  <a:cubicBezTo>
                    <a:pt x="4908" y="7545"/>
                    <a:pt x="7545" y="4908"/>
                    <a:pt x="10800" y="4908"/>
                  </a:cubicBezTo>
                  <a:cubicBezTo>
                    <a:pt x="14054" y="4908"/>
                    <a:pt x="16692" y="7545"/>
                    <a:pt x="16692" y="10800"/>
                  </a:cubicBezTo>
                  <a:cubicBezTo>
                    <a:pt x="16692" y="11784"/>
                    <a:pt x="16445" y="12752"/>
                    <a:pt x="15974" y="13616"/>
                  </a:cubicBezTo>
                  <a:lnTo>
                    <a:pt x="20285" y="15963"/>
                  </a:lnTo>
                  <a:cubicBezTo>
                    <a:pt x="21148" y="14379"/>
                    <a:pt x="21600" y="12603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  <a:cubicBezTo>
                    <a:pt x="4835" y="0"/>
                    <a:pt x="0" y="4835"/>
                    <a:pt x="0" y="10800"/>
                  </a:cubicBezTo>
                  <a:cubicBezTo>
                    <a:pt x="-1" y="12603"/>
                    <a:pt x="451" y="14379"/>
                    <a:pt x="1314" y="15963"/>
                  </a:cubicBezTo>
                  <a:lnTo>
                    <a:pt x="5625" y="1361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69" name="Oval 7"/>
            <p:cNvSpPr>
              <a:spLocks noChangeAspect="1" noChangeArrowheads="1"/>
            </p:cNvSpPr>
            <p:nvPr/>
          </p:nvSpPr>
          <p:spPr bwMode="auto">
            <a:xfrm>
              <a:off x="1932" y="3374"/>
              <a:ext cx="134" cy="134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0" name="Oval 8"/>
            <p:cNvSpPr>
              <a:spLocks noChangeAspect="1" noChangeArrowheads="1"/>
            </p:cNvSpPr>
            <p:nvPr/>
          </p:nvSpPr>
          <p:spPr bwMode="auto">
            <a:xfrm>
              <a:off x="3664" y="3257"/>
              <a:ext cx="376" cy="355"/>
            </a:xfrm>
            <a:prstGeom prst="ellipse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1" name="Oval 9"/>
            <p:cNvSpPr>
              <a:spLocks noChangeAspect="1" noChangeArrowheads="1"/>
            </p:cNvSpPr>
            <p:nvPr/>
          </p:nvSpPr>
          <p:spPr bwMode="auto">
            <a:xfrm>
              <a:off x="4108" y="3257"/>
              <a:ext cx="376" cy="355"/>
            </a:xfrm>
            <a:prstGeom prst="ellipse">
              <a:avLst/>
            </a:pr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2" name="Oval 10"/>
            <p:cNvSpPr>
              <a:spLocks noChangeAspect="1" noChangeArrowheads="1"/>
            </p:cNvSpPr>
            <p:nvPr/>
          </p:nvSpPr>
          <p:spPr bwMode="auto">
            <a:xfrm>
              <a:off x="2420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5373" name="Oval 11"/>
            <p:cNvSpPr>
              <a:spLocks noChangeAspect="1" noChangeArrowheads="1"/>
            </p:cNvSpPr>
            <p:nvPr/>
          </p:nvSpPr>
          <p:spPr bwMode="auto">
            <a:xfrm>
              <a:off x="2819" y="3168"/>
              <a:ext cx="444" cy="444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5365" name="Text Box 13"/>
          <p:cNvSpPr txBox="1">
            <a:spLocks noChangeArrowheads="1"/>
          </p:cNvSpPr>
          <p:nvPr/>
        </p:nvSpPr>
        <p:spPr bwMode="auto">
          <a:xfrm>
            <a:off x="2971800" y="5791200"/>
            <a:ext cx="3200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6개의 밀도 기반 클러스터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" sz="2800" dirty="0"/>
              <a:t>밀도 기반 클러스터링</a:t>
            </a:r>
            <a:r>
              <a:rPr lang="en-US" altLang="ko" sz="2800" dirty="0"/>
              <a:t>(DBSCAN)</a:t>
            </a:r>
            <a:endParaRPr lang="ko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밀도 기반 클러스터링</a:t>
            </a:r>
            <a:r>
              <a:rPr lang="en-US" altLang="ko-KR" sz="1800" dirty="0"/>
              <a:t>(DBSCAN, Density-Based Spatial Clustering of Applications with Noise)</a:t>
            </a:r>
            <a:r>
              <a:rPr lang="ko-KR" altLang="en-US" sz="1800" dirty="0"/>
              <a:t>은 데이터가 </a:t>
            </a:r>
            <a:r>
              <a:rPr lang="ko-KR" altLang="en-US" sz="1800" b="1" dirty="0"/>
              <a:t>밀집된 지역</a:t>
            </a:r>
            <a:r>
              <a:rPr lang="ko-KR" altLang="en-US" sz="1800" dirty="0"/>
              <a:t>을 기준으로 클러스터를 형성하는 군집화 알고리즘이다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sz="1800" dirty="0"/>
              <a:t>DBSCAN</a:t>
            </a:r>
            <a:r>
              <a:rPr lang="ko-KR" altLang="en-US" sz="1800" dirty="0"/>
              <a:t>은 </a:t>
            </a:r>
            <a:r>
              <a:rPr lang="en-US" altLang="ko-KR" sz="1800" dirty="0"/>
              <a:t>K-</a:t>
            </a:r>
            <a:r>
              <a:rPr lang="ko-KR" altLang="en-US" sz="1800" dirty="0"/>
              <a:t>평균</a:t>
            </a:r>
            <a:r>
              <a:rPr lang="en-US" altLang="ko-KR" sz="1800" dirty="0"/>
              <a:t>(K-Means)</a:t>
            </a:r>
            <a:r>
              <a:rPr lang="ko-KR" altLang="en-US" sz="1800" dirty="0"/>
              <a:t>과 같은 </a:t>
            </a:r>
            <a:r>
              <a:rPr lang="ko-KR" altLang="en-US" sz="1800" b="1" dirty="0"/>
              <a:t>중심 기반 군집화</a:t>
            </a:r>
            <a:r>
              <a:rPr lang="ko-KR" altLang="en-US" sz="1800" dirty="0"/>
              <a:t> 알고리즘과는 달리</a:t>
            </a:r>
            <a:r>
              <a:rPr lang="en-US" altLang="ko-KR" sz="1800" dirty="0"/>
              <a:t>, </a:t>
            </a:r>
            <a:r>
              <a:rPr lang="ko-KR" altLang="en-US" sz="1800" b="1" dirty="0"/>
              <a:t>클러스터의 형태가 원형이나 구형일 필요 없이</a:t>
            </a:r>
            <a:r>
              <a:rPr lang="ko-KR" altLang="en-US" sz="1800" dirty="0"/>
              <a:t> </a:t>
            </a:r>
            <a:r>
              <a:rPr lang="ko-KR" altLang="en-US" sz="1800" b="1" dirty="0"/>
              <a:t>다양한 형태</a:t>
            </a:r>
            <a:r>
              <a:rPr lang="ko-KR" altLang="en-US" sz="1800" dirty="0"/>
              <a:t>의 군집을 잘 찾아낼 수 있다는 장점이 있다</a:t>
            </a:r>
            <a:r>
              <a:rPr lang="en-US" altLang="ko-KR" sz="1800" dirty="0"/>
              <a:t>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이상치</a:t>
            </a:r>
            <a:r>
              <a:rPr lang="en-US" altLang="ko-KR" sz="1800" dirty="0"/>
              <a:t>(outlier)</a:t>
            </a:r>
            <a:r>
              <a:rPr lang="ko-KR" altLang="en-US" sz="1800" dirty="0"/>
              <a:t>나 </a:t>
            </a:r>
            <a:r>
              <a:rPr lang="ko-KR" altLang="en-US" sz="1800" b="1" dirty="0"/>
              <a:t>잡음</a:t>
            </a:r>
            <a:r>
              <a:rPr lang="en-US" altLang="ko-KR" sz="1800" b="1" dirty="0"/>
              <a:t>(noise)</a:t>
            </a:r>
            <a:r>
              <a:rPr lang="ko-KR" altLang="en-US" sz="1800" dirty="0"/>
              <a:t> 데이터를 자동으로 처리할 수 있다는 특징이 있다</a:t>
            </a:r>
            <a:r>
              <a:rPr lang="en-US" altLang="ko-KR" sz="1800" dirty="0"/>
              <a:t>.</a:t>
            </a:r>
            <a:endParaRPr lang="ko" sz="18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419600"/>
            <a:ext cx="3048000" cy="2253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6138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31371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밀도 기반 군집 분석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(Density-Based Spatial Clustering of Applications with Noise, DBSCAN)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은 일정 밀도 이상을 가진 데이터를 기준으로 군집을 형성하는 방법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3028638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/>
              <a:t>밀도 기반 군집 분석의 밀집도</a:t>
            </a:r>
            <a:endParaRPr lang="ko-KR" altLang="en-US" sz="20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414711"/>
            <a:ext cx="4622670" cy="318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A799527-27E7-EBEA-89B9-6008957614C2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노이즈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(noise)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에 영향을 받지 않으며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, K-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평균 군집화에 비해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연산량은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많지만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K-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평균 군집화가 잘 처리하지 못하는 오목하거나 볼록한 부분을 처리하는 데 유용함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597117" y="3048000"/>
            <a:ext cx="8081453" cy="4003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2000" b="1" dirty="0"/>
              <a:t>밀도 기반 군집 분석의 데이터 표현</a:t>
            </a:r>
            <a:endParaRPr lang="ko-KR" altLang="en-US" sz="2000" b="1" dirty="0">
              <a:latin typeface="KoPub돋움체_Pro Medium" pitchFamily="18" charset="-127"/>
              <a:ea typeface="KoPub돋움체_Pro Medium" pitchFamily="18" charset="-127"/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581400"/>
            <a:ext cx="6934200" cy="2671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F36E52B7-FC2F-2249-17BD-46C5368542BE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873115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4" y="1066800"/>
            <a:ext cx="8335923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 </a:t>
            </a:r>
            <a:r>
              <a:rPr lang="en-US" altLang="ko-KR" sz="2000" b="1" dirty="0">
                <a:latin typeface="KoPub돋움체_Pro Bold" pitchFamily="18" charset="-127"/>
                <a:ea typeface="KoPub돋움체_Pro Bold" pitchFamily="18" charset="-127"/>
              </a:rPr>
              <a:t>- </a:t>
            </a:r>
            <a:r>
              <a:rPr lang="ko-KR" altLang="en-US" sz="1800" b="1" dirty="0">
                <a:latin typeface="KoPub돋움체_Pro Light" pitchFamily="18" charset="-127"/>
                <a:ea typeface="KoPub돋움체_Pro Light" pitchFamily="18" charset="-127"/>
              </a:rPr>
              <a:t>노이즈와 이상치 차이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노이즈는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주어진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데이터셋과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무관하거나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무작위성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데이터로 전처리 과정에서 제거해야 할 부분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이상치는 관측된 데이터 범위에서 많이 벗어난 아주 작은 값이나 아주 큰 값을 의미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288815"/>
            <a:ext cx="4857802" cy="33460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370101-3532-16AF-7F10-06E584C29CE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35822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ko" sz="2800" dirty="0"/>
              <a:t>DBSCAN</a:t>
            </a:r>
            <a:endParaRPr lang="ko" altLang="en-US" sz="2800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2" y="1143000"/>
            <a:ext cx="8351837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DBSCAN은 밀도 기반 알고리즘</a:t>
            </a:r>
            <a:r>
              <a:rPr lang="ko-KR" altLang="en-US" sz="2000" dirty="0"/>
              <a:t>이</a:t>
            </a:r>
            <a:r>
              <a:rPr lang="ko" altLang="en-US" sz="2000" dirty="0"/>
              <a:t>다.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" altLang="en-US" sz="1800" dirty="0"/>
              <a:t>밀도 = 지정된 반경 내의 점</a:t>
            </a:r>
            <a:r>
              <a:rPr lang="ko-KR" altLang="en-US" sz="1800" dirty="0"/>
              <a:t>의</a:t>
            </a:r>
            <a:r>
              <a:rPr lang="ko" altLang="en-US" sz="1800" dirty="0"/>
              <a:t>수</a:t>
            </a:r>
            <a:r>
              <a:rPr lang="en-US" altLang="ko" sz="1800" dirty="0"/>
              <a:t>(</a:t>
            </a:r>
            <a:r>
              <a:rPr lang="en-US" altLang="en-US" sz="1800" dirty="0"/>
              <a:t>number of points)</a:t>
            </a:r>
            <a:r>
              <a:rPr lang="ko" altLang="en-US" sz="1800" dirty="0"/>
              <a:t> </a:t>
            </a:r>
            <a:r>
              <a:rPr lang="en-US" altLang="ko" sz="1800" dirty="0"/>
              <a:t>–</a:t>
            </a:r>
            <a:r>
              <a:rPr lang="ko" altLang="en-US" sz="1800" dirty="0"/>
              <a:t> </a:t>
            </a:r>
            <a:r>
              <a:rPr lang="en-US" altLang="ko" sz="1800" dirty="0"/>
              <a:t>e</a:t>
            </a:r>
            <a:r>
              <a:rPr lang="ko" altLang="en-US" sz="1800" dirty="0"/>
              <a:t>ps</a:t>
            </a:r>
            <a:endParaRPr lang="en-US" altLang="ko" sz="18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800" dirty="0"/>
              <a:t>주요</a:t>
            </a:r>
            <a:r>
              <a:rPr lang="ko-KR" altLang="en-US" sz="1600" dirty="0"/>
              <a:t> </a:t>
            </a:r>
            <a:r>
              <a:rPr lang="ko-KR" altLang="en-US" sz="1600" dirty="0" err="1"/>
              <a:t>하이퍼파라미터</a:t>
            </a:r>
            <a:endParaRPr lang="en-US" altLang="ko-KR" sz="1600" dirty="0"/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" sz="1600" dirty="0">
                <a:latin typeface="Arial Unicode MS"/>
              </a:rPr>
              <a:t> </a:t>
            </a:r>
            <a:r>
              <a:rPr lang="en-US" altLang="ko" sz="1600" b="1" dirty="0">
                <a:latin typeface="Arial Unicode MS"/>
              </a:rPr>
              <a:t>E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ps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epsilon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반경(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radius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의미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데이터 포인트 간의 최대 거리를 설정하는 값으로,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이내의 포인트들은 서로 이웃 관계라고 간주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None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lang="en-US" altLang="ko-KR" sz="1600" dirty="0"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ko-KR" sz="1400" b="1" dirty="0"/>
              <a:t>Eps(ε, Epsilon)</a:t>
            </a:r>
            <a:r>
              <a:rPr lang="ko-KR" altLang="en-US" sz="1400" dirty="0"/>
              <a:t> 값은 </a:t>
            </a:r>
            <a:r>
              <a:rPr lang="ko-KR" altLang="en-US" sz="1400" b="1" dirty="0"/>
              <a:t>사용자가 설정해야 하는 </a:t>
            </a:r>
            <a:r>
              <a:rPr lang="ko-KR" altLang="en-US" sz="1400" b="1" dirty="0" err="1"/>
              <a:t>하이퍼파라미터</a:t>
            </a:r>
            <a:r>
              <a:rPr lang="ko-KR" altLang="en-US" sz="1400" dirty="0" err="1"/>
              <a:t>이다</a:t>
            </a:r>
            <a:r>
              <a:rPr lang="en-US" altLang="ko-KR" sz="1400" dirty="0"/>
              <a:t>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예를 들어, 두 데이터 포인트가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거리 이내에 있다면, 이들은 같은 클러스터에 속한다고 판단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en-US" altLang="ko-KR" sz="1600" b="1" dirty="0" err="1"/>
              <a:t>MinPts</a:t>
            </a:r>
            <a:r>
              <a:rPr lang="en-US" altLang="ko-KR" sz="1600" b="1" dirty="0"/>
              <a:t> (</a:t>
            </a:r>
            <a:r>
              <a:rPr lang="ko-KR" altLang="en-US" sz="1600" b="1" dirty="0"/>
              <a:t>최소 포인트 수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MinPts는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클러스터를 형성하기 위한 최소 포인트 개수를 의미</a:t>
            </a:r>
            <a:r>
              <a:rPr lang="ko-KR" altLang="en-US" sz="1600" dirty="0">
                <a:latin typeface="Arial" panose="020B0604020202020204" pitchFamily="34" charset="0"/>
              </a:rPr>
              <a:t>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만약 어떤 데이터 포인트 주변에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MinPts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이상의 데이터 포인트가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Eps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거리 이내에 존재하면, 해당 포인트는 핵심 포인트(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point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)로 간주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된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EEA16-C69C-A923-3AF7-A5D4A773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>
            <a:extLst>
              <a:ext uri="{FF2B5EF4-FFF2-40B4-BE49-F238E27FC236}">
                <a16:creationId xmlns:a16="http://schemas.microsoft.com/office/drawing/2014/main" id="{070B3007-D742-2B08-98DA-1E4EA3281A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en-US" altLang="ko" sz="2800" dirty="0"/>
              <a:t>DBSCAN</a:t>
            </a:r>
            <a:endParaRPr lang="ko" altLang="en-US" sz="2800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8D18BD2C-EFB5-6592-F681-708E1799B2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9762" y="1143000"/>
            <a:ext cx="8351837" cy="54864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DBSCAN은 밀도 기반 알고리즘</a:t>
            </a:r>
            <a:r>
              <a:rPr lang="ko-KR" altLang="en-US" sz="2000" dirty="0"/>
              <a:t>이</a:t>
            </a:r>
            <a:r>
              <a:rPr lang="ko" altLang="en-US" sz="2000" dirty="0"/>
              <a:t>다.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" altLang="en-US" sz="1600" dirty="0"/>
              <a:t>밀도 = 지정된 반경 내의 점</a:t>
            </a:r>
            <a:r>
              <a:rPr lang="ko-KR" altLang="en-US" sz="1600" dirty="0"/>
              <a:t>의</a:t>
            </a:r>
            <a:r>
              <a:rPr lang="ko" altLang="en-US" sz="1600" dirty="0"/>
              <a:t>수</a:t>
            </a:r>
            <a:r>
              <a:rPr lang="en-US" altLang="ko" sz="1600" dirty="0"/>
              <a:t>(</a:t>
            </a:r>
            <a:r>
              <a:rPr lang="en-US" altLang="en-US" sz="1600" dirty="0"/>
              <a:t>number of points)</a:t>
            </a:r>
            <a:r>
              <a:rPr lang="ko" altLang="en-US" sz="1600" dirty="0"/>
              <a:t> </a:t>
            </a:r>
            <a:r>
              <a:rPr lang="en-US" altLang="ko" sz="1600" dirty="0"/>
              <a:t>–</a:t>
            </a:r>
            <a:r>
              <a:rPr lang="ko" altLang="en-US" sz="1600" dirty="0"/>
              <a:t> </a:t>
            </a:r>
            <a:r>
              <a:rPr lang="en-US" altLang="ko" sz="1600" dirty="0"/>
              <a:t>e</a:t>
            </a:r>
            <a:r>
              <a:rPr lang="ko" altLang="en-US" sz="1600" dirty="0"/>
              <a:t>ps</a:t>
            </a:r>
            <a:endParaRPr lang="en-US" altLang="ko" sz="1600" dirty="0"/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600" dirty="0"/>
              <a:t>주요 </a:t>
            </a:r>
            <a:r>
              <a:rPr lang="ko-KR" altLang="en-US" sz="1600" dirty="0" err="1"/>
              <a:t>하이퍼파라미터</a:t>
            </a:r>
            <a:endParaRPr lang="en-US" altLang="ko-KR" sz="1600" dirty="0"/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 </a:t>
            </a:r>
            <a:r>
              <a:rPr lang="ko-KR" altLang="en-US" sz="1600" b="1" dirty="0"/>
              <a:t>핵심 포인트</a:t>
            </a:r>
            <a:r>
              <a:rPr lang="en-US" altLang="ko-KR" sz="1600" b="1" dirty="0"/>
              <a:t>(Core Point)</a:t>
            </a:r>
            <a:r>
              <a:rPr lang="ko-KR" altLang="en-US" sz="1600" dirty="0"/>
              <a:t>는 밀도 기반 클러스터링</a:t>
            </a:r>
            <a:r>
              <a:rPr lang="en-US" altLang="ko-KR" sz="1600" dirty="0"/>
              <a:t>(DBSCAN)</a:t>
            </a:r>
            <a:r>
              <a:rPr lang="ko-KR" altLang="en-US" sz="1600" dirty="0"/>
              <a:t>에서 매우 중요한 개념으로</a:t>
            </a:r>
            <a:r>
              <a:rPr lang="en-US" altLang="ko-KR" sz="1600" dirty="0"/>
              <a:t>, </a:t>
            </a:r>
            <a:r>
              <a:rPr lang="ko-KR" altLang="en-US" sz="1600" b="1" dirty="0"/>
              <a:t>군집을 형성하는 중심이 되는 데이터 포인트이다</a:t>
            </a:r>
            <a:r>
              <a:rPr lang="en-US" altLang="ko-KR" sz="1600" b="1" dirty="0"/>
              <a:t>.</a:t>
            </a:r>
            <a:r>
              <a:rPr lang="en-US" altLang="ko-KR" sz="1600" dirty="0"/>
              <a:t> 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핵심 포인트는 주변에 충분히 밀집된 다른 데이터 포인트들이 있을 때 정의된다</a:t>
            </a:r>
            <a:r>
              <a:rPr lang="en-US" altLang="ko-KR" sz="1600" dirty="0"/>
              <a:t>. </a:t>
            </a:r>
            <a:r>
              <a:rPr lang="ko-KR" altLang="en-US" sz="1600" dirty="0"/>
              <a:t>구체적으로</a:t>
            </a:r>
            <a:r>
              <a:rPr lang="en-US" altLang="ko-KR" sz="1600" dirty="0"/>
              <a:t>, </a:t>
            </a:r>
            <a:r>
              <a:rPr lang="ko-KR" altLang="en-US" sz="1600" dirty="0"/>
              <a:t>핵심 포인트는 주변 </a:t>
            </a:r>
            <a:r>
              <a:rPr lang="en-US" altLang="ko-KR" sz="1600" dirty="0"/>
              <a:t>Eps </a:t>
            </a:r>
            <a:r>
              <a:rPr lang="ko-KR" altLang="en-US" sz="1600" dirty="0"/>
              <a:t>거리 내에 최소한 </a:t>
            </a:r>
            <a:r>
              <a:rPr lang="en-US" altLang="ko-KR" sz="1600" dirty="0" err="1"/>
              <a:t>MinPts</a:t>
            </a:r>
            <a:r>
              <a:rPr lang="en-US" altLang="ko-KR" sz="1600" dirty="0"/>
              <a:t> </a:t>
            </a:r>
            <a:r>
              <a:rPr lang="ko-KR" altLang="en-US" sz="1600" dirty="0"/>
              <a:t>개 이상의 다른 데이터 포인트가 존재하는 포인트이다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l"/>
            </a:pPr>
            <a:r>
              <a:rPr lang="ko-KR" altLang="en-US" sz="1600" b="1" dirty="0"/>
              <a:t>핵심 포인트가 중요한 이유</a:t>
            </a:r>
            <a:endParaRPr lang="en-US" altLang="ko-KR" sz="1600" b="1" dirty="0"/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-KR" altLang="en-US" sz="1600" dirty="0"/>
              <a:t> 핵심 포인트는 군집을 확장할 수 있는 출발점이 되며</a:t>
            </a:r>
            <a:r>
              <a:rPr lang="en-US" altLang="ko-KR" sz="1600" dirty="0"/>
              <a:t>, DBSCAN</a:t>
            </a:r>
            <a:r>
              <a:rPr lang="ko-KR" altLang="en-US" sz="1600" dirty="0"/>
              <a:t>이 군집을 형성하는 과정에서 중심적인 역할을 한다</a:t>
            </a:r>
            <a:r>
              <a:rPr lang="en-US" altLang="ko-KR" sz="1600" dirty="0"/>
              <a:t>. </a:t>
            </a:r>
          </a:p>
          <a:p>
            <a:pPr lvl="2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ko-KR" sz="1600" dirty="0"/>
              <a:t> </a:t>
            </a:r>
            <a:r>
              <a:rPr lang="ko-KR" altLang="en-US" sz="1600" dirty="0"/>
              <a:t>핵심 포인트가 있으면</a:t>
            </a:r>
            <a:r>
              <a:rPr lang="en-US" altLang="ko-KR" sz="1600" dirty="0"/>
              <a:t>, DBSCAN</a:t>
            </a:r>
            <a:r>
              <a:rPr lang="ko-KR" altLang="en-US" sz="1600" dirty="0"/>
              <a:t>은 그 주변의 데이터를 연쇄적으로 연결해 군집을 확장하게 된다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1558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5368405" cy="556260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sz="3200" b="1" dirty="0">
                <a:latin typeface="KoPub돋움체_Pro Bold" pitchFamily="18" charset="-127"/>
                <a:ea typeface="KoPub돋움체_Pro Bold" pitchFamily="18" charset="-127"/>
              </a:rPr>
              <a:t>밀도 기반 군집 분석 </a:t>
            </a:r>
            <a:r>
              <a:rPr lang="en-US" altLang="ko-KR" sz="3200" b="1" dirty="0">
                <a:latin typeface="KoPub돋움체_Pro Bold" pitchFamily="18" charset="-127"/>
                <a:ea typeface="KoPub돋움체_Pro Bold" pitchFamily="18" charset="-127"/>
              </a:rPr>
              <a:t>- </a:t>
            </a:r>
            <a:r>
              <a:rPr lang="ko-KR" altLang="en-US" sz="3200" b="1" dirty="0">
                <a:latin typeface="KoPub돋움체_Pro Bold" pitchFamily="18" charset="-127"/>
                <a:ea typeface="KoPub돋움체_Pro Bold" pitchFamily="18" charset="-127"/>
              </a:rPr>
              <a:t>절차</a:t>
            </a:r>
            <a:endParaRPr lang="en-US" altLang="ko-KR" sz="3200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70000"/>
              </a:lnSpc>
              <a:buNone/>
            </a:pPr>
            <a:r>
              <a:rPr lang="en-US" altLang="ko-KR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2900" b="1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엡실론</a:t>
            </a:r>
            <a:r>
              <a:rPr lang="ko-KR" altLang="en-US" sz="29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내 점 개수 확인 및 중심점 결정</a:t>
            </a: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그림과 같이 원 안에 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 있다고 할 때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에서 거리 엡실론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(epsilon) 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내에 점이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m(</a:t>
            </a:r>
            <a:r>
              <a:rPr lang="en-US" altLang="ko-KR" sz="2600" dirty="0" err="1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개 있으면 하나의 군집으로 인식한다고 하자</a:t>
            </a:r>
            <a:endParaRPr lang="en-US" altLang="ko-KR" sz="2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ko-KR" altLang="en-US" sz="2600" dirty="0" err="1">
                <a:latin typeface="KoPub돋움체_Pro Light" pitchFamily="18" charset="-127"/>
                <a:ea typeface="KoPub돋움체_Pro Light" pitchFamily="18" charset="-127"/>
              </a:rPr>
              <a:t>엡실론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 내에 점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데이터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) m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개를 가지고 있는 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을 중심점</a:t>
            </a:r>
            <a:r>
              <a:rPr lang="en-US" altLang="ko-KR" sz="2600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(core point)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이라고 함</a:t>
            </a:r>
            <a:endParaRPr lang="en-US" altLang="ko-KR" sz="2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sz="2600" dirty="0" err="1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=3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이라면 파란색 점 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을 중심으로 반경 엡실론 내에 점이 세 개 이상 있으면 하나의 군집으로 판단할 수 있음</a:t>
            </a:r>
            <a:endParaRPr lang="en-US" altLang="ko-KR" sz="2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70000"/>
              </a:lnSpc>
            </a:pP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다음 그림은 점이 네 개가 있기 때문에 하나의 군집이 되고</a:t>
            </a:r>
            <a:r>
              <a:rPr lang="en-US" altLang="ko-KR" sz="2600" dirty="0">
                <a:latin typeface="KoPub돋움체_Pro Light" pitchFamily="18" charset="-127"/>
                <a:ea typeface="KoPub돋움체_Pro Light" pitchFamily="18" charset="-127"/>
              </a:rPr>
              <a:t>, P1</a:t>
            </a:r>
            <a:r>
              <a:rPr lang="ko-KR" altLang="en-US" sz="2600" dirty="0">
                <a:latin typeface="KoPub돋움체_Pro Light" pitchFamily="18" charset="-127"/>
                <a:ea typeface="KoPub돋움체_Pro Light" pitchFamily="18" charset="-127"/>
              </a:rPr>
              <a:t>은 중심점이 됨</a:t>
            </a:r>
            <a:endParaRPr lang="en-US" altLang="ko-KR" sz="2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220AFF4-114A-6865-6C35-B9F37ED3DDD9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65E552-D46C-076C-C02A-5AD3678EC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599" y="2362200"/>
            <a:ext cx="344448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907473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066800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18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군집 확장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1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단계에서 새로운 군집을 생성했는데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주어진 데이터를 사용하여 두 번째 군집을 생성해 보자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데이터의 밀도 기반으로 군집을 생성하기 때문에 밀도가 높은 지역에서 중심점을 만족하는 데이터가 있다면 그 지역을 포함하여 새로운 군집을 생성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P1 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옆에 있던 빨간색 점을 중심점 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P2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로 설정하면 </a:t>
            </a:r>
            <a:r>
              <a:rPr lang="en-US" altLang="ko-KR" sz="1600" dirty="0" err="1">
                <a:latin typeface="KoPub돋움체_Pro Light" pitchFamily="18" charset="-127"/>
                <a:ea typeface="KoPub돋움체_Pro Light" pitchFamily="18" charset="-127"/>
              </a:rPr>
              <a:t>minPts</a:t>
            </a:r>
            <a:r>
              <a:rPr lang="en-US" altLang="ko-KR" sz="1600" dirty="0">
                <a:latin typeface="KoPub돋움체_Pro Light" pitchFamily="18" charset="-127"/>
                <a:ea typeface="KoPub돋움체_Pro Light" pitchFamily="18" charset="-127"/>
              </a:rPr>
              <a:t>=3</a:t>
            </a:r>
            <a:r>
              <a:rPr lang="ko-KR" altLang="en-US" sz="1600" dirty="0">
                <a:latin typeface="KoPub돋움체_Pro Light" pitchFamily="18" charset="-127"/>
                <a:ea typeface="KoPub돋움체_Pro Light" pitchFamily="18" charset="-127"/>
              </a:rPr>
              <a:t>을 만족하기 때문에 새로운 군집을 생성할 수 있음</a:t>
            </a:r>
            <a:endParaRPr lang="en-US" altLang="ko-KR" sz="16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C3FAC6A-ED52-A4D9-BA05-27F67B389AD7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A42C47-2D7B-CD24-21B2-12EA342C2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66353" y="4648200"/>
            <a:ext cx="5943600" cy="213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32037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43001"/>
            <a:ext cx="8278316" cy="19812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8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밀도 기반 군집 분석은 밀도 기반이기 때문에 주위의 점들을 대상으로 중심점을 설정하고 새로운 군집을 생성하는 것이 가능함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이제 군집 두 개를 하나의 군집으로 확대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53CC0C-4C4E-EA3E-8596-B742F67ED581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2A2C7E-E755-79BC-2D7F-773AF65F0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1" y="3325324"/>
            <a:ext cx="5638800" cy="33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892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" altLang="en-US" sz="2800" dirty="0"/>
              <a:t>클러스터 분석이란?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82563" y="990600"/>
            <a:ext cx="8732837" cy="5715000"/>
          </a:xfrm>
        </p:spPr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sz="1800" dirty="0"/>
              <a:t>군집화 알고리즘 예시</a:t>
            </a:r>
            <a:endParaRPr lang="en-US" altLang="ko-KR" sz="1800" dirty="0"/>
          </a:p>
          <a:p>
            <a:pPr lvl="1">
              <a:lnSpc>
                <a:spcPct val="200000"/>
              </a:lnSpc>
            </a:pPr>
            <a:r>
              <a:rPr lang="ko-KR" altLang="ko-KR" sz="1800" b="1" dirty="0">
                <a:latin typeface="Arial" panose="020B0604020202020204" pitchFamily="34" charset="0"/>
              </a:rPr>
              <a:t>K-</a:t>
            </a:r>
            <a:r>
              <a:rPr lang="ko-KR" altLang="ko-KR" sz="1800" b="1" dirty="0" err="1">
                <a:latin typeface="Arial" panose="020B0604020202020204" pitchFamily="34" charset="0"/>
              </a:rPr>
              <a:t>means</a:t>
            </a:r>
            <a:r>
              <a:rPr lang="ko-KR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 err="1">
                <a:latin typeface="Arial" panose="020B0604020202020204" pitchFamily="34" charset="0"/>
              </a:rPr>
              <a:t>클러스터링</a:t>
            </a:r>
            <a:r>
              <a:rPr lang="ko-KR" altLang="ko-KR" sz="1800" dirty="0">
                <a:latin typeface="Arial" panose="020B0604020202020204" pitchFamily="34" charset="0"/>
              </a:rPr>
              <a:t>: 주어진 </a:t>
            </a:r>
            <a:r>
              <a:rPr lang="ko-KR" altLang="ko-KR" sz="1800" dirty="0" err="1">
                <a:latin typeface="Arial" panose="020B0604020202020204" pitchFamily="34" charset="0"/>
              </a:rPr>
              <a:t>데이터셋을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 err="1">
                <a:latin typeface="Arial" panose="020B0604020202020204" pitchFamily="34" charset="0"/>
              </a:rPr>
              <a:t>K개의</a:t>
            </a:r>
            <a:r>
              <a:rPr lang="ko-KR" altLang="ko-KR" sz="1800" dirty="0">
                <a:latin typeface="Arial" panose="020B0604020202020204" pitchFamily="34" charset="0"/>
              </a:rPr>
              <a:t> 군집으로 나누는 방법. </a:t>
            </a:r>
            <a:r>
              <a:rPr lang="ko-KR" altLang="ko-KR" sz="1800" dirty="0" err="1">
                <a:latin typeface="Arial" panose="020B0604020202020204" pitchFamily="34" charset="0"/>
              </a:rPr>
              <a:t>K는</a:t>
            </a:r>
            <a:r>
              <a:rPr lang="ko-KR" altLang="ko-KR" sz="1800" dirty="0">
                <a:latin typeface="Arial" panose="020B0604020202020204" pitchFamily="34" charset="0"/>
              </a:rPr>
              <a:t> 사용자가 지정하며, 각 군집의 중심점을 찾고, 그 중심점과 가장 가까운 데이터 포인트들을 해당 군집에 할당</a:t>
            </a:r>
            <a:r>
              <a:rPr lang="ko-KR" altLang="en-US" sz="1800" dirty="0">
                <a:latin typeface="Arial" panose="020B0604020202020204" pitchFamily="34" charset="0"/>
              </a:rPr>
              <a:t>한</a:t>
            </a:r>
            <a:r>
              <a:rPr lang="ko-KR" altLang="ko-KR" sz="1800" dirty="0">
                <a:latin typeface="Arial" panose="020B0604020202020204" pitchFamily="34" charset="0"/>
              </a:rPr>
              <a:t>다.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800" b="1" dirty="0">
                <a:latin typeface="Arial" panose="020B0604020202020204" pitchFamily="34" charset="0"/>
              </a:rPr>
              <a:t>DBSCAN</a:t>
            </a:r>
            <a:r>
              <a:rPr lang="ko-KR" altLang="ko-KR" sz="1800" dirty="0">
                <a:latin typeface="Arial" panose="020B0604020202020204" pitchFamily="34" charset="0"/>
              </a:rPr>
              <a:t>: 밀도 기반 클러스터링 알고리즘으로, 데이터의 밀도가 높은 부분을 군집으로 구분합니다. 노이즈가 많은 데이터나 비선형적인 분포를 처리하는 데 강점이 있다.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800" b="1" dirty="0">
                <a:latin typeface="Arial" panose="020B0604020202020204" pitchFamily="34" charset="0"/>
              </a:rPr>
              <a:t>계층적 클러스터링(</a:t>
            </a:r>
            <a:r>
              <a:rPr lang="ko-KR" altLang="ko-KR" sz="1800" b="1" dirty="0" err="1">
                <a:latin typeface="Arial" panose="020B0604020202020204" pitchFamily="34" charset="0"/>
              </a:rPr>
              <a:t>Hierarchical</a:t>
            </a:r>
            <a:r>
              <a:rPr lang="ko-KR" altLang="ko-KR" sz="1800" b="1" dirty="0">
                <a:latin typeface="Arial" panose="020B0604020202020204" pitchFamily="34" charset="0"/>
              </a:rPr>
              <a:t> </a:t>
            </a:r>
            <a:r>
              <a:rPr lang="ko-KR" altLang="ko-KR" sz="1800" b="1" dirty="0" err="1">
                <a:latin typeface="Arial" panose="020B0604020202020204" pitchFamily="34" charset="0"/>
              </a:rPr>
              <a:t>clustering</a:t>
            </a:r>
            <a:r>
              <a:rPr lang="ko-KR" altLang="ko-KR" sz="1800" b="1" dirty="0">
                <a:latin typeface="Arial" panose="020B0604020202020204" pitchFamily="34" charset="0"/>
              </a:rPr>
              <a:t>)</a:t>
            </a:r>
            <a:r>
              <a:rPr lang="ko-KR" altLang="ko-KR" sz="1800" dirty="0">
                <a:latin typeface="Arial" panose="020B0604020202020204" pitchFamily="34" charset="0"/>
              </a:rPr>
              <a:t>: </a:t>
            </a:r>
            <a:r>
              <a:rPr lang="ko-KR" altLang="ko-KR" sz="1800" b="1" dirty="0">
                <a:solidFill>
                  <a:srgbClr val="0070C0"/>
                </a:solidFill>
                <a:latin typeface="Arial" panose="020B0604020202020204" pitchFamily="34" charset="0"/>
              </a:rPr>
              <a:t>데이터 포인트들 간의 유사도를 기반으로 트리 형태로 군집을 형성</a:t>
            </a:r>
            <a:r>
              <a:rPr lang="ko-KR" altLang="en-US" sz="1800" b="1" dirty="0">
                <a:solidFill>
                  <a:srgbClr val="0070C0"/>
                </a:solidFill>
                <a:latin typeface="Arial" panose="020B0604020202020204" pitchFamily="34" charset="0"/>
              </a:rPr>
              <a:t>한</a:t>
            </a:r>
            <a:r>
              <a:rPr lang="ko-KR" altLang="ko-KR" sz="1800" b="1" dirty="0">
                <a:solidFill>
                  <a:srgbClr val="0070C0"/>
                </a:solidFill>
                <a:latin typeface="Arial" panose="020B0604020202020204" pitchFamily="34" charset="0"/>
              </a:rPr>
              <a:t>다</a:t>
            </a:r>
            <a:r>
              <a:rPr lang="ko-KR" altLang="ko-KR" sz="1800" dirty="0">
                <a:latin typeface="Arial" panose="020B0604020202020204" pitchFamily="34" charset="0"/>
              </a:rPr>
              <a:t>. </a:t>
            </a:r>
            <a:r>
              <a:rPr lang="ko-KR" altLang="ko-KR" sz="1800" b="1" dirty="0" err="1">
                <a:latin typeface="Arial" panose="020B0604020202020204" pitchFamily="34" charset="0"/>
              </a:rPr>
              <a:t>병합적</a:t>
            </a:r>
            <a:r>
              <a:rPr lang="ko-KR" altLang="ko-KR" sz="1800" b="1" dirty="0">
                <a:latin typeface="Arial" panose="020B0604020202020204" pitchFamily="34" charset="0"/>
              </a:rPr>
              <a:t> 방법(</a:t>
            </a:r>
            <a:r>
              <a:rPr lang="ko-KR" altLang="ko-KR" sz="1800" b="1" dirty="0" err="1">
                <a:latin typeface="Arial" panose="020B0604020202020204" pitchFamily="34" charset="0"/>
              </a:rPr>
              <a:t>agglomerative</a:t>
            </a:r>
            <a:r>
              <a:rPr lang="ko-KR" altLang="ko-KR" sz="1800" b="1" dirty="0">
                <a:latin typeface="Arial" panose="020B0604020202020204" pitchFamily="34" charset="0"/>
              </a:rPr>
              <a:t>)</a:t>
            </a:r>
            <a:r>
              <a:rPr lang="ko-KR" altLang="ko-KR" sz="1800" dirty="0">
                <a:latin typeface="Arial" panose="020B0604020202020204" pitchFamily="34" charset="0"/>
              </a:rPr>
              <a:t>과 </a:t>
            </a:r>
            <a:r>
              <a:rPr lang="ko-KR" altLang="ko-KR" sz="1800" b="1" dirty="0" err="1">
                <a:latin typeface="Arial" panose="020B0604020202020204" pitchFamily="34" charset="0"/>
              </a:rPr>
              <a:t>분할적</a:t>
            </a:r>
            <a:r>
              <a:rPr lang="ko-KR" altLang="ko-KR" sz="1800" b="1" dirty="0">
                <a:latin typeface="Arial" panose="020B0604020202020204" pitchFamily="34" charset="0"/>
              </a:rPr>
              <a:t> 방법(</a:t>
            </a:r>
            <a:r>
              <a:rPr lang="ko-KR" altLang="ko-KR" sz="1800" b="1" dirty="0" err="1">
                <a:latin typeface="Arial" panose="020B0604020202020204" pitchFamily="34" charset="0"/>
              </a:rPr>
              <a:t>divisive</a:t>
            </a:r>
            <a:r>
              <a:rPr lang="ko-KR" altLang="ko-KR" sz="1800" b="1" dirty="0">
                <a:latin typeface="Arial" panose="020B0604020202020204" pitchFamily="34" charset="0"/>
              </a:rPr>
              <a:t>)</a:t>
            </a:r>
            <a:r>
              <a:rPr lang="en-US" altLang="ko-KR" sz="1800" dirty="0">
                <a:latin typeface="Arial" panose="020B0604020202020204" pitchFamily="34" charset="0"/>
              </a:rPr>
              <a:t> </a:t>
            </a:r>
            <a:r>
              <a:rPr lang="ko-KR" altLang="ko-KR" sz="1800" dirty="0">
                <a:latin typeface="Arial" panose="020B0604020202020204" pitchFamily="34" charset="0"/>
              </a:rPr>
              <a:t>두 가지 방법이 있다</a:t>
            </a:r>
            <a:r>
              <a:rPr lang="en-US" altLang="ko-KR" sz="1800" dirty="0">
                <a:latin typeface="Arial" panose="020B0604020202020204" pitchFamily="34" charset="0"/>
              </a:rPr>
              <a:t>.</a:t>
            </a:r>
            <a:r>
              <a:rPr lang="ko-KR" altLang="ko-KR" sz="1800" dirty="0">
                <a:latin typeface="Arial" panose="020B0604020202020204" pitchFamily="34" charset="0"/>
              </a:rPr>
              <a:t> 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2012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131371"/>
            <a:ext cx="8278316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3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1~2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 반복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데이터가 밀집된 밀도가 높은 지역에서 더 이상 중심점을 정의할 수 없을 때까지 </a:t>
            </a:r>
            <a:r>
              <a:rPr lang="en-US" altLang="ko-KR" sz="1800" dirty="0">
                <a:latin typeface="KoPub돋움체_Pro Light" pitchFamily="18" charset="-127"/>
                <a:ea typeface="KoPub돋움체_Pro Light" pitchFamily="18" charset="-127"/>
              </a:rPr>
              <a:t>1~2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단계를 반복</a:t>
            </a:r>
            <a:endParaRPr lang="en-US" altLang="ko-KR" sz="18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b="1" dirty="0">
              <a:solidFill>
                <a:schemeClr val="bg1">
                  <a:lumMod val="50000"/>
                </a:schemeClr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4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단계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. </a:t>
            </a:r>
            <a:r>
              <a:rPr lang="ko-KR" altLang="en-US" sz="2000" b="1" dirty="0" err="1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노이즈</a:t>
            </a:r>
            <a:r>
              <a:rPr lang="ko-KR" altLang="en-US" sz="2000" b="1" dirty="0">
                <a:solidFill>
                  <a:schemeClr val="bg1">
                    <a:lumMod val="50000"/>
                  </a:schemeClr>
                </a:solidFill>
                <a:latin typeface="KoPub돋움체_Pro Light" pitchFamily="18" charset="-127"/>
                <a:ea typeface="KoPub돋움체_Pro Light" pitchFamily="18" charset="-127"/>
              </a:rPr>
              <a:t> 정의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어떤 군집에도 포함되지 않은 데이터를 </a:t>
            </a:r>
            <a:r>
              <a:rPr lang="ko-KR" altLang="en-US" sz="1800" dirty="0" err="1">
                <a:latin typeface="KoPub돋움체_Pro Light" pitchFamily="18" charset="-127"/>
                <a:ea typeface="KoPub돋움체_Pro Light" pitchFamily="18" charset="-127"/>
              </a:rPr>
              <a:t>노이즈로</a:t>
            </a:r>
            <a:r>
              <a:rPr lang="ko-KR" altLang="en-US" sz="1800" dirty="0">
                <a:latin typeface="KoPub돋움체_Pro Light" pitchFamily="18" charset="-127"/>
                <a:ea typeface="KoPub돋움체_Pro Light" pitchFamily="18" charset="-127"/>
              </a:rPr>
              <a:t> 정의</a:t>
            </a:r>
            <a:endParaRPr lang="en-US" altLang="ko-KR" sz="1800" b="1" dirty="0">
              <a:latin typeface="KoPub돋움체_Pro Bold" pitchFamily="18" charset="-127"/>
              <a:ea typeface="KoPub돋움체_Pro Bold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7CF540F-0FA0-B9B5-639F-8E31F537170B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731589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4294967295"/>
          </p:nvPr>
        </p:nvSpPr>
        <p:spPr>
          <a:xfrm>
            <a:off x="498995" y="1295400"/>
            <a:ext cx="8278316" cy="4136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654724" y="1905000"/>
            <a:ext cx="39172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1) step1 : 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개인지 판단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 --&gt;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이웃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PASS! --&gt; 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중심이 가장 가까운 이웃점인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번으로 이동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DE65854-A41F-7131-5BE7-5A46F5B19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3572277"/>
            <a:ext cx="2765136" cy="2655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5029200" y="1912203"/>
            <a:ext cx="3802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2) step2 : 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 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PASS! --&gt; 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점으로 이동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ko-KR" altLang="en-US" sz="16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95EB9A9-5F5B-6958-3B42-8AB8637BB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105" y="3551465"/>
            <a:ext cx="2865188" cy="23546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87BF68F-6F1F-7573-9855-5B0E4BD888F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76956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578524" y="1981200"/>
            <a:ext cx="3917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3) step3 : 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1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군집이 생성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!! (1, 2, 3, 4, 5, 7)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4953000" y="1988403"/>
            <a:ext cx="3802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4) step4 :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2159C0A-E0F9-DCA5-F70B-9D0493C07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649" y="3187244"/>
            <a:ext cx="2736927" cy="303361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D40F130-02F5-513C-49AB-526BE9A59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5" y="2852930"/>
            <a:ext cx="2995564" cy="342263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EDAA368-ECEF-98FB-18F6-72A8005EC93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0E6FBD8A-53F2-C5C5-FEB9-D92E3E145DC3}"/>
              </a:ext>
            </a:extLst>
          </p:cNvPr>
          <p:cNvSpPr txBox="1">
            <a:spLocks/>
          </p:cNvSpPr>
          <p:nvPr/>
        </p:nvSpPr>
        <p:spPr bwMode="auto">
          <a:xfrm>
            <a:off x="498995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3006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654724" y="1981200"/>
            <a:ext cx="3917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5) step5 :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5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중심이 속한 군집에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6, 8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점이 포함됨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5037138" y="1981200"/>
            <a:ext cx="38020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6) step6: 7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이상인지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A26043-AF51-3FB0-A6AD-4167F58AA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331" y="3207022"/>
            <a:ext cx="2957058" cy="311708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9F8DA26-F214-66EB-D08D-AB45D282E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677" y="2874208"/>
            <a:ext cx="2957058" cy="34499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65F847-6DB6-770A-6CA6-9387F555C215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675ADAA6-7ED7-F227-8F00-0DE609A162BD}"/>
              </a:ext>
            </a:extLst>
          </p:cNvPr>
          <p:cNvSpPr txBox="1">
            <a:spLocks/>
          </p:cNvSpPr>
          <p:nvPr/>
        </p:nvSpPr>
        <p:spPr bwMode="auto">
          <a:xfrm>
            <a:off x="498995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7209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622474" y="1918662"/>
            <a:ext cx="39172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7) step7: 6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최소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 </a:t>
            </a:r>
            <a:endParaRPr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8C670-6318-A63D-4F9E-A709B633DFFF}"/>
              </a:ext>
            </a:extLst>
          </p:cNvPr>
          <p:cNvSpPr txBox="1"/>
          <p:nvPr/>
        </p:nvSpPr>
        <p:spPr>
          <a:xfrm>
            <a:off x="5029200" y="1841718"/>
            <a:ext cx="380206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8) step8: 8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안에 최소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2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</a:t>
            </a:r>
          </a:p>
          <a:p>
            <a:endParaRPr lang="en-US" altLang="ko-KR" sz="1600" dirty="0">
              <a:solidFill>
                <a:srgbClr val="333333"/>
              </a:solidFill>
              <a:latin typeface="Apple SD Gothic Neo"/>
            </a:endParaRPr>
          </a:p>
          <a:p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9) step9: 9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 점을 중심으로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3cm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 안에 최소 점이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4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 인지 판단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--&gt; 0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 이므로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PASS --&gt; 9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번은 이상치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! </a:t>
            </a:r>
            <a:endParaRPr lang="ko-KR" altLang="en-US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0BBEAB8-CFC5-4524-0200-56E6D040F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96" y="3371393"/>
            <a:ext cx="3470136" cy="25347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B1C5A84-3C1F-0C34-D76C-660003DA3F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642" y="3832248"/>
            <a:ext cx="2955673" cy="26327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1B687F-E34E-A3F3-F369-1E55C03C8B3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103BA5A-4DC1-F8F2-E02D-DC08062AE7DF}"/>
              </a:ext>
            </a:extLst>
          </p:cNvPr>
          <p:cNvSpPr txBox="1">
            <a:spLocks/>
          </p:cNvSpPr>
          <p:nvPr/>
        </p:nvSpPr>
        <p:spPr bwMode="auto">
          <a:xfrm>
            <a:off x="498995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74610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712330" y="1447800"/>
            <a:ext cx="7431303" cy="5222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50000"/>
              </a:lnSpc>
              <a:buAutoNum type="arabicPeriod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장 점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다양한 기하학적 형태의 군집 유형을 구분해 낼 수 있음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군집의 개수를 자동으로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Apple SD Gothic Neo"/>
              </a:rPr>
              <a:t>찾아줌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노이즈를 구분하여 버림으로 </a:t>
            </a: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Apple SD Gothic Neo"/>
              </a:rPr>
              <a:t>의미없는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 군집 생성을 차단함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이상치를 구분해내기 위해서 활용하기도 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 err="1">
                <a:solidFill>
                  <a:srgbClr val="333333"/>
                </a:solidFill>
                <a:effectLst/>
                <a:latin typeface="Apple SD Gothic Neo"/>
              </a:rPr>
              <a:t>계산량이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 적어서 빠름</a:t>
            </a:r>
          </a:p>
          <a:p>
            <a:pPr algn="l">
              <a:lnSpc>
                <a:spcPct val="15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2.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단 점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데이터의 밀도가 다양한 데이터에 적합하지 않음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어떤 군집은 밀도가 듬성듬성한데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어떤 군집은 오밀조밀 할 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 ε-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거리를 추정하기 어려움</a:t>
            </a:r>
            <a:endParaRPr lang="en-US" altLang="ko-KR" sz="1600" b="0" i="0" dirty="0">
              <a:solidFill>
                <a:srgbClr val="333333"/>
              </a:solidFill>
              <a:effectLst/>
              <a:latin typeface="Apple SD Gothic Neo"/>
            </a:endParaRPr>
          </a:p>
          <a:p>
            <a:pPr marL="742950" lvl="1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기하학적 군집 구분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-&gt; 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군집의 중심과 특성을 정하기가 어려움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 </a:t>
            </a:r>
          </a:p>
          <a:p>
            <a:pPr marL="742950" lvl="1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군집의 개수를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개로 만들고 싶은데 딱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3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개로 나오지 않을 수 있음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 (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거리와 최소개수를 변경해가면서 찾아야 함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)</a:t>
            </a:r>
          </a:p>
          <a:p>
            <a:pPr marL="742950" lvl="1" indent="-285750" algn="l" latinLnBrk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노이즈를 구분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-&gt; "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군집에 포함되지 않은 개체는 어떻게 처리할 것 인가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?"</a:t>
            </a:r>
            <a:endParaRPr lang="ko-KR" altLang="en-US" sz="1600" b="0" i="0" dirty="0">
              <a:solidFill>
                <a:srgbClr val="333333"/>
              </a:solidFill>
              <a:effectLst/>
              <a:latin typeface="Apple SD Gothic Neo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B03FF2-877F-5FA4-296A-B4AFE4672C14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F3BB0909-9F23-239B-6EA4-A94E0DD1D617}"/>
              </a:ext>
            </a:extLst>
          </p:cNvPr>
          <p:cNvSpPr txBox="1">
            <a:spLocks/>
          </p:cNvSpPr>
          <p:nvPr/>
        </p:nvSpPr>
        <p:spPr bwMode="auto">
          <a:xfrm>
            <a:off x="498995" y="10668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 dirty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0106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9C6AAE-7345-0864-1C43-1A7E9BB044B0}"/>
              </a:ext>
            </a:extLst>
          </p:cNvPr>
          <p:cNvSpPr txBox="1"/>
          <p:nvPr/>
        </p:nvSpPr>
        <p:spPr>
          <a:xfrm>
            <a:off x="712330" y="1931218"/>
            <a:ext cx="74313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1600" b="0" i="0" dirty="0">
                <a:effectLst/>
                <a:latin typeface="Apple SD Gothic Neo"/>
              </a:rPr>
              <a:t>k-means</a:t>
            </a:r>
            <a:r>
              <a:rPr lang="ko-KR" altLang="en-US" sz="1600" b="0" i="0" dirty="0">
                <a:effectLst/>
                <a:latin typeface="Apple SD Gothic Neo"/>
              </a:rPr>
              <a:t>와의 비교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: K-means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는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seed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Apple SD Gothic Neo"/>
              </a:rPr>
              <a:t>를 이용해 랜덤하게 중심을 잡기 때문에 매번 생성되는 군집이 다를 수 있음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5A783A-AB90-2DE7-5878-2523C7A26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973" y="2812467"/>
            <a:ext cx="6273584" cy="349688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885C908-D0FB-C8B8-DBC4-BE7683ECAF8D}"/>
              </a:ext>
            </a:extLst>
          </p:cNvPr>
          <p:cNvSpPr txBox="1">
            <a:spLocks/>
          </p:cNvSpPr>
          <p:nvPr/>
        </p:nvSpPr>
        <p:spPr>
          <a:xfrm>
            <a:off x="496781" y="228600"/>
            <a:ext cx="8107710" cy="533400"/>
          </a:xfr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j-cs"/>
              </a:defRPr>
            </a:lvl1pPr>
          </a:lstStyle>
          <a:p>
            <a:r>
              <a:rPr lang="en-US" altLang="ko-KR" sz="2800" b="1" dirty="0"/>
              <a:t>DBSCAN</a:t>
            </a:r>
            <a:endParaRPr lang="ko-KR" altLang="en-US" sz="2800" b="1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281EE6FB-D121-27A6-7666-DE6CFCBEE7B3}"/>
              </a:ext>
            </a:extLst>
          </p:cNvPr>
          <p:cNvSpPr txBox="1">
            <a:spLocks/>
          </p:cNvSpPr>
          <p:nvPr/>
        </p:nvSpPr>
        <p:spPr bwMode="auto">
          <a:xfrm>
            <a:off x="496781" y="1295400"/>
            <a:ext cx="8278316" cy="41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  <a:normAutofit/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2" charset="2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Font typeface="Wingdings" panose="05000000000000000000" pitchFamily="2" charset="2"/>
              <a:buChar char="u"/>
            </a:pPr>
            <a:r>
              <a:rPr lang="ko-KR" altLang="en-US" sz="2000" b="1" kern="0">
                <a:latin typeface="KoPub돋움체_Pro Bold" pitchFamily="18" charset="-127"/>
                <a:ea typeface="KoPub돋움체_Pro Bold" pitchFamily="18" charset="-127"/>
              </a:rPr>
              <a:t>밀도 기반 군집 분석</a:t>
            </a:r>
            <a:endParaRPr lang="en-US" altLang="ko-KR" sz="2000" b="0" kern="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080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 개념은 모호할 수 있다</a:t>
            </a:r>
          </a:p>
        </p:txBody>
      </p:sp>
      <p:grpSp>
        <p:nvGrpSpPr>
          <p:cNvPr id="6147" name="Group 91"/>
          <p:cNvGrpSpPr>
            <a:grpSpLocks/>
          </p:cNvGrpSpPr>
          <p:nvPr/>
        </p:nvGrpSpPr>
        <p:grpSpPr bwMode="auto">
          <a:xfrm>
            <a:off x="685800" y="1905001"/>
            <a:ext cx="3344863" cy="1447801"/>
            <a:chOff x="432" y="1200"/>
            <a:chExt cx="2107" cy="912"/>
          </a:xfrm>
        </p:grpSpPr>
        <p:grpSp>
          <p:nvGrpSpPr>
            <p:cNvPr id="6217" name="Group 3"/>
            <p:cNvGrpSpPr>
              <a:grpSpLocks noChangeAspect="1"/>
            </p:cNvGrpSpPr>
            <p:nvPr/>
          </p:nvGrpSpPr>
          <p:grpSpPr bwMode="auto">
            <a:xfrm>
              <a:off x="432" y="1200"/>
              <a:ext cx="2107" cy="516"/>
              <a:chOff x="2464" y="2296"/>
              <a:chExt cx="2634" cy="646"/>
            </a:xfrm>
          </p:grpSpPr>
          <p:sp>
            <p:nvSpPr>
              <p:cNvPr id="6219" name="Oval 4"/>
              <p:cNvSpPr>
                <a:spLocks noChangeAspect="1" noChangeArrowheads="1"/>
              </p:cNvSpPr>
              <p:nvPr/>
            </p:nvSpPr>
            <p:spPr bwMode="auto">
              <a:xfrm>
                <a:off x="45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0" name="Oval 5"/>
              <p:cNvSpPr>
                <a:spLocks noChangeAspect="1" noChangeArrowheads="1"/>
              </p:cNvSpPr>
              <p:nvPr/>
            </p:nvSpPr>
            <p:spPr bwMode="auto">
              <a:xfrm>
                <a:off x="4312" y="284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1" name="Oval 6"/>
              <p:cNvSpPr>
                <a:spLocks noChangeAspect="1" noChangeArrowheads="1"/>
              </p:cNvSpPr>
              <p:nvPr/>
            </p:nvSpPr>
            <p:spPr bwMode="auto">
              <a:xfrm>
                <a:off x="4466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2" name="Oval 7"/>
              <p:cNvSpPr>
                <a:spLocks noChangeAspect="1" noChangeArrowheads="1"/>
              </p:cNvSpPr>
              <p:nvPr/>
            </p:nvSpPr>
            <p:spPr bwMode="auto">
              <a:xfrm>
                <a:off x="4410" y="274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3" name="Oval 8"/>
              <p:cNvSpPr>
                <a:spLocks noChangeAspect="1" noChangeArrowheads="1"/>
              </p:cNvSpPr>
              <p:nvPr/>
            </p:nvSpPr>
            <p:spPr bwMode="auto">
              <a:xfrm>
                <a:off x="4326" y="247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4" name="Oval 9"/>
              <p:cNvSpPr>
                <a:spLocks noChangeAspect="1" noChangeArrowheads="1"/>
              </p:cNvSpPr>
              <p:nvPr/>
            </p:nvSpPr>
            <p:spPr bwMode="auto">
              <a:xfrm>
                <a:off x="4158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5" name="Oval 10"/>
              <p:cNvSpPr>
                <a:spLocks noChangeAspect="1" noChangeArrowheads="1"/>
              </p:cNvSpPr>
              <p:nvPr/>
            </p:nvSpPr>
            <p:spPr bwMode="auto">
              <a:xfrm>
                <a:off x="424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6" name="Oval 11"/>
              <p:cNvSpPr>
                <a:spLocks noChangeAspect="1" noChangeArrowheads="1"/>
              </p:cNvSpPr>
              <p:nvPr/>
            </p:nvSpPr>
            <p:spPr bwMode="auto">
              <a:xfrm>
                <a:off x="4788" y="271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7" name="Oval 12"/>
              <p:cNvSpPr>
                <a:spLocks noChangeAspect="1" noChangeArrowheads="1"/>
              </p:cNvSpPr>
              <p:nvPr/>
            </p:nvSpPr>
            <p:spPr bwMode="auto">
              <a:xfrm>
                <a:off x="5012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8" name="Oval 13"/>
              <p:cNvSpPr>
                <a:spLocks noChangeAspect="1" noChangeArrowheads="1"/>
              </p:cNvSpPr>
              <p:nvPr/>
            </p:nvSpPr>
            <p:spPr bwMode="auto">
              <a:xfrm>
                <a:off x="478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29" name="Oval 14"/>
              <p:cNvSpPr>
                <a:spLocks noChangeAspect="1" noChangeArrowheads="1"/>
              </p:cNvSpPr>
              <p:nvPr/>
            </p:nvSpPr>
            <p:spPr bwMode="auto">
              <a:xfrm flipV="1">
                <a:off x="2870" y="2422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0" name="Oval 15"/>
              <p:cNvSpPr>
                <a:spLocks noChangeAspect="1" noChangeArrowheads="1"/>
              </p:cNvSpPr>
              <p:nvPr/>
            </p:nvSpPr>
            <p:spPr bwMode="auto">
              <a:xfrm flipV="1">
                <a:off x="2618" y="231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1" name="Oval 16"/>
              <p:cNvSpPr>
                <a:spLocks noChangeAspect="1" noChangeArrowheads="1"/>
              </p:cNvSpPr>
              <p:nvPr/>
            </p:nvSpPr>
            <p:spPr bwMode="auto">
              <a:xfrm flipV="1">
                <a:off x="2772" y="229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2" name="Oval 17"/>
              <p:cNvSpPr>
                <a:spLocks noChangeAspect="1" noChangeArrowheads="1"/>
              </p:cNvSpPr>
              <p:nvPr/>
            </p:nvSpPr>
            <p:spPr bwMode="auto">
              <a:xfrm flipV="1">
                <a:off x="2716" y="240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3" name="Oval 18"/>
              <p:cNvSpPr>
                <a:spLocks noChangeAspect="1" noChangeArrowheads="1"/>
              </p:cNvSpPr>
              <p:nvPr/>
            </p:nvSpPr>
            <p:spPr bwMode="auto">
              <a:xfrm flipV="1">
                <a:off x="2632" y="267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4" name="Oval 19"/>
              <p:cNvSpPr>
                <a:spLocks noChangeAspect="1" noChangeArrowheads="1"/>
              </p:cNvSpPr>
              <p:nvPr/>
            </p:nvSpPr>
            <p:spPr bwMode="auto">
              <a:xfrm flipV="1">
                <a:off x="2464" y="2730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5" name="Oval 20"/>
              <p:cNvSpPr>
                <a:spLocks noChangeAspect="1" noChangeArrowheads="1"/>
              </p:cNvSpPr>
              <p:nvPr/>
            </p:nvSpPr>
            <p:spPr bwMode="auto">
              <a:xfrm flipV="1">
                <a:off x="2548" y="285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6" name="Oval 21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436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7" name="Oval 22"/>
              <p:cNvSpPr>
                <a:spLocks noChangeAspect="1" noChangeArrowheads="1"/>
              </p:cNvSpPr>
              <p:nvPr/>
            </p:nvSpPr>
            <p:spPr bwMode="auto">
              <a:xfrm flipV="1">
                <a:off x="3318" y="2534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38" name="Oval 23"/>
              <p:cNvSpPr>
                <a:spLocks noChangeAspect="1" noChangeArrowheads="1"/>
              </p:cNvSpPr>
              <p:nvPr/>
            </p:nvSpPr>
            <p:spPr bwMode="auto">
              <a:xfrm flipV="1">
                <a:off x="3094" y="2618"/>
                <a:ext cx="86" cy="86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218" name="Rectangle 87"/>
            <p:cNvSpPr>
              <a:spLocks noChangeArrowheads="1"/>
            </p:cNvSpPr>
            <p:nvPr/>
          </p:nvSpPr>
          <p:spPr bwMode="auto">
            <a:xfrm>
              <a:off x="624" y="1881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 dirty="0">
                  <a:cs typeface="Times New Roman" pitchFamily="18" charset="0"/>
                </a:rPr>
                <a:t>클러스터는 몇 개입니까?</a:t>
              </a:r>
              <a:endParaRPr lang="en-US" altLang="en-US" sz="1800" b="0" dirty="0"/>
            </a:p>
          </p:txBody>
        </p:sp>
      </p:grpSp>
      <p:grpSp>
        <p:nvGrpSpPr>
          <p:cNvPr id="4" name="Group 94"/>
          <p:cNvGrpSpPr>
            <a:grpSpLocks/>
          </p:cNvGrpSpPr>
          <p:nvPr/>
        </p:nvGrpSpPr>
        <p:grpSpPr bwMode="auto">
          <a:xfrm>
            <a:off x="4960938" y="4114800"/>
            <a:ext cx="3344862" cy="1401763"/>
            <a:chOff x="3125" y="2592"/>
            <a:chExt cx="2107" cy="883"/>
          </a:xfrm>
        </p:grpSpPr>
        <p:grpSp>
          <p:nvGrpSpPr>
            <p:cNvPr id="6195" name="Group 66"/>
            <p:cNvGrpSpPr>
              <a:grpSpLocks/>
            </p:cNvGrpSpPr>
            <p:nvPr/>
          </p:nvGrpSpPr>
          <p:grpSpPr bwMode="auto">
            <a:xfrm>
              <a:off x="3125" y="2592"/>
              <a:ext cx="2107" cy="518"/>
              <a:chOff x="3125" y="2592"/>
              <a:chExt cx="2107" cy="518"/>
            </a:xfrm>
          </p:grpSpPr>
          <p:sp>
            <p:nvSpPr>
              <p:cNvPr id="6197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4805" y="294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8" name="AutoShape 68"/>
              <p:cNvSpPr>
                <a:spLocks noChangeAspect="1" noChangeArrowheads="1"/>
              </p:cNvSpPr>
              <p:nvPr/>
            </p:nvSpPr>
            <p:spPr bwMode="auto">
              <a:xfrm>
                <a:off x="4603" y="303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9" name="AutoShape 69"/>
              <p:cNvSpPr>
                <a:spLocks noChangeAspect="1" noChangeArrowheads="1"/>
              </p:cNvSpPr>
              <p:nvPr/>
            </p:nvSpPr>
            <p:spPr bwMode="auto">
              <a:xfrm>
                <a:off x="4726" y="3041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0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4682" y="2951"/>
                <a:ext cx="68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95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4614" y="2738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6" name="AutoShape 72"/>
              <p:cNvSpPr>
                <a:spLocks noChangeAspect="1" noChangeArrowheads="1"/>
              </p:cNvSpPr>
              <p:nvPr/>
            </p:nvSpPr>
            <p:spPr bwMode="auto">
              <a:xfrm>
                <a:off x="4480" y="2693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97" name="AutoShape 73"/>
              <p:cNvSpPr>
                <a:spLocks noChangeAspect="1" noChangeArrowheads="1"/>
              </p:cNvSpPr>
              <p:nvPr/>
            </p:nvSpPr>
            <p:spPr bwMode="auto">
              <a:xfrm>
                <a:off x="4547" y="2592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204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4984" y="2929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5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5163" y="2850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6" name="AutoShape 76"/>
              <p:cNvSpPr>
                <a:spLocks noChangeAspect="1" noChangeArrowheads="1"/>
              </p:cNvSpPr>
              <p:nvPr/>
            </p:nvSpPr>
            <p:spPr bwMode="auto">
              <a:xfrm>
                <a:off x="4984" y="2783"/>
                <a:ext cx="69" cy="69"/>
              </a:xfrm>
              <a:prstGeom prst="diamond">
                <a:avLst/>
              </a:prstGeom>
              <a:solidFill>
                <a:srgbClr val="FFCC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7" name="AutoShape 77"/>
              <p:cNvSpPr>
                <a:spLocks noChangeAspect="1" noChangeArrowheads="1"/>
              </p:cNvSpPr>
              <p:nvPr/>
            </p:nvSpPr>
            <p:spPr bwMode="auto">
              <a:xfrm flipV="1">
                <a:off x="3450" y="269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8" name="AutoShape 78"/>
              <p:cNvSpPr>
                <a:spLocks noChangeAspect="1" noChangeArrowheads="1"/>
              </p:cNvSpPr>
              <p:nvPr/>
            </p:nvSpPr>
            <p:spPr bwMode="auto">
              <a:xfrm flipV="1">
                <a:off x="3248" y="260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09" name="AutoShape 79"/>
              <p:cNvSpPr>
                <a:spLocks noChangeAspect="1" noChangeArrowheads="1"/>
              </p:cNvSpPr>
              <p:nvPr/>
            </p:nvSpPr>
            <p:spPr bwMode="auto">
              <a:xfrm flipV="1">
                <a:off x="3371" y="2592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0" name="AutoShape 80"/>
              <p:cNvSpPr>
                <a:spLocks noChangeAspect="1" noChangeArrowheads="1"/>
              </p:cNvSpPr>
              <p:nvPr/>
            </p:nvSpPr>
            <p:spPr bwMode="auto">
              <a:xfrm flipV="1">
                <a:off x="3327" y="2682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1" name="AutoShape 81"/>
              <p:cNvSpPr>
                <a:spLocks noChangeAspect="1" noChangeArrowheads="1"/>
              </p:cNvSpPr>
              <p:nvPr/>
            </p:nvSpPr>
            <p:spPr bwMode="auto">
              <a:xfrm flipV="1">
                <a:off x="3259" y="2895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2" name="AutoShape 82"/>
              <p:cNvSpPr>
                <a:spLocks noChangeAspect="1" noChangeArrowheads="1"/>
              </p:cNvSpPr>
              <p:nvPr/>
            </p:nvSpPr>
            <p:spPr bwMode="auto">
              <a:xfrm flipV="1">
                <a:off x="3125" y="2940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3" name="AutoShape 83"/>
              <p:cNvSpPr>
                <a:spLocks noChangeAspect="1" noChangeArrowheads="1"/>
              </p:cNvSpPr>
              <p:nvPr/>
            </p:nvSpPr>
            <p:spPr bwMode="auto">
              <a:xfrm flipV="1">
                <a:off x="3192" y="3041"/>
                <a:ext cx="69" cy="69"/>
              </a:xfrm>
              <a:prstGeom prst="flowChartExtract">
                <a:avLst/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4" name="AutoShape 8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704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5" name="AutoShape 85"/>
              <p:cNvSpPr>
                <a:spLocks noChangeAspect="1" noChangeArrowheads="1"/>
              </p:cNvSpPr>
              <p:nvPr/>
            </p:nvSpPr>
            <p:spPr bwMode="auto">
              <a:xfrm flipV="1">
                <a:off x="3808" y="2783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216" name="AutoShape 86"/>
              <p:cNvSpPr>
                <a:spLocks noChangeAspect="1" noChangeArrowheads="1"/>
              </p:cNvSpPr>
              <p:nvPr/>
            </p:nvSpPr>
            <p:spPr bwMode="auto">
              <a:xfrm flipV="1">
                <a:off x="3629" y="285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96" name="Rectangle 88"/>
            <p:cNvSpPr>
              <a:spLocks noChangeArrowheads="1"/>
            </p:cNvSpPr>
            <p:nvPr/>
          </p:nvSpPr>
          <p:spPr bwMode="auto">
            <a:xfrm>
              <a:off x="3413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>
                  <a:cs typeface="Times New Roman" pitchFamily="18" charset="0"/>
                </a:rPr>
                <a:t>4개의 클러스터</a:t>
              </a:r>
              <a:r>
                <a:rPr lang="ko" altLang="en-US" sz="1800" b="0"/>
                <a:t> </a:t>
              </a:r>
            </a:p>
          </p:txBody>
        </p:sp>
      </p:grpSp>
      <p:grpSp>
        <p:nvGrpSpPr>
          <p:cNvPr id="6" name="Group 93"/>
          <p:cNvGrpSpPr>
            <a:grpSpLocks/>
          </p:cNvGrpSpPr>
          <p:nvPr/>
        </p:nvGrpSpPr>
        <p:grpSpPr bwMode="auto">
          <a:xfrm>
            <a:off x="685800" y="4114800"/>
            <a:ext cx="3344863" cy="1401763"/>
            <a:chOff x="432" y="2592"/>
            <a:chExt cx="2107" cy="883"/>
          </a:xfrm>
        </p:grpSpPr>
        <p:grpSp>
          <p:nvGrpSpPr>
            <p:cNvPr id="6173" name="Group 45"/>
            <p:cNvGrpSpPr>
              <a:grpSpLocks/>
            </p:cNvGrpSpPr>
            <p:nvPr/>
          </p:nvGrpSpPr>
          <p:grpSpPr bwMode="auto">
            <a:xfrm>
              <a:off x="432" y="2592"/>
              <a:ext cx="2107" cy="516"/>
              <a:chOff x="432" y="2592"/>
              <a:chExt cx="2107" cy="516"/>
            </a:xfrm>
          </p:grpSpPr>
          <p:sp>
            <p:nvSpPr>
              <p:cNvPr id="6175" name="AutoShape 46"/>
              <p:cNvSpPr>
                <a:spLocks noChangeAspect="1" noChangeArrowheads="1"/>
              </p:cNvSpPr>
              <p:nvPr/>
            </p:nvSpPr>
            <p:spPr bwMode="auto">
              <a:xfrm>
                <a:off x="2112" y="2939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6" name="AutoShape 47"/>
              <p:cNvSpPr>
                <a:spLocks noChangeAspect="1" noChangeArrowheads="1"/>
              </p:cNvSpPr>
              <p:nvPr/>
            </p:nvSpPr>
            <p:spPr bwMode="auto">
              <a:xfrm>
                <a:off x="1910" y="302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7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2033" y="303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8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1989" y="2950"/>
                <a:ext cx="68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9" name="AutoShape 50"/>
              <p:cNvSpPr>
                <a:spLocks noChangeAspect="1" noChangeArrowheads="1"/>
              </p:cNvSpPr>
              <p:nvPr/>
            </p:nvSpPr>
            <p:spPr bwMode="auto">
              <a:xfrm>
                <a:off x="1921" y="273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0" name="AutoShape 51"/>
              <p:cNvSpPr>
                <a:spLocks noChangeAspect="1" noChangeArrowheads="1"/>
              </p:cNvSpPr>
              <p:nvPr/>
            </p:nvSpPr>
            <p:spPr bwMode="auto">
              <a:xfrm>
                <a:off x="1787" y="2693"/>
                <a:ext cx="69" cy="68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1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1854" y="259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2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2291" y="2927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3" name="AutoShape 54"/>
              <p:cNvSpPr>
                <a:spLocks noChangeAspect="1" noChangeArrowheads="1"/>
              </p:cNvSpPr>
              <p:nvPr/>
            </p:nvSpPr>
            <p:spPr bwMode="auto">
              <a:xfrm>
                <a:off x="2470" y="28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4" name="AutoShape 55"/>
              <p:cNvSpPr>
                <a:spLocks noChangeAspect="1" noChangeArrowheads="1"/>
              </p:cNvSpPr>
              <p:nvPr/>
            </p:nvSpPr>
            <p:spPr bwMode="auto">
              <a:xfrm>
                <a:off x="2291" y="2782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3366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5" name="Rectangle 56"/>
              <p:cNvSpPr>
                <a:spLocks noChangeAspect="1" noChangeArrowheads="1"/>
              </p:cNvSpPr>
              <p:nvPr/>
            </p:nvSpPr>
            <p:spPr bwMode="auto">
              <a:xfrm flipV="1">
                <a:off x="757" y="2693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6" name="Rectangle 57"/>
              <p:cNvSpPr>
                <a:spLocks noChangeAspect="1" noChangeArrowheads="1"/>
              </p:cNvSpPr>
              <p:nvPr/>
            </p:nvSpPr>
            <p:spPr bwMode="auto">
              <a:xfrm flipV="1">
                <a:off x="555" y="2603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7" name="Rectangle 58"/>
              <p:cNvSpPr>
                <a:spLocks noChangeAspect="1" noChangeArrowheads="1"/>
              </p:cNvSpPr>
              <p:nvPr/>
            </p:nvSpPr>
            <p:spPr bwMode="auto">
              <a:xfrm flipV="1">
                <a:off x="678" y="259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8" name="Rectangle 59"/>
              <p:cNvSpPr>
                <a:spLocks noChangeAspect="1" noChangeArrowheads="1"/>
              </p:cNvSpPr>
              <p:nvPr/>
            </p:nvSpPr>
            <p:spPr bwMode="auto">
              <a:xfrm flipV="1">
                <a:off x="634" y="2681"/>
                <a:ext cx="68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89" name="Rectangle 60"/>
              <p:cNvSpPr>
                <a:spLocks noChangeAspect="1" noChangeArrowheads="1"/>
              </p:cNvSpPr>
              <p:nvPr/>
            </p:nvSpPr>
            <p:spPr bwMode="auto">
              <a:xfrm flipV="1">
                <a:off x="566" y="289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0" name="Rectangle 61"/>
              <p:cNvSpPr>
                <a:spLocks noChangeAspect="1" noChangeArrowheads="1"/>
              </p:cNvSpPr>
              <p:nvPr/>
            </p:nvSpPr>
            <p:spPr bwMode="auto">
              <a:xfrm flipV="1">
                <a:off x="432" y="2939"/>
                <a:ext cx="69" cy="68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1" name="Rectangle 62"/>
              <p:cNvSpPr>
                <a:spLocks noChangeAspect="1" noChangeArrowheads="1"/>
              </p:cNvSpPr>
              <p:nvPr/>
            </p:nvSpPr>
            <p:spPr bwMode="auto">
              <a:xfrm flipV="1">
                <a:off x="499" y="303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2" name="Rectangle 63"/>
              <p:cNvSpPr>
                <a:spLocks noChangeAspect="1" noChangeArrowheads="1"/>
              </p:cNvSpPr>
              <p:nvPr/>
            </p:nvSpPr>
            <p:spPr bwMode="auto">
              <a:xfrm flipV="1">
                <a:off x="936" y="2704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3" name="Rectangle 64"/>
              <p:cNvSpPr>
                <a:spLocks noChangeAspect="1" noChangeArrowheads="1"/>
              </p:cNvSpPr>
              <p:nvPr/>
            </p:nvSpPr>
            <p:spPr bwMode="auto">
              <a:xfrm flipV="1">
                <a:off x="1115" y="2782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94" name="Rectangle 65"/>
              <p:cNvSpPr>
                <a:spLocks noChangeAspect="1" noChangeArrowheads="1"/>
              </p:cNvSpPr>
              <p:nvPr/>
            </p:nvSpPr>
            <p:spPr bwMode="auto">
              <a:xfrm flipV="1">
                <a:off x="936" y="2849"/>
                <a:ext cx="69" cy="69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74" name="Rectangle 89"/>
            <p:cNvSpPr>
              <a:spLocks noChangeArrowheads="1"/>
            </p:cNvSpPr>
            <p:nvPr/>
          </p:nvSpPr>
          <p:spPr bwMode="auto">
            <a:xfrm>
              <a:off x="624" y="3244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>
                  <a:cs typeface="Times New Roman" pitchFamily="18" charset="0"/>
                </a:rPr>
                <a:t>두 개의 클러스터</a:t>
              </a:r>
              <a:r>
                <a:rPr lang="ko" altLang="en-US" sz="1800" b="0"/>
                <a:t> </a:t>
              </a:r>
            </a:p>
          </p:txBody>
        </p:sp>
      </p:grpSp>
      <p:grpSp>
        <p:nvGrpSpPr>
          <p:cNvPr id="8" name="Group 92"/>
          <p:cNvGrpSpPr>
            <a:grpSpLocks/>
          </p:cNvGrpSpPr>
          <p:nvPr/>
        </p:nvGrpSpPr>
        <p:grpSpPr bwMode="auto">
          <a:xfrm>
            <a:off x="4960938" y="1905000"/>
            <a:ext cx="3344862" cy="1509713"/>
            <a:chOff x="3125" y="1200"/>
            <a:chExt cx="2107" cy="951"/>
          </a:xfrm>
        </p:grpSpPr>
        <p:grpSp>
          <p:nvGrpSpPr>
            <p:cNvPr id="6151" name="Group 24"/>
            <p:cNvGrpSpPr>
              <a:grpSpLocks/>
            </p:cNvGrpSpPr>
            <p:nvPr/>
          </p:nvGrpSpPr>
          <p:grpSpPr bwMode="auto">
            <a:xfrm>
              <a:off x="3125" y="1200"/>
              <a:ext cx="2107" cy="518"/>
              <a:chOff x="3125" y="1200"/>
              <a:chExt cx="2107" cy="518"/>
            </a:xfrm>
          </p:grpSpPr>
          <p:sp>
            <p:nvSpPr>
              <p:cNvPr id="6153" name="AutoShape 25"/>
              <p:cNvSpPr>
                <a:spLocks noChangeAspect="1" noChangeArrowheads="1"/>
              </p:cNvSpPr>
              <p:nvPr/>
            </p:nvSpPr>
            <p:spPr bwMode="auto">
              <a:xfrm>
                <a:off x="4805" y="154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4" name="AutoShape 26"/>
              <p:cNvSpPr>
                <a:spLocks noChangeAspect="1" noChangeArrowheads="1"/>
              </p:cNvSpPr>
              <p:nvPr/>
            </p:nvSpPr>
            <p:spPr bwMode="auto">
              <a:xfrm>
                <a:off x="4603" y="1638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5" name="AutoShape 27"/>
              <p:cNvSpPr>
                <a:spLocks noChangeAspect="1" noChangeArrowheads="1"/>
              </p:cNvSpPr>
              <p:nvPr/>
            </p:nvSpPr>
            <p:spPr bwMode="auto">
              <a:xfrm>
                <a:off x="4726" y="1649"/>
                <a:ext cx="69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56" name="AutoShape 28"/>
              <p:cNvSpPr>
                <a:spLocks noChangeAspect="1" noChangeArrowheads="1"/>
              </p:cNvSpPr>
              <p:nvPr/>
            </p:nvSpPr>
            <p:spPr bwMode="auto">
              <a:xfrm>
                <a:off x="4682" y="1559"/>
                <a:ext cx="68" cy="69"/>
              </a:xfrm>
              <a:prstGeom prst="diamond">
                <a:avLst/>
              </a:prstGeom>
              <a:solidFill>
                <a:srgbClr val="FF99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37053" name="AutoShape 29"/>
              <p:cNvSpPr>
                <a:spLocks noChangeAspect="1" noChangeArrowheads="1"/>
              </p:cNvSpPr>
              <p:nvPr/>
            </p:nvSpPr>
            <p:spPr bwMode="auto">
              <a:xfrm>
                <a:off x="4614" y="1346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4" name="AutoShape 30"/>
              <p:cNvSpPr>
                <a:spLocks noChangeAspect="1" noChangeArrowheads="1"/>
              </p:cNvSpPr>
              <p:nvPr/>
            </p:nvSpPr>
            <p:spPr bwMode="auto">
              <a:xfrm>
                <a:off x="4480" y="1301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7055" name="AutoShape 31"/>
              <p:cNvSpPr>
                <a:spLocks noChangeAspect="1" noChangeArrowheads="1"/>
              </p:cNvSpPr>
              <p:nvPr/>
            </p:nvSpPr>
            <p:spPr bwMode="auto">
              <a:xfrm>
                <a:off x="4547" y="1200"/>
                <a:ext cx="69" cy="69"/>
              </a:xfrm>
              <a:prstGeom prst="star5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6160" name="Rectangle 32"/>
              <p:cNvSpPr>
                <a:spLocks noChangeAspect="1" noChangeArrowheads="1"/>
              </p:cNvSpPr>
              <p:nvPr/>
            </p:nvSpPr>
            <p:spPr bwMode="auto">
              <a:xfrm>
                <a:off x="4984" y="1537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1" name="Rectangle 33"/>
              <p:cNvSpPr>
                <a:spLocks noChangeAspect="1" noChangeArrowheads="1"/>
              </p:cNvSpPr>
              <p:nvPr/>
            </p:nvSpPr>
            <p:spPr bwMode="auto">
              <a:xfrm>
                <a:off x="5163" y="1458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2" name="Rectangle 34"/>
              <p:cNvSpPr>
                <a:spLocks noChangeAspect="1" noChangeArrowheads="1"/>
              </p:cNvSpPr>
              <p:nvPr/>
            </p:nvSpPr>
            <p:spPr bwMode="auto">
              <a:xfrm>
                <a:off x="4984" y="1391"/>
                <a:ext cx="69" cy="69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3" name="AutoShape 35"/>
              <p:cNvSpPr>
                <a:spLocks noChangeAspect="1" noChangeArrowheads="1"/>
              </p:cNvSpPr>
              <p:nvPr/>
            </p:nvSpPr>
            <p:spPr bwMode="auto">
              <a:xfrm flipV="1">
                <a:off x="3450" y="130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4" name="AutoShape 36"/>
              <p:cNvSpPr>
                <a:spLocks noChangeAspect="1" noChangeArrowheads="1"/>
              </p:cNvSpPr>
              <p:nvPr/>
            </p:nvSpPr>
            <p:spPr bwMode="auto">
              <a:xfrm flipV="1">
                <a:off x="3248" y="1211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5" name="AutoShape 37"/>
              <p:cNvSpPr>
                <a:spLocks noChangeAspect="1" noChangeArrowheads="1"/>
              </p:cNvSpPr>
              <p:nvPr/>
            </p:nvSpPr>
            <p:spPr bwMode="auto">
              <a:xfrm flipV="1">
                <a:off x="3371" y="1200"/>
                <a:ext cx="69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6" name="AutoShape 38"/>
              <p:cNvSpPr>
                <a:spLocks noChangeAspect="1" noChangeArrowheads="1"/>
              </p:cNvSpPr>
              <p:nvPr/>
            </p:nvSpPr>
            <p:spPr bwMode="auto">
              <a:xfrm flipV="1">
                <a:off x="3327" y="1290"/>
                <a:ext cx="68" cy="69"/>
              </a:xfrm>
              <a:prstGeom prst="star4">
                <a:avLst>
                  <a:gd name="adj" fmla="val 12500"/>
                </a:avLst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7" name="AutoShape 39"/>
              <p:cNvSpPr>
                <a:spLocks noChangeAspect="1" noChangeArrowheads="1"/>
              </p:cNvSpPr>
              <p:nvPr/>
            </p:nvSpPr>
            <p:spPr bwMode="auto">
              <a:xfrm flipV="1">
                <a:off x="3259" y="1503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8" name="AutoShape 40"/>
              <p:cNvSpPr>
                <a:spLocks noChangeAspect="1" noChangeArrowheads="1"/>
              </p:cNvSpPr>
              <p:nvPr/>
            </p:nvSpPr>
            <p:spPr bwMode="auto">
              <a:xfrm flipV="1">
                <a:off x="3125" y="1548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69" name="AutoShape 41"/>
              <p:cNvSpPr>
                <a:spLocks noChangeAspect="1" noChangeArrowheads="1"/>
              </p:cNvSpPr>
              <p:nvPr/>
            </p:nvSpPr>
            <p:spPr bwMode="auto">
              <a:xfrm flipV="1">
                <a:off x="3192" y="1649"/>
                <a:ext cx="69" cy="69"/>
              </a:xfrm>
              <a:prstGeom prst="triangle">
                <a:avLst>
                  <a:gd name="adj" fmla="val 50000"/>
                </a:avLst>
              </a:prstGeom>
              <a:solidFill>
                <a:srgbClr val="00FF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0" name="Oval 42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312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1" name="Oval 43"/>
              <p:cNvSpPr>
                <a:spLocks noChangeAspect="1" noChangeArrowheads="1"/>
              </p:cNvSpPr>
              <p:nvPr/>
            </p:nvSpPr>
            <p:spPr bwMode="auto">
              <a:xfrm flipV="1">
                <a:off x="3808" y="1391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6172" name="Oval 44"/>
              <p:cNvSpPr>
                <a:spLocks noChangeAspect="1" noChangeArrowheads="1"/>
              </p:cNvSpPr>
              <p:nvPr/>
            </p:nvSpPr>
            <p:spPr bwMode="auto">
              <a:xfrm flipV="1">
                <a:off x="3629" y="1458"/>
                <a:ext cx="69" cy="69"/>
              </a:xfrm>
              <a:prstGeom prst="ellipse">
                <a:avLst/>
              </a:prstGeom>
              <a:solidFill>
                <a:srgbClr val="00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>
                <a:lvl1pPr>
                  <a:defRPr sz="14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>
                  <a:defRPr sz="14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>
                  <a:defRPr sz="14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6152" name="Rectangle 90"/>
            <p:cNvSpPr>
              <a:spLocks noChangeArrowheads="1"/>
            </p:cNvSpPr>
            <p:nvPr/>
          </p:nvSpPr>
          <p:spPr bwMode="auto">
            <a:xfrm>
              <a:off x="3413" y="1920"/>
              <a:ext cx="14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ko" altLang="en-US" sz="1800" b="0">
                  <a:cs typeface="Times New Roman" pitchFamily="18" charset="0"/>
                </a:rPr>
                <a:t>6개의 클러스터</a:t>
              </a:r>
              <a:r>
                <a:rPr lang="ko" altLang="en-US" sz="1600" b="0">
                  <a:latin typeface="Times New Roman" pitchFamily="18" charset="0"/>
                </a:rPr>
                <a:t>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클러스터링의 종류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9763" y="1143000"/>
            <a:ext cx="8001000" cy="5106988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/>
              <a:t>클러스터링은</a:t>
            </a:r>
            <a:r>
              <a:rPr lang="ko" altLang="en-US" sz="2000" dirty="0">
                <a:solidFill>
                  <a:srgbClr val="FF0000"/>
                </a:solidFill>
              </a:rPr>
              <a:t> </a:t>
            </a:r>
            <a:r>
              <a:rPr lang="ko" altLang="en-US" sz="2000" dirty="0"/>
              <a:t>클러스터의 집합</a:t>
            </a:r>
            <a:r>
              <a:rPr lang="ko-KR" altLang="en-US" sz="2000" dirty="0"/>
              <a:t>이</a:t>
            </a:r>
            <a:r>
              <a:rPr lang="ko" altLang="en-US" sz="2000" dirty="0"/>
              <a:t>다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 altLang="en-US" sz="2000" dirty="0"/>
          </a:p>
          <a:p>
            <a:pPr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u"/>
            </a:pPr>
            <a:r>
              <a:rPr lang="ko" altLang="en-US" sz="2000" dirty="0">
                <a:solidFill>
                  <a:srgbClr val="FF0000"/>
                </a:solidFill>
              </a:rPr>
              <a:t>계층적 구조 </a:t>
            </a:r>
            <a:r>
              <a:rPr lang="ko" altLang="en-US" sz="2000" dirty="0"/>
              <a:t>와 </a:t>
            </a:r>
            <a:r>
              <a:rPr lang="ko-KR" altLang="en-US" sz="2000" dirty="0" err="1">
                <a:solidFill>
                  <a:srgbClr val="FF0000"/>
                </a:solidFill>
              </a:rPr>
              <a:t>분할적</a:t>
            </a:r>
            <a:r>
              <a:rPr lang="ko" altLang="en-US" sz="2000" dirty="0">
                <a:solidFill>
                  <a:srgbClr val="FF0000"/>
                </a:solidFill>
              </a:rPr>
              <a:t> 구조 </a:t>
            </a:r>
            <a:r>
              <a:rPr lang="ko" altLang="en-US" sz="2000" dirty="0"/>
              <a:t>클러스터 세트의 중요한 차이점</a:t>
            </a:r>
            <a:r>
              <a:rPr lang="ko" altLang="en-US" sz="2000" dirty="0">
                <a:solidFill>
                  <a:srgbClr val="FFCC00"/>
                </a:solidFill>
              </a:rPr>
              <a:t> </a:t>
            </a:r>
            <a:endParaRPr lang="en-US" altLang="en-US" sz="2000" dirty="0">
              <a:solidFill>
                <a:srgbClr val="FFCC00"/>
              </a:solidFill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</a:pPr>
            <a:endParaRPr lang="en-US" altLang="en-US" sz="1200" dirty="0">
              <a:solidFill>
                <a:srgbClr val="FFCC00"/>
              </a:solidFill>
            </a:endParaRPr>
          </a:p>
          <a:p>
            <a:pPr marL="850900" lvl="1">
              <a:lnSpc>
                <a:spcPct val="150000"/>
              </a:lnSpc>
              <a:spcBef>
                <a:spcPct val="20000"/>
              </a:spcBef>
            </a:pPr>
            <a:r>
              <a:rPr lang="ko" altLang="en-US" sz="1800" dirty="0" err="1"/>
              <a:t>분할 </a:t>
            </a:r>
            <a:r>
              <a:rPr lang="ko" altLang="en-US" sz="1800" dirty="0"/>
              <a:t>클러스터링</a:t>
            </a:r>
          </a:p>
          <a:p>
            <a:pPr marL="8572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" altLang="en-US" sz="1600" dirty="0"/>
              <a:t>데이터 객체를 겹치지 않는 하위 집합(클러스터)으로 분할</a:t>
            </a:r>
          </a:p>
          <a:p>
            <a:pPr marL="857250" lvl="2" indent="-285750">
              <a:lnSpc>
                <a:spcPct val="150000"/>
              </a:lnSpc>
              <a:spcBef>
                <a:spcPct val="20000"/>
              </a:spcBef>
            </a:pPr>
            <a:endParaRPr lang="en-US" altLang="en-US" sz="600" dirty="0">
              <a:solidFill>
                <a:srgbClr val="FFCC00"/>
              </a:solidFill>
            </a:endParaRPr>
          </a:p>
          <a:p>
            <a:pPr marL="850900" lvl="1">
              <a:lnSpc>
                <a:spcPct val="150000"/>
              </a:lnSpc>
              <a:spcBef>
                <a:spcPct val="20000"/>
              </a:spcBef>
            </a:pPr>
            <a:r>
              <a:rPr lang="ko" altLang="en-US" sz="1800" dirty="0"/>
              <a:t>계층적 클러스터링</a:t>
            </a:r>
          </a:p>
          <a:p>
            <a:pPr marL="857250" lvl="2" indent="-285750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ko" altLang="en-US" sz="1600" dirty="0"/>
              <a:t>계층적 트리로 구성된 중첩 클러스터 세트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분할 클러스터링</a:t>
            </a:r>
          </a:p>
        </p:txBody>
      </p:sp>
      <p:sp>
        <p:nvSpPr>
          <p:cNvPr id="8195" name="Freeform 4"/>
          <p:cNvSpPr>
            <a:spLocks/>
          </p:cNvSpPr>
          <p:nvPr/>
        </p:nvSpPr>
        <p:spPr bwMode="auto">
          <a:xfrm>
            <a:off x="1254125" y="2517775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0"/>
                </a:moveTo>
                <a:lnTo>
                  <a:pt x="55" y="49"/>
                </a:lnTo>
                <a:lnTo>
                  <a:pt x="43" y="61"/>
                </a:lnTo>
                <a:lnTo>
                  <a:pt x="24" y="64"/>
                </a:lnTo>
                <a:lnTo>
                  <a:pt x="9" y="55"/>
                </a:lnTo>
                <a:lnTo>
                  <a:pt x="0" y="39"/>
                </a:lnTo>
                <a:lnTo>
                  <a:pt x="0" y="24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6" name="Freeform 5"/>
          <p:cNvSpPr>
            <a:spLocks/>
          </p:cNvSpPr>
          <p:nvPr/>
        </p:nvSpPr>
        <p:spPr bwMode="auto">
          <a:xfrm>
            <a:off x="1254125" y="271621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62"/>
                </a:lnTo>
                <a:lnTo>
                  <a:pt x="24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9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7" name="Freeform 6"/>
          <p:cNvSpPr>
            <a:spLocks/>
          </p:cNvSpPr>
          <p:nvPr/>
        </p:nvSpPr>
        <p:spPr bwMode="auto">
          <a:xfrm>
            <a:off x="1951038" y="4711700"/>
            <a:ext cx="96837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0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6"/>
                </a:lnTo>
                <a:lnTo>
                  <a:pt x="43" y="59"/>
                </a:lnTo>
                <a:lnTo>
                  <a:pt x="24" y="62"/>
                </a:lnTo>
                <a:lnTo>
                  <a:pt x="9" y="53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0"/>
                </a:lnTo>
                <a:lnTo>
                  <a:pt x="55" y="13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8" name="Freeform 7"/>
          <p:cNvSpPr>
            <a:spLocks/>
          </p:cNvSpPr>
          <p:nvPr/>
        </p:nvSpPr>
        <p:spPr bwMode="auto">
          <a:xfrm>
            <a:off x="1550988" y="26193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8" y="46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199" name="Freeform 8"/>
          <p:cNvSpPr>
            <a:spLocks/>
          </p:cNvSpPr>
          <p:nvPr/>
        </p:nvSpPr>
        <p:spPr bwMode="auto">
          <a:xfrm>
            <a:off x="1951038" y="3914775"/>
            <a:ext cx="96837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5" y="46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0" name="Freeform 9"/>
          <p:cNvSpPr>
            <a:spLocks/>
          </p:cNvSpPr>
          <p:nvPr/>
        </p:nvSpPr>
        <p:spPr bwMode="auto">
          <a:xfrm>
            <a:off x="2120900" y="18256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8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6" y="12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1" name="Freeform 10"/>
          <p:cNvSpPr>
            <a:spLocks/>
          </p:cNvSpPr>
          <p:nvPr/>
        </p:nvSpPr>
        <p:spPr bwMode="auto">
          <a:xfrm>
            <a:off x="2351088" y="2020888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1"/>
                </a:moveTo>
                <a:lnTo>
                  <a:pt x="55" y="49"/>
                </a:lnTo>
                <a:lnTo>
                  <a:pt x="43" y="58"/>
                </a:lnTo>
                <a:lnTo>
                  <a:pt x="24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6"/>
                </a:lnTo>
                <a:lnTo>
                  <a:pt x="24" y="0"/>
                </a:lnTo>
                <a:lnTo>
                  <a:pt x="43" y="3"/>
                </a:lnTo>
                <a:lnTo>
                  <a:pt x="55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2" name="Freeform 11"/>
          <p:cNvSpPr>
            <a:spLocks/>
          </p:cNvSpPr>
          <p:nvPr/>
        </p:nvSpPr>
        <p:spPr bwMode="auto">
          <a:xfrm>
            <a:off x="244792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8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3" name="Freeform 12"/>
          <p:cNvSpPr>
            <a:spLocks/>
          </p:cNvSpPr>
          <p:nvPr/>
        </p:nvSpPr>
        <p:spPr bwMode="auto">
          <a:xfrm>
            <a:off x="2847975" y="2317750"/>
            <a:ext cx="96838" cy="101600"/>
          </a:xfrm>
          <a:custGeom>
            <a:avLst/>
            <a:gdLst>
              <a:gd name="T0" fmla="*/ 2147483647 w 61"/>
              <a:gd name="T1" fmla="*/ 2147483647 h 64"/>
              <a:gd name="T2" fmla="*/ 2147483647 w 61"/>
              <a:gd name="T3" fmla="*/ 2147483647 h 64"/>
              <a:gd name="T4" fmla="*/ 2147483647 w 61"/>
              <a:gd name="T5" fmla="*/ 2147483647 h 64"/>
              <a:gd name="T6" fmla="*/ 2147483647 w 61"/>
              <a:gd name="T7" fmla="*/ 2147483647 h 64"/>
              <a:gd name="T8" fmla="*/ 2147483647 w 61"/>
              <a:gd name="T9" fmla="*/ 2147483647 h 64"/>
              <a:gd name="T10" fmla="*/ 0 w 61"/>
              <a:gd name="T11" fmla="*/ 2147483647 h 64"/>
              <a:gd name="T12" fmla="*/ 0 w 61"/>
              <a:gd name="T13" fmla="*/ 2147483647 h 64"/>
              <a:gd name="T14" fmla="*/ 2147483647 w 61"/>
              <a:gd name="T15" fmla="*/ 2147483647 h 64"/>
              <a:gd name="T16" fmla="*/ 2147483647 w 61"/>
              <a:gd name="T17" fmla="*/ 0 h 64"/>
              <a:gd name="T18" fmla="*/ 2147483647 w 61"/>
              <a:gd name="T19" fmla="*/ 2147483647 h 64"/>
              <a:gd name="T20" fmla="*/ 2147483647 w 61"/>
              <a:gd name="T21" fmla="*/ 2147483647 h 64"/>
              <a:gd name="T22" fmla="*/ 2147483647 w 61"/>
              <a:gd name="T23" fmla="*/ 2147483647 h 64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4"/>
              <a:gd name="T38" fmla="*/ 61 w 61"/>
              <a:gd name="T39" fmla="*/ 64 h 64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4">
                <a:moveTo>
                  <a:pt x="61" y="31"/>
                </a:moveTo>
                <a:lnTo>
                  <a:pt x="58" y="49"/>
                </a:lnTo>
                <a:lnTo>
                  <a:pt x="43" y="61"/>
                </a:lnTo>
                <a:lnTo>
                  <a:pt x="27" y="64"/>
                </a:lnTo>
                <a:lnTo>
                  <a:pt x="9" y="55"/>
                </a:lnTo>
                <a:lnTo>
                  <a:pt x="0" y="40"/>
                </a:lnTo>
                <a:lnTo>
                  <a:pt x="0" y="24"/>
                </a:lnTo>
                <a:lnTo>
                  <a:pt x="9" y="9"/>
                </a:lnTo>
                <a:lnTo>
                  <a:pt x="27" y="0"/>
                </a:lnTo>
                <a:lnTo>
                  <a:pt x="43" y="3"/>
                </a:lnTo>
                <a:lnTo>
                  <a:pt x="58" y="15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4" name="Freeform 13"/>
          <p:cNvSpPr>
            <a:spLocks/>
          </p:cNvSpPr>
          <p:nvPr/>
        </p:nvSpPr>
        <p:spPr bwMode="auto">
          <a:xfrm>
            <a:off x="2647950" y="2117725"/>
            <a:ext cx="96838" cy="103188"/>
          </a:xfrm>
          <a:custGeom>
            <a:avLst/>
            <a:gdLst>
              <a:gd name="T0" fmla="*/ 2147483647 w 61"/>
              <a:gd name="T1" fmla="*/ 2147483647 h 65"/>
              <a:gd name="T2" fmla="*/ 2147483647 w 61"/>
              <a:gd name="T3" fmla="*/ 2147483647 h 65"/>
              <a:gd name="T4" fmla="*/ 2147483647 w 61"/>
              <a:gd name="T5" fmla="*/ 2147483647 h 65"/>
              <a:gd name="T6" fmla="*/ 2147483647 w 61"/>
              <a:gd name="T7" fmla="*/ 2147483647 h 65"/>
              <a:gd name="T8" fmla="*/ 2147483647 w 61"/>
              <a:gd name="T9" fmla="*/ 2147483647 h 65"/>
              <a:gd name="T10" fmla="*/ 0 w 61"/>
              <a:gd name="T11" fmla="*/ 2147483647 h 65"/>
              <a:gd name="T12" fmla="*/ 0 w 61"/>
              <a:gd name="T13" fmla="*/ 2147483647 h 65"/>
              <a:gd name="T14" fmla="*/ 2147483647 w 61"/>
              <a:gd name="T15" fmla="*/ 2147483647 h 65"/>
              <a:gd name="T16" fmla="*/ 2147483647 w 61"/>
              <a:gd name="T17" fmla="*/ 0 h 65"/>
              <a:gd name="T18" fmla="*/ 2147483647 w 61"/>
              <a:gd name="T19" fmla="*/ 2147483647 h 65"/>
              <a:gd name="T20" fmla="*/ 2147483647 w 61"/>
              <a:gd name="T21" fmla="*/ 2147483647 h 65"/>
              <a:gd name="T22" fmla="*/ 2147483647 w 61"/>
              <a:gd name="T23" fmla="*/ 2147483647 h 6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5"/>
              <a:gd name="T38" fmla="*/ 61 w 61"/>
              <a:gd name="T39" fmla="*/ 65 h 6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5">
                <a:moveTo>
                  <a:pt x="61" y="34"/>
                </a:moveTo>
                <a:lnTo>
                  <a:pt x="58" y="49"/>
                </a:lnTo>
                <a:lnTo>
                  <a:pt x="43" y="61"/>
                </a:lnTo>
                <a:lnTo>
                  <a:pt x="28" y="65"/>
                </a:lnTo>
                <a:lnTo>
                  <a:pt x="9" y="55"/>
                </a:lnTo>
                <a:lnTo>
                  <a:pt x="0" y="40"/>
                </a:lnTo>
                <a:lnTo>
                  <a:pt x="0" y="25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6"/>
                </a:lnTo>
                <a:lnTo>
                  <a:pt x="61" y="34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5" name="Freeform 14"/>
          <p:cNvSpPr>
            <a:spLocks/>
          </p:cNvSpPr>
          <p:nvPr/>
        </p:nvSpPr>
        <p:spPr bwMode="auto">
          <a:xfrm>
            <a:off x="2647950" y="1724025"/>
            <a:ext cx="96838" cy="96838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61"/>
                </a:lnTo>
                <a:lnTo>
                  <a:pt x="28" y="61"/>
                </a:lnTo>
                <a:lnTo>
                  <a:pt x="9" y="55"/>
                </a:lnTo>
                <a:lnTo>
                  <a:pt x="0" y="40"/>
                </a:lnTo>
                <a:lnTo>
                  <a:pt x="0" y="21"/>
                </a:lnTo>
                <a:lnTo>
                  <a:pt x="9" y="9"/>
                </a:lnTo>
                <a:lnTo>
                  <a:pt x="28" y="0"/>
                </a:lnTo>
                <a:lnTo>
                  <a:pt x="43" y="3"/>
                </a:lnTo>
                <a:lnTo>
                  <a:pt x="58" y="15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6" name="Freeform 15"/>
          <p:cNvSpPr>
            <a:spLocks/>
          </p:cNvSpPr>
          <p:nvPr/>
        </p:nvSpPr>
        <p:spPr bwMode="auto">
          <a:xfrm>
            <a:off x="3344863" y="4711700"/>
            <a:ext cx="103187" cy="98425"/>
          </a:xfrm>
          <a:custGeom>
            <a:avLst/>
            <a:gdLst>
              <a:gd name="T0" fmla="*/ 2147483647 w 65"/>
              <a:gd name="T1" fmla="*/ 2147483647 h 62"/>
              <a:gd name="T2" fmla="*/ 2147483647 w 65"/>
              <a:gd name="T3" fmla="*/ 2147483647 h 62"/>
              <a:gd name="T4" fmla="*/ 2147483647 w 65"/>
              <a:gd name="T5" fmla="*/ 2147483647 h 62"/>
              <a:gd name="T6" fmla="*/ 2147483647 w 65"/>
              <a:gd name="T7" fmla="*/ 2147483647 h 62"/>
              <a:gd name="T8" fmla="*/ 2147483647 w 65"/>
              <a:gd name="T9" fmla="*/ 2147483647 h 62"/>
              <a:gd name="T10" fmla="*/ 0 w 65"/>
              <a:gd name="T11" fmla="*/ 2147483647 h 62"/>
              <a:gd name="T12" fmla="*/ 0 w 65"/>
              <a:gd name="T13" fmla="*/ 2147483647 h 62"/>
              <a:gd name="T14" fmla="*/ 2147483647 w 65"/>
              <a:gd name="T15" fmla="*/ 2147483647 h 62"/>
              <a:gd name="T16" fmla="*/ 2147483647 w 65"/>
              <a:gd name="T17" fmla="*/ 0 h 62"/>
              <a:gd name="T18" fmla="*/ 2147483647 w 65"/>
              <a:gd name="T19" fmla="*/ 0 h 62"/>
              <a:gd name="T20" fmla="*/ 2147483647 w 65"/>
              <a:gd name="T21" fmla="*/ 2147483647 h 62"/>
              <a:gd name="T22" fmla="*/ 2147483647 w 65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5"/>
              <a:gd name="T37" fmla="*/ 0 h 62"/>
              <a:gd name="T38" fmla="*/ 65 w 65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5" h="62">
                <a:moveTo>
                  <a:pt x="65" y="31"/>
                </a:moveTo>
                <a:lnTo>
                  <a:pt x="58" y="46"/>
                </a:lnTo>
                <a:lnTo>
                  <a:pt x="46" y="59"/>
                </a:lnTo>
                <a:lnTo>
                  <a:pt x="28" y="62"/>
                </a:lnTo>
                <a:lnTo>
                  <a:pt x="12" y="53"/>
                </a:lnTo>
                <a:lnTo>
                  <a:pt x="0" y="40"/>
                </a:lnTo>
                <a:lnTo>
                  <a:pt x="0" y="22"/>
                </a:lnTo>
                <a:lnTo>
                  <a:pt x="12" y="7"/>
                </a:lnTo>
                <a:lnTo>
                  <a:pt x="28" y="0"/>
                </a:lnTo>
                <a:lnTo>
                  <a:pt x="46" y="0"/>
                </a:lnTo>
                <a:lnTo>
                  <a:pt x="58" y="13"/>
                </a:lnTo>
                <a:lnTo>
                  <a:pt x="65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7" name="Freeform 16"/>
          <p:cNvSpPr>
            <a:spLocks/>
          </p:cNvSpPr>
          <p:nvPr/>
        </p:nvSpPr>
        <p:spPr bwMode="auto">
          <a:xfrm>
            <a:off x="1550988" y="2220913"/>
            <a:ext cx="96837" cy="96837"/>
          </a:xfrm>
          <a:custGeom>
            <a:avLst/>
            <a:gdLst>
              <a:gd name="T0" fmla="*/ 2147483647 w 61"/>
              <a:gd name="T1" fmla="*/ 2147483647 h 61"/>
              <a:gd name="T2" fmla="*/ 2147483647 w 61"/>
              <a:gd name="T3" fmla="*/ 2147483647 h 61"/>
              <a:gd name="T4" fmla="*/ 2147483647 w 61"/>
              <a:gd name="T5" fmla="*/ 2147483647 h 61"/>
              <a:gd name="T6" fmla="*/ 2147483647 w 61"/>
              <a:gd name="T7" fmla="*/ 2147483647 h 61"/>
              <a:gd name="T8" fmla="*/ 2147483647 w 61"/>
              <a:gd name="T9" fmla="*/ 2147483647 h 61"/>
              <a:gd name="T10" fmla="*/ 0 w 61"/>
              <a:gd name="T11" fmla="*/ 2147483647 h 61"/>
              <a:gd name="T12" fmla="*/ 0 w 61"/>
              <a:gd name="T13" fmla="*/ 2147483647 h 61"/>
              <a:gd name="T14" fmla="*/ 2147483647 w 61"/>
              <a:gd name="T15" fmla="*/ 2147483647 h 61"/>
              <a:gd name="T16" fmla="*/ 2147483647 w 61"/>
              <a:gd name="T17" fmla="*/ 0 h 61"/>
              <a:gd name="T18" fmla="*/ 2147483647 w 61"/>
              <a:gd name="T19" fmla="*/ 2147483647 h 61"/>
              <a:gd name="T20" fmla="*/ 2147483647 w 61"/>
              <a:gd name="T21" fmla="*/ 2147483647 h 61"/>
              <a:gd name="T22" fmla="*/ 2147483647 w 61"/>
              <a:gd name="T23" fmla="*/ 2147483647 h 6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1"/>
              <a:gd name="T38" fmla="*/ 61 w 61"/>
              <a:gd name="T39" fmla="*/ 61 h 6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1">
                <a:moveTo>
                  <a:pt x="61" y="30"/>
                </a:moveTo>
                <a:lnTo>
                  <a:pt x="58" y="49"/>
                </a:lnTo>
                <a:lnTo>
                  <a:pt x="43" y="58"/>
                </a:lnTo>
                <a:lnTo>
                  <a:pt x="25" y="61"/>
                </a:lnTo>
                <a:lnTo>
                  <a:pt x="9" y="55"/>
                </a:lnTo>
                <a:lnTo>
                  <a:pt x="0" y="39"/>
                </a:lnTo>
                <a:lnTo>
                  <a:pt x="0" y="21"/>
                </a:lnTo>
                <a:lnTo>
                  <a:pt x="9" y="6"/>
                </a:lnTo>
                <a:lnTo>
                  <a:pt x="25" y="0"/>
                </a:lnTo>
                <a:lnTo>
                  <a:pt x="43" y="3"/>
                </a:lnTo>
                <a:lnTo>
                  <a:pt x="58" y="12"/>
                </a:lnTo>
                <a:lnTo>
                  <a:pt x="61" y="30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8" name="Freeform 17"/>
          <p:cNvSpPr>
            <a:spLocks/>
          </p:cNvSpPr>
          <p:nvPr/>
        </p:nvSpPr>
        <p:spPr bwMode="auto">
          <a:xfrm>
            <a:off x="1223963" y="441007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9"/>
                </a:lnTo>
                <a:lnTo>
                  <a:pt x="43" y="62"/>
                </a:lnTo>
                <a:lnTo>
                  <a:pt x="25" y="62"/>
                </a:lnTo>
                <a:lnTo>
                  <a:pt x="9" y="55"/>
                </a:lnTo>
                <a:lnTo>
                  <a:pt x="0" y="40"/>
                </a:lnTo>
                <a:lnTo>
                  <a:pt x="0" y="22"/>
                </a:lnTo>
                <a:lnTo>
                  <a:pt x="9" y="10"/>
                </a:lnTo>
                <a:lnTo>
                  <a:pt x="25" y="0"/>
                </a:lnTo>
                <a:lnTo>
                  <a:pt x="43" y="3"/>
                </a:lnTo>
                <a:lnTo>
                  <a:pt x="56" y="16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09" name="Freeform 18"/>
          <p:cNvSpPr>
            <a:spLocks/>
          </p:cNvSpPr>
          <p:nvPr/>
        </p:nvSpPr>
        <p:spPr bwMode="auto">
          <a:xfrm>
            <a:off x="1254125" y="5008563"/>
            <a:ext cx="96838" cy="98425"/>
          </a:xfrm>
          <a:custGeom>
            <a:avLst/>
            <a:gdLst>
              <a:gd name="T0" fmla="*/ 2147483647 w 61"/>
              <a:gd name="T1" fmla="*/ 2147483647 h 62"/>
              <a:gd name="T2" fmla="*/ 2147483647 w 61"/>
              <a:gd name="T3" fmla="*/ 2147483647 h 62"/>
              <a:gd name="T4" fmla="*/ 2147483647 w 61"/>
              <a:gd name="T5" fmla="*/ 2147483647 h 62"/>
              <a:gd name="T6" fmla="*/ 2147483647 w 61"/>
              <a:gd name="T7" fmla="*/ 2147483647 h 62"/>
              <a:gd name="T8" fmla="*/ 2147483647 w 61"/>
              <a:gd name="T9" fmla="*/ 2147483647 h 62"/>
              <a:gd name="T10" fmla="*/ 0 w 61"/>
              <a:gd name="T11" fmla="*/ 2147483647 h 62"/>
              <a:gd name="T12" fmla="*/ 0 w 61"/>
              <a:gd name="T13" fmla="*/ 2147483647 h 62"/>
              <a:gd name="T14" fmla="*/ 2147483647 w 61"/>
              <a:gd name="T15" fmla="*/ 2147483647 h 62"/>
              <a:gd name="T16" fmla="*/ 2147483647 w 61"/>
              <a:gd name="T17" fmla="*/ 0 h 62"/>
              <a:gd name="T18" fmla="*/ 2147483647 w 61"/>
              <a:gd name="T19" fmla="*/ 2147483647 h 62"/>
              <a:gd name="T20" fmla="*/ 2147483647 w 61"/>
              <a:gd name="T21" fmla="*/ 2147483647 h 62"/>
              <a:gd name="T22" fmla="*/ 2147483647 w 61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1"/>
              <a:gd name="T37" fmla="*/ 0 h 62"/>
              <a:gd name="T38" fmla="*/ 61 w 61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1" h="62">
                <a:moveTo>
                  <a:pt x="61" y="31"/>
                </a:moveTo>
                <a:lnTo>
                  <a:pt x="55" y="49"/>
                </a:lnTo>
                <a:lnTo>
                  <a:pt x="43" y="59"/>
                </a:lnTo>
                <a:lnTo>
                  <a:pt x="24" y="62"/>
                </a:lnTo>
                <a:lnTo>
                  <a:pt x="9" y="56"/>
                </a:lnTo>
                <a:lnTo>
                  <a:pt x="0" y="40"/>
                </a:lnTo>
                <a:lnTo>
                  <a:pt x="0" y="22"/>
                </a:lnTo>
                <a:lnTo>
                  <a:pt x="9" y="7"/>
                </a:lnTo>
                <a:lnTo>
                  <a:pt x="24" y="0"/>
                </a:lnTo>
                <a:lnTo>
                  <a:pt x="43" y="3"/>
                </a:lnTo>
                <a:lnTo>
                  <a:pt x="55" y="16"/>
                </a:lnTo>
                <a:lnTo>
                  <a:pt x="61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0" name="Freeform 19"/>
          <p:cNvSpPr>
            <a:spLocks/>
          </p:cNvSpPr>
          <p:nvPr/>
        </p:nvSpPr>
        <p:spPr bwMode="auto">
          <a:xfrm>
            <a:off x="1720850" y="1990725"/>
            <a:ext cx="98425" cy="98425"/>
          </a:xfrm>
          <a:custGeom>
            <a:avLst/>
            <a:gdLst>
              <a:gd name="T0" fmla="*/ 2147483647 w 62"/>
              <a:gd name="T1" fmla="*/ 2147483647 h 62"/>
              <a:gd name="T2" fmla="*/ 2147483647 w 62"/>
              <a:gd name="T3" fmla="*/ 2147483647 h 62"/>
              <a:gd name="T4" fmla="*/ 2147483647 w 62"/>
              <a:gd name="T5" fmla="*/ 2147483647 h 62"/>
              <a:gd name="T6" fmla="*/ 2147483647 w 62"/>
              <a:gd name="T7" fmla="*/ 2147483647 h 62"/>
              <a:gd name="T8" fmla="*/ 2147483647 w 62"/>
              <a:gd name="T9" fmla="*/ 2147483647 h 62"/>
              <a:gd name="T10" fmla="*/ 0 w 62"/>
              <a:gd name="T11" fmla="*/ 2147483647 h 62"/>
              <a:gd name="T12" fmla="*/ 0 w 62"/>
              <a:gd name="T13" fmla="*/ 2147483647 h 62"/>
              <a:gd name="T14" fmla="*/ 2147483647 w 62"/>
              <a:gd name="T15" fmla="*/ 2147483647 h 62"/>
              <a:gd name="T16" fmla="*/ 2147483647 w 62"/>
              <a:gd name="T17" fmla="*/ 0 h 62"/>
              <a:gd name="T18" fmla="*/ 2147483647 w 62"/>
              <a:gd name="T19" fmla="*/ 2147483647 h 62"/>
              <a:gd name="T20" fmla="*/ 2147483647 w 62"/>
              <a:gd name="T21" fmla="*/ 2147483647 h 62"/>
              <a:gd name="T22" fmla="*/ 2147483647 w 62"/>
              <a:gd name="T23" fmla="*/ 2147483647 h 6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62"/>
              <a:gd name="T37" fmla="*/ 0 h 62"/>
              <a:gd name="T38" fmla="*/ 62 w 62"/>
              <a:gd name="T39" fmla="*/ 62 h 6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62" h="62">
                <a:moveTo>
                  <a:pt x="62" y="31"/>
                </a:moveTo>
                <a:lnTo>
                  <a:pt x="56" y="46"/>
                </a:lnTo>
                <a:lnTo>
                  <a:pt x="43" y="59"/>
                </a:lnTo>
                <a:lnTo>
                  <a:pt x="25" y="62"/>
                </a:lnTo>
                <a:lnTo>
                  <a:pt x="10" y="56"/>
                </a:lnTo>
                <a:lnTo>
                  <a:pt x="0" y="40"/>
                </a:lnTo>
                <a:lnTo>
                  <a:pt x="0" y="22"/>
                </a:lnTo>
                <a:lnTo>
                  <a:pt x="10" y="7"/>
                </a:lnTo>
                <a:lnTo>
                  <a:pt x="25" y="0"/>
                </a:lnTo>
                <a:lnTo>
                  <a:pt x="43" y="4"/>
                </a:lnTo>
                <a:lnTo>
                  <a:pt x="56" y="13"/>
                </a:lnTo>
                <a:lnTo>
                  <a:pt x="62" y="31"/>
                </a:lnTo>
                <a:close/>
              </a:path>
            </a:pathLst>
          </a:custGeom>
          <a:solidFill>
            <a:srgbClr val="000000"/>
          </a:solidFill>
          <a:ln w="4763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8211" name="Text Box 20"/>
          <p:cNvSpPr txBox="1">
            <a:spLocks noChangeArrowheads="1"/>
          </p:cNvSpPr>
          <p:nvPr/>
        </p:nvSpPr>
        <p:spPr bwMode="auto">
          <a:xfrm>
            <a:off x="990600" y="5562600"/>
            <a:ext cx="2362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원래 포인트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4724400" y="1295400"/>
            <a:ext cx="3581400" cy="4633913"/>
            <a:chOff x="2976" y="816"/>
            <a:chExt cx="2256" cy="2919"/>
          </a:xfrm>
        </p:grpSpPr>
        <p:graphicFrame>
          <p:nvGraphicFramePr>
            <p:cNvPr id="8213" name="Object 1024"/>
            <p:cNvGraphicFramePr>
              <a:graphicFrameLocks noChangeAspect="1"/>
            </p:cNvGraphicFramePr>
            <p:nvPr/>
          </p:nvGraphicFramePr>
          <p:xfrm>
            <a:off x="2976" y="816"/>
            <a:ext cx="2125" cy="28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2" imgW="1547102" imgH="2097084" progId="Visio.Drawing.6">
                    <p:embed/>
                  </p:oleObj>
                </mc:Choice>
                <mc:Fallback>
                  <p:oleObj name="VISIO" r:id="rId2" imgW="1547102" imgH="2097084" progId="Visio.Drawing.6">
                    <p:embed/>
                    <p:pic>
                      <p:nvPicPr>
                        <p:cNvPr id="0" name="Object 10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816"/>
                          <a:ext cx="2125" cy="28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14" name="Text Box 21"/>
            <p:cNvSpPr txBox="1">
              <a:spLocks noChangeArrowheads="1"/>
            </p:cNvSpPr>
            <p:nvPr/>
          </p:nvSpPr>
          <p:spPr bwMode="auto">
            <a:xfrm>
              <a:off x="3456" y="3504"/>
              <a:ext cx="177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4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 sz="14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 sz="14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ko" altLang="en-US" sz="1800"/>
                <a:t>분할 클러스터링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280400" cy="552450"/>
          </a:xfrm>
        </p:spPr>
        <p:txBody>
          <a:bodyPr/>
          <a:lstStyle/>
          <a:p>
            <a:r>
              <a:rPr lang="ko" altLang="en-US" sz="2800" dirty="0"/>
              <a:t>계층적 클러스터링</a:t>
            </a:r>
          </a:p>
        </p:txBody>
      </p:sp>
      <p:graphicFrame>
        <p:nvGraphicFramePr>
          <p:cNvPr id="9219" name="Object 1024"/>
          <p:cNvGraphicFramePr>
            <a:graphicFrameLocks noChangeAspect="1"/>
          </p:cNvGraphicFramePr>
          <p:nvPr/>
        </p:nvGraphicFramePr>
        <p:xfrm>
          <a:off x="990600" y="3962400"/>
          <a:ext cx="2752725" cy="196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2747671" imgH="1960706" progId="Visio.Drawing.6">
                  <p:embed/>
                </p:oleObj>
              </mc:Choice>
              <mc:Fallback>
                <p:oleObj name="VISIO" r:id="rId2" imgW="2747671" imgH="1960706" progId="Visio.Drawing.6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962400"/>
                        <a:ext cx="2752725" cy="1960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0" name="Object 1025"/>
          <p:cNvGraphicFramePr>
            <a:graphicFrameLocks noChangeAspect="1"/>
          </p:cNvGraphicFramePr>
          <p:nvPr/>
        </p:nvGraphicFramePr>
        <p:xfrm>
          <a:off x="914400" y="1447800"/>
          <a:ext cx="2760663" cy="179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2756614" imgH="1795265" progId="Visio.Drawing.6">
                  <p:embed/>
                </p:oleObj>
              </mc:Choice>
              <mc:Fallback>
                <p:oleObj name="VISIO" r:id="rId4" imgW="2756614" imgH="1795265" progId="Visio.Drawing.6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47800"/>
                        <a:ext cx="2760663" cy="179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1026"/>
          <p:cNvGraphicFramePr>
            <a:graphicFrameLocks noChangeAspect="1"/>
          </p:cNvGraphicFramePr>
          <p:nvPr/>
        </p:nvGraphicFramePr>
        <p:xfrm>
          <a:off x="5400675" y="1066800"/>
          <a:ext cx="1773238" cy="228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379425" imgH="1779615" progId="Visio.Drawing.6">
                  <p:embed/>
                </p:oleObj>
              </mc:Choice>
              <mc:Fallback>
                <p:oleObj name="VISIO" r:id="rId6" imgW="1379425" imgH="1779615" progId="Visio.Drawing.6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1066800"/>
                        <a:ext cx="1773238" cy="228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Object 1027"/>
          <p:cNvGraphicFramePr>
            <a:graphicFrameLocks noChangeAspect="1"/>
          </p:cNvGraphicFramePr>
          <p:nvPr/>
        </p:nvGraphicFramePr>
        <p:xfrm>
          <a:off x="5400675" y="3657600"/>
          <a:ext cx="1909763" cy="228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471089" imgH="1761729" progId="Visio.Drawing.6">
                  <p:embed/>
                </p:oleObj>
              </mc:Choice>
              <mc:Fallback>
                <p:oleObj name="VISIO" r:id="rId8" imgW="1471089" imgH="1761729" progId="Visio.Drawing.6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0675" y="3657600"/>
                        <a:ext cx="1909763" cy="228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381000" y="3200400"/>
            <a:ext cx="3962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전통적인 계층적 클러스터링</a:t>
            </a:r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228600" y="5791200"/>
            <a:ext cx="4419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비전통적 계층적 클러스터링</a:t>
            </a:r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4800600" y="5791200"/>
            <a:ext cx="3810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/>
              <a:t>비전통적인 덴드로그램</a:t>
            </a:r>
          </a:p>
        </p:txBody>
      </p:sp>
      <p:sp>
        <p:nvSpPr>
          <p:cNvPr id="9226" name="Text Box 10"/>
          <p:cNvSpPr txBox="1">
            <a:spLocks noChangeArrowheads="1"/>
          </p:cNvSpPr>
          <p:nvPr/>
        </p:nvSpPr>
        <p:spPr bwMode="auto">
          <a:xfrm>
            <a:off x="4800600" y="3200400"/>
            <a:ext cx="3352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ko" altLang="en-US" sz="1800" dirty="0"/>
              <a:t>전통적인 덴드로그램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408C0D-1BBF-A89D-316A-0ED1F1D84080}"/>
              </a:ext>
            </a:extLst>
          </p:cNvPr>
          <p:cNvSpPr txBox="1"/>
          <p:nvPr/>
        </p:nvSpPr>
        <p:spPr>
          <a:xfrm>
            <a:off x="4038600" y="6172200"/>
            <a:ext cx="4343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solidFill>
                  <a:srgbClr val="0070C0"/>
                </a:solidFill>
              </a:rPr>
              <a:t>덴드로그램</a:t>
            </a:r>
            <a:r>
              <a:rPr lang="en-US" altLang="ko-KR" sz="1200" dirty="0">
                <a:solidFill>
                  <a:srgbClr val="0070C0"/>
                </a:solidFill>
              </a:rPr>
              <a:t>(Dendrogram) </a:t>
            </a:r>
            <a:r>
              <a:rPr lang="ko-KR" altLang="en-US" sz="1200" dirty="0">
                <a:solidFill>
                  <a:srgbClr val="0070C0"/>
                </a:solidFill>
              </a:rPr>
              <a:t>은 </a:t>
            </a:r>
            <a:r>
              <a:rPr lang="ko-KR" altLang="en-US" sz="1200" b="1" dirty="0">
                <a:solidFill>
                  <a:srgbClr val="0070C0"/>
                </a:solidFill>
              </a:rPr>
              <a:t>계층적 군집화 </a:t>
            </a:r>
            <a:r>
              <a:rPr lang="en-US" altLang="ko-KR" sz="1200" b="1" dirty="0">
                <a:solidFill>
                  <a:srgbClr val="0070C0"/>
                </a:solidFill>
              </a:rPr>
              <a:t>(Hierarchical Clustering)</a:t>
            </a:r>
            <a:r>
              <a:rPr lang="ko-KR" altLang="en-US" sz="1200" dirty="0">
                <a:solidFill>
                  <a:srgbClr val="0070C0"/>
                </a:solidFill>
              </a:rPr>
              <a:t> 결과를 시각적으로 나타내는 트리 구조의 그래프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DA29C-4332-C2E2-31D4-9654C87AE78E}"/>
              </a:ext>
            </a:extLst>
          </p:cNvPr>
          <p:cNvSpPr txBox="1"/>
          <p:nvPr/>
        </p:nvSpPr>
        <p:spPr>
          <a:xfrm>
            <a:off x="7315200" y="4366736"/>
            <a:ext cx="16764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/>
              <a:t>유연한 트리 구조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이진 트리가 아닐 수도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8E8A81-CBEB-84BE-6502-0B322DE452C0}"/>
              </a:ext>
            </a:extLst>
          </p:cNvPr>
          <p:cNvSpPr txBox="1"/>
          <p:nvPr/>
        </p:nvSpPr>
        <p:spPr>
          <a:xfrm>
            <a:off x="7162800" y="1752600"/>
            <a:ext cx="17526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/>
              <a:t>이진 트리</a:t>
            </a:r>
            <a:r>
              <a:rPr lang="en-US" altLang="ko-KR" dirty="0"/>
              <a:t>(Binary Tree) </a:t>
            </a:r>
            <a:r>
              <a:rPr lang="ko-KR" altLang="en-US" dirty="0"/>
              <a:t>구조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D1B58-A78E-1B32-FAEB-9DA026F1F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161D931-E80F-C38F-9B4C-153547083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763000" cy="647700"/>
          </a:xfrm>
        </p:spPr>
        <p:txBody>
          <a:bodyPr/>
          <a:lstStyle/>
          <a:p>
            <a:pPr algn="ctr"/>
            <a:r>
              <a:rPr lang="en-US" altLang="ko-KR" dirty="0"/>
              <a:t>K-</a:t>
            </a:r>
            <a:r>
              <a:rPr lang="ko-KR" altLang="en-US" dirty="0"/>
              <a:t>평균 군집화</a:t>
            </a:r>
            <a:r>
              <a:rPr lang="ko" altLang="en-US" dirty="0"/>
              <a:t> </a:t>
            </a:r>
            <a:endParaRPr lang="en-US" altLang="en-US" sz="2800" dirty="0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9154D9D-2EBE-3301-C3A7-6F9028132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102778"/>
            <a:ext cx="8229600" cy="1508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1400" b="1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ko" altLang="en-US" sz="2000" b="0" dirty="0"/>
              <a:t>클러스터 분석: 기본 개념 </a:t>
            </a:r>
            <a:br>
              <a:rPr lang="en-US" altLang="en-US" sz="2000" b="0" dirty="0"/>
            </a:br>
            <a:r>
              <a:rPr lang="ko" altLang="en-US" sz="2000" b="0" dirty="0"/>
              <a:t>및 알고리즘</a:t>
            </a:r>
            <a:endParaRPr lang="en-US" altLang="ko" sz="2000" b="0" dirty="0"/>
          </a:p>
          <a:p>
            <a:pPr algn="ctr"/>
            <a:endParaRPr lang="en-US" altLang="en-US" sz="1600" b="0" dirty="0"/>
          </a:p>
          <a:p>
            <a:pPr algn="ctr"/>
            <a:endParaRPr lang="en-US" altLang="en-US" sz="1600" b="0" dirty="0"/>
          </a:p>
          <a:p>
            <a:endParaRPr lang="en-US" altLang="en-US" sz="2000" b="0" dirty="0"/>
          </a:p>
        </p:txBody>
      </p:sp>
    </p:spTree>
    <p:extLst>
      <p:ext uri="{BB962C8B-B14F-4D97-AF65-F5344CB8AC3E}">
        <p14:creationId xmlns:p14="http://schemas.microsoft.com/office/powerpoint/2010/main" val="1543083932"/>
      </p:ext>
    </p:extLst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Porky:Words:ASCI:PSE:Budgets FY97:LC.BRev.FY97</Template>
  <TotalTime>146491019</TotalTime>
  <Pages>3</Pages>
  <Words>2572</Words>
  <Application>Microsoft Office PowerPoint</Application>
  <PresentationFormat>화면 슬라이드 쇼(4:3)</PresentationFormat>
  <Paragraphs>280</Paragraphs>
  <Slides>46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2</vt:i4>
      </vt:variant>
      <vt:variant>
        <vt:lpstr>슬라이드 제목</vt:lpstr>
      </vt:variant>
      <vt:variant>
        <vt:i4>46</vt:i4>
      </vt:variant>
    </vt:vector>
  </HeadingPairs>
  <TitlesOfParts>
    <vt:vector size="61" baseType="lpstr">
      <vt:lpstr>Apple SD Gothic Neo</vt:lpstr>
      <vt:lpstr>Arial Unicode MS</vt:lpstr>
      <vt:lpstr>inherit</vt:lpstr>
      <vt:lpstr>KoPub돋움체_Pro Bold</vt:lpstr>
      <vt:lpstr>KoPub돋움체_Pro Light</vt:lpstr>
      <vt:lpstr>KoPub돋움체_Pro Medium</vt:lpstr>
      <vt:lpstr>Monotype Sorts</vt:lpstr>
      <vt:lpstr>se-nanumgothic</vt:lpstr>
      <vt:lpstr>Arial</vt:lpstr>
      <vt:lpstr>Tahoma</vt:lpstr>
      <vt:lpstr>Times New Roman</vt:lpstr>
      <vt:lpstr>Wingdings</vt:lpstr>
      <vt:lpstr>LC.BRev.FY97</vt:lpstr>
      <vt:lpstr>VISIO</vt:lpstr>
      <vt:lpstr>Bitmap Image</vt:lpstr>
      <vt:lpstr>군집화(clustering) </vt:lpstr>
      <vt:lpstr>클러스터 분석이란?</vt:lpstr>
      <vt:lpstr>클러스터 분석이란?</vt:lpstr>
      <vt:lpstr>클러스터 분석이란?</vt:lpstr>
      <vt:lpstr>클러스터 개념은 모호할 수 있다</vt:lpstr>
      <vt:lpstr>클러스터링의 종류</vt:lpstr>
      <vt:lpstr>분할 클러스터링</vt:lpstr>
      <vt:lpstr>계층적 클러스터링</vt:lpstr>
      <vt:lpstr>K-평균 군집화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K-means의 한계: 구형이 아닌 모양</vt:lpstr>
      <vt:lpstr>PowerPoint 프레젠테이션</vt:lpstr>
      <vt:lpstr>K-means의 한계: 크기가 다름</vt:lpstr>
      <vt:lpstr>PowerPoint 프레젠테이션</vt:lpstr>
      <vt:lpstr>K-means의 한계: 밀도 차이</vt:lpstr>
      <vt:lpstr>두 가지 다른 K-means 클러스터링</vt:lpstr>
      <vt:lpstr>밀도 기반 클러스터링(DBSCAN)</vt:lpstr>
      <vt:lpstr>밀도 기반 클러스터링(DBSCAN)</vt:lpstr>
      <vt:lpstr>PowerPoint 프레젠테이션</vt:lpstr>
      <vt:lpstr>PowerPoint 프레젠테이션</vt:lpstr>
      <vt:lpstr>PowerPoint 프레젠테이션</vt:lpstr>
      <vt:lpstr>DBSCAN</vt:lpstr>
      <vt:lpstr>DBSCAN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Steven F. Ashby Center for Applied Scientific Computing  Month DD, 1997</dc:title>
  <dc:creator>Computations</dc:creator>
  <cp:lastModifiedBy>주흠 권</cp:lastModifiedBy>
  <cp:revision>712</cp:revision>
  <cp:lastPrinted>2025-04-04T07:38:40Z</cp:lastPrinted>
  <dcterms:created xsi:type="dcterms:W3CDTF">1998-03-18T13:44:31Z</dcterms:created>
  <dcterms:modified xsi:type="dcterms:W3CDTF">2025-09-07T11:11:32Z</dcterms:modified>
</cp:coreProperties>
</file>