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68"/>
  </p:notesMasterIdLst>
  <p:handoutMasterIdLst>
    <p:handoutMasterId r:id="rId69"/>
  </p:handoutMasterIdLst>
  <p:sldIdLst>
    <p:sldId id="270" r:id="rId3"/>
    <p:sldId id="272" r:id="rId4"/>
    <p:sldId id="268" r:id="rId5"/>
    <p:sldId id="298" r:id="rId6"/>
    <p:sldId id="299" r:id="rId7"/>
    <p:sldId id="301" r:id="rId8"/>
    <p:sldId id="302" r:id="rId9"/>
    <p:sldId id="311" r:id="rId10"/>
    <p:sldId id="312" r:id="rId11"/>
    <p:sldId id="397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46" r:id="rId45"/>
    <p:sldId id="347" r:id="rId46"/>
    <p:sldId id="348" r:id="rId47"/>
    <p:sldId id="349" r:id="rId48"/>
    <p:sldId id="350" r:id="rId49"/>
    <p:sldId id="351" r:id="rId50"/>
    <p:sldId id="352" r:id="rId51"/>
    <p:sldId id="353" r:id="rId52"/>
    <p:sldId id="354" r:id="rId53"/>
    <p:sldId id="355" r:id="rId54"/>
    <p:sldId id="356" r:id="rId55"/>
    <p:sldId id="357" r:id="rId56"/>
    <p:sldId id="358" r:id="rId57"/>
    <p:sldId id="359" r:id="rId58"/>
    <p:sldId id="360" r:id="rId59"/>
    <p:sldId id="361" r:id="rId60"/>
    <p:sldId id="362" r:id="rId61"/>
    <p:sldId id="363" r:id="rId62"/>
    <p:sldId id="364" r:id="rId63"/>
    <p:sldId id="365" r:id="rId64"/>
    <p:sldId id="366" r:id="rId65"/>
    <p:sldId id="367" r:id="rId66"/>
    <p:sldId id="368" r:id="rId67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  <a:srgbClr val="FFCC66"/>
    <a:srgbClr val="E0AC00"/>
    <a:srgbClr val="68676C"/>
    <a:srgbClr val="8D9DD8"/>
    <a:srgbClr val="953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1203" y="51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954" y="53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2025-08-19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  <a:prstGeom prst="rect">
            <a:avLst/>
          </a:prstGeo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  <a:prstGeom prst="rect">
            <a:avLst/>
          </a:prstGeo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prstGeom prst="rect">
            <a:avLst/>
          </a:prstGeo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8/19/2025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  <a:prstGeom prst="rect">
            <a:avLst/>
          </a:prstGeo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  <a:prstGeom prst="rect">
            <a:avLst/>
          </a:prstGeo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prstGeom prst="rect">
            <a:avLst/>
          </a:prstGeo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prstGeom prst="rect">
            <a:avLst/>
          </a:prstGeo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prstGeom prst="rect">
            <a:avLst/>
          </a:prstGeo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  <a:prstGeom prst="rect">
            <a:avLst/>
          </a:prstGeo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  <a:prstGeom prst="rect">
            <a:avLst/>
          </a:prstGeo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  <a:prstGeom prst="rect">
            <a:avLst/>
          </a:prstGeo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  <a:prstGeom prst="rect">
            <a:avLst/>
          </a:prstGeo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8/19/2025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8/19/2025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prstGeom prst="rect">
            <a:avLst/>
          </a:prstGeo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  <a:prstGeom prst="rect">
            <a:avLst/>
          </a:prstGeo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850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8/19/2025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8/19/2025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8/19/2025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8/19/2025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8/19/2025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8/19/2025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8/19/2025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8/19/2025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8/19/2025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8/19/2025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8/19/2025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8/19/2025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8/19/2025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8/19/2025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8/19/2025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8/19/2025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8/19/2025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8/19/2025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  <a:prstGeom prst="rect">
            <a:avLst/>
          </a:prstGeo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  <a:prstGeom prst="rect">
            <a:avLst/>
          </a:prstGeo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  <a:prstGeom prst="rect">
            <a:avLst/>
          </a:prstGeo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  <a:prstGeom prst="rect">
            <a:avLst/>
          </a:prstGeo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  <a:prstGeom prst="rect">
            <a:avLst/>
          </a:prstGeo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prstGeom prst="rect">
            <a:avLst/>
          </a:prstGeo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8/19/2025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39510" y="1202858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실습 환경 설정과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텐서플로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 기초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1576436" y="2008142"/>
            <a:ext cx="6221556" cy="12954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275107" y="2470212"/>
            <a:ext cx="4824214" cy="2456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텐서플로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개요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텐서플로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2.x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기초 문법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실습 환경 설정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텐서플로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코드 예제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375829"/>
            <a:ext cx="8107710" cy="800724"/>
          </a:xfrm>
        </p:spPr>
        <p:txBody>
          <a:bodyPr/>
          <a:lstStyle/>
          <a:p>
            <a:pPr algn="ctr"/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텐서플로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2.x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기초 문법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220709" cy="496462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1800" dirty="0" err="1"/>
              <a:t>텐서플로</a:t>
            </a:r>
            <a:r>
              <a:rPr lang="ko-KR" altLang="en-US" sz="1800" dirty="0"/>
              <a:t> 아키텍처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62EB1C-D316-BD68-48CA-6C99CEC4A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45" y="2392074"/>
            <a:ext cx="7230484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34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220709" cy="496462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데이터 준비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 호출에는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파이썬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라이브러리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판다스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(Pandas)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이용하는 방법과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이용하는 방법이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데이터가 이미지일 경우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이미지 모델을 사용해야 할 경우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분산된 파일에서 데이터를 읽은 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전처리를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하고 배치 단위로 분할하여 처리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데이터가 텍스트일 경우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텍스트 모델을 사용해야 할 경우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임베딩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과정을 거쳐 서로 다른 길이의 시퀀스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(sequence)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배치 단위로 분할하여 처리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0743D21-CFB1-00A8-F9FB-C4F6EF2BD374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텐서플로 </a:t>
            </a:r>
            <a:r>
              <a:rPr lang="en-US" altLang="ko-KR">
                <a:latin typeface="KoPub돋움체_Pro Bold" pitchFamily="18" charset="-127"/>
                <a:ea typeface="KoPub돋움체_Pro Bold" pitchFamily="18" charset="-127"/>
              </a:rPr>
              <a:t>2.x </a:t>
            </a:r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기초 문법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220709" cy="49646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데이터 준비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이용한 데이터셋을 불러오는 방법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임의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데이터셋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사용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임의의 데이터들을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Dataset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으로 만든 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tf.Tensor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변환하여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938" y="3947463"/>
            <a:ext cx="8156250" cy="1324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4DD79584-2684-5D1D-7E8C-656A0A035C32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텐서플로 </a:t>
            </a:r>
            <a:r>
              <a:rPr lang="en-US" altLang="ko-KR">
                <a:latin typeface="KoPub돋움체_Pro Bold" pitchFamily="18" charset="-127"/>
                <a:ea typeface="KoPub돋움체_Pro Bold" pitchFamily="18" charset="-127"/>
              </a:rPr>
              <a:t>2.x </a:t>
            </a:r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기초 문법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220709" cy="49646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데이터 준비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텐서플로에서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제공하는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데이터셋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사용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tensorflow_datasets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별도의 패키지를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tensorflow_datasets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패키지를 사용하려면 먼저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pip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명령어로 패키지를 설치해야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그러고 나서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tfds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이름으로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tensorflow_datasets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패키지를 호출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3601821"/>
            <a:ext cx="4955177" cy="493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7973" y="5040877"/>
            <a:ext cx="71532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90B22797-0B43-C53C-6457-C2E607F18C2A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텐서플로 </a:t>
            </a:r>
            <a:r>
              <a:rPr lang="en-US" altLang="ko-KR">
                <a:latin typeface="KoPub돋움체_Pro Bold" pitchFamily="18" charset="-127"/>
                <a:ea typeface="KoPub돋움체_Pro Bold" pitchFamily="18" charset="-127"/>
              </a:rPr>
              <a:t>2.x </a:t>
            </a:r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기초 문법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220709" cy="496462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데이터 준비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  <a:buNone/>
            </a:pP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케라스에서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제공하는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데이터셋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사용</a:t>
            </a: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제공하는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모듈을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3601821"/>
            <a:ext cx="8199163" cy="1267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D4FC4144-FF73-64B1-0AD6-F41B1F414A7A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텐서플로 </a:t>
            </a:r>
            <a:r>
              <a:rPr lang="en-US" altLang="ko-KR">
                <a:latin typeface="KoPub돋움체_Pro Bold" pitchFamily="18" charset="-127"/>
                <a:ea typeface="KoPub돋움체_Pro Bold" pitchFamily="18" charset="-127"/>
              </a:rPr>
              <a:t>2.x </a:t>
            </a:r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기초 문법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220709" cy="496462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데이터 준비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  <a:buNone/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인터넷에서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로컬 컴퓨터에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내려받아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사용</a:t>
            </a: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제공하는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tf.keras.utils.get_file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메서드를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901" y="3486607"/>
            <a:ext cx="8868895" cy="1209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B627A946-91E3-2716-B61E-8ED079A24E37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텐서플로 </a:t>
            </a:r>
            <a:r>
              <a:rPr lang="en-US" altLang="ko-KR">
                <a:latin typeface="KoPub돋움체_Pro Bold" pitchFamily="18" charset="-127"/>
                <a:ea typeface="KoPub돋움체_Pro Bold" pitchFamily="18" charset="-127"/>
              </a:rPr>
              <a:t>2.x </a:t>
            </a:r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기초 문법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220709" cy="496462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모델 정의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모델을 정의하는 방법은 크게 세 가지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초보자가 주로 사용하는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Sequential API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다차원 입출력을 갖는 신경망을 자유자재로 구현할 수 있는 </a:t>
            </a:r>
            <a:r>
              <a:rPr lang="ko-KR" altLang="en-US" b="1" u="sng" dirty="0">
                <a:latin typeface="KoPub돋움체_Pro Light" pitchFamily="18" charset="-127"/>
                <a:ea typeface="KoPub돋움체_Pro Light" pitchFamily="18" charset="-127"/>
              </a:rPr>
              <a:t>전문가용 </a:t>
            </a:r>
            <a:r>
              <a:rPr lang="en-US" altLang="ko-KR" b="1" u="sng" dirty="0">
                <a:latin typeface="KoPub돋움체_Pro Light" pitchFamily="18" charset="-127"/>
                <a:ea typeface="KoPub돋움체_Pro Light" pitchFamily="18" charset="-127"/>
              </a:rPr>
              <a:t>Functional API</a:t>
            </a:r>
            <a:r>
              <a:rPr lang="ko-KR" altLang="en-US" b="1" u="sng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b="1" u="sng" dirty="0">
                <a:latin typeface="KoPub돋움체_Pro Light" pitchFamily="18" charset="-127"/>
                <a:ea typeface="KoPub돋움체_Pro Light" pitchFamily="18" charset="-127"/>
              </a:rPr>
              <a:t>Model </a:t>
            </a:r>
            <a:r>
              <a:rPr lang="en-US" altLang="ko-KR" b="1" u="sng" dirty="0" err="1">
                <a:latin typeface="KoPub돋움체_Pro Light" pitchFamily="18" charset="-127"/>
                <a:ea typeface="KoPub돋움체_Pro Light" pitchFamily="18" charset="-127"/>
              </a:rPr>
              <a:t>Subclassing</a:t>
            </a:r>
            <a:r>
              <a:rPr lang="en-US" altLang="ko-KR" b="1" u="sng" dirty="0">
                <a:latin typeface="KoPub돋움체_Pro Light" pitchFamily="18" charset="-127"/>
                <a:ea typeface="KoPub돋움체_Pro Light" pitchFamily="18" charset="-127"/>
              </a:rPr>
              <a:t> API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3AB4C45-3949-55DD-A64C-C479F622EBAE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텐서플로 </a:t>
            </a:r>
            <a:r>
              <a:rPr lang="en-US" altLang="ko-KR">
                <a:latin typeface="KoPub돋움체_Pro Bold" pitchFamily="18" charset="-127"/>
                <a:ea typeface="KoPub돋움체_Pro Bold" pitchFamily="18" charset="-127"/>
              </a:rPr>
              <a:t>2.x </a:t>
            </a:r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기초 문법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136261" y="1459935"/>
            <a:ext cx="5974036" cy="49646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모델 정의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Sequential API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를 이용하는 방법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Sequential API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직관적이고 간결하며 사실상 머신 러닝과 딥러닝 문제의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95%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정도에 적합한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API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머신 러닝과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처음 접하는 사용자에게 적합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에서 케라스를 이용한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Sequential API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다음 그림과 같은 구조로 동작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최상위에 사용자가 쉽게 사용할 수 있는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있으며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런타임을 이용하여 동작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또한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CPU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GPU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환경에서 실행 가능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DDE6D76-7E6E-A0CB-D430-C3125E9FF6B0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텐서플로 </a:t>
            </a:r>
            <a:r>
              <a:rPr lang="en-US" altLang="ko-KR">
                <a:latin typeface="KoPub돋움체_Pro Bold" pitchFamily="18" charset="-127"/>
                <a:ea typeface="KoPub돋움체_Pro Bold" pitchFamily="18" charset="-127"/>
              </a:rPr>
              <a:t>2.x </a:t>
            </a:r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기초 문법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7ABB45E-FFA7-293F-E626-719570F27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817" y="2281601"/>
            <a:ext cx="2558421" cy="3321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220709" cy="49646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모델 정의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에서 케라스를 사용하는 코드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안에 있는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라이브러리를 가져온 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라이브러리 안에 있는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models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모듈에서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sequential()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가져오겠다는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API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tf.keras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패키지로 제공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366" y="2580290"/>
            <a:ext cx="6201219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518EF852-BF71-1986-F9F1-863C7F5FA626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텐서플로 </a:t>
            </a:r>
            <a:r>
              <a:rPr lang="en-US" altLang="ko-KR">
                <a:latin typeface="KoPub돋움체_Pro Bold" pitchFamily="18" charset="-127"/>
                <a:ea typeface="KoPub돋움체_Pro Bold" pitchFamily="18" charset="-127"/>
              </a:rPr>
              <a:t>2.x </a:t>
            </a:r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기초 문법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220709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모델 정의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모델을 정의하는 방법을 선택한 후에는 계층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(layer)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만듦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2337354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en-US" altLang="ko-KR" sz="1600" dirty="0"/>
              <a:t>Sequential API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331" y="2795323"/>
            <a:ext cx="5965793" cy="3854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8A0F12FD-7FBE-D633-A103-5780977280E0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텐서플로 </a:t>
            </a:r>
            <a:r>
              <a:rPr lang="en-US" altLang="ko-KR">
                <a:latin typeface="KoPub돋움체_Pro Bold" pitchFamily="18" charset="-127"/>
                <a:ea typeface="KoPub돋움체_Pro Bold" pitchFamily="18" charset="-127"/>
              </a:rPr>
              <a:t>2.x </a:t>
            </a:r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기초 문법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 idx="4294967295"/>
          </p:nvPr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ko-KR" altLang="en-US" sz="2600" dirty="0" err="1"/>
              <a:t>텐서플로</a:t>
            </a:r>
            <a:r>
              <a:rPr lang="ko-KR" altLang="en-US" sz="2600" dirty="0"/>
              <a:t> 개요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220709" cy="496462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모델 정의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계층은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입력으로 받아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출력하는 형태의 계산을 표현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y=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wx+b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형태의 계산을 위해서는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기본 층인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밀집층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(dense layer)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밀집층은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입력과 출력을 연결해 주며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입력과 출력을 각각 연결하는 가중치를 포함하고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또한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밀집층은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add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메서드를 사용하여 모형에 계층을 추가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u="sng" dirty="0">
                <a:latin typeface="KoPub돋움체_Pro Light" pitchFamily="18" charset="-127"/>
                <a:ea typeface="KoPub돋움체_Pro Light" pitchFamily="18" charset="-127"/>
              </a:rPr>
              <a:t>Sequential API</a:t>
            </a:r>
            <a:r>
              <a:rPr lang="ko-KR" altLang="en-US" u="sng" dirty="0">
                <a:latin typeface="KoPub돋움체_Pro Light" pitchFamily="18" charset="-127"/>
                <a:ea typeface="KoPub돋움체_Pro Light" pitchFamily="18" charset="-127"/>
              </a:rPr>
              <a:t>는 대중적으로 많이 사용하기는 하지만</a:t>
            </a:r>
            <a:r>
              <a:rPr lang="en-US" altLang="ko-KR" u="sng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u="sng" dirty="0">
                <a:latin typeface="KoPub돋움체_Pro Light" pitchFamily="18" charset="-127"/>
                <a:ea typeface="KoPub돋움체_Pro Light" pitchFamily="18" charset="-127"/>
              </a:rPr>
              <a:t>단순히 층을 여러 개 쌓는 형태이므로 복잡한 모델을 생성할 때는 한계가 있음</a:t>
            </a:r>
            <a:endParaRPr lang="en-US" altLang="ko-KR" u="sng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759" y="4581140"/>
            <a:ext cx="7456986" cy="631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E0AB5DDE-20DC-C307-9211-3D14A1626B3E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텐서플로 </a:t>
            </a:r>
            <a:r>
              <a:rPr lang="en-US" altLang="ko-KR">
                <a:latin typeface="KoPub돋움체_Pro Bold" pitchFamily="18" charset="-127"/>
                <a:ea typeface="KoPub돋움체_Pro Bold" pitchFamily="18" charset="-127"/>
              </a:rPr>
              <a:t>2.x </a:t>
            </a:r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기초 문법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220709" cy="496462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모델 정의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  <a:buNone/>
            </a:pP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Functional API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를 이용하는 방법</a:t>
            </a:r>
          </a:p>
          <a:p>
            <a:pPr lvl="1">
              <a:lnSpc>
                <a:spcPct val="200000"/>
              </a:lnSpc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Functional API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Sequential API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복잡한 모델을 생성할 때의 한계를 극복할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입력과 출력을 사용자가 정의해서 모델 전체를 규정할 수 있기 때문에 다중 입력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(multi-input)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다중 출력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(multi-output)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등 복잡한 모델을 정의할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90E2E0F-C91B-23C5-A6BE-C7FD383923F1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텐서플로 </a:t>
            </a:r>
            <a:r>
              <a:rPr lang="en-US" altLang="ko-KR">
                <a:latin typeface="KoPub돋움체_Pro Bold" pitchFamily="18" charset="-127"/>
                <a:ea typeface="KoPub돋움체_Pro Bold" pitchFamily="18" charset="-127"/>
              </a:rPr>
              <a:t>2.x </a:t>
            </a:r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기초 문법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97117" y="1818891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en-US" altLang="ko-KR" sz="1600" dirty="0"/>
              <a:t>Functional API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331" y="2449681"/>
            <a:ext cx="7457760" cy="3372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FD9C267E-769B-7494-DDD7-D0E8D6CE3BDD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텐서플로 </a:t>
            </a:r>
            <a:r>
              <a:rPr lang="en-US" altLang="ko-KR">
                <a:latin typeface="KoPub돋움체_Pro Bold" pitchFamily="18" charset="-127"/>
                <a:ea typeface="KoPub돋움체_Pro Bold" pitchFamily="18" charset="-127"/>
              </a:rPr>
              <a:t>2.x </a:t>
            </a:r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기초 문법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517542"/>
            <a:ext cx="8220709" cy="49646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모델 정의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Functional API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Sequential API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차이는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- Functional API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입력 데이터의 크기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(shape)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input()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파라미터로 사용하여  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입력층을 정의해 주어야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-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이전 층을 다음 층의 입력으로 사용하여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model()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입력과 출력을 정의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FF711A7-3806-06DC-9DD5-95B6D95FC650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텐서플로 </a:t>
            </a:r>
            <a:r>
              <a:rPr lang="en-US" altLang="ko-KR">
                <a:latin typeface="KoPub돋움체_Pro Bold" pitchFamily="18" charset="-127"/>
                <a:ea typeface="KoPub돋움체_Pro Bold" pitchFamily="18" charset="-127"/>
              </a:rPr>
              <a:t>2.x </a:t>
            </a:r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기초 문법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220709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모델 정의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Functional API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이용한 예시 코드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간단한 구조의 모델을 만들 때는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Sequential API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직관적이며 빠르게 복잡한 구조의 모델을 만들 때는 주로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Functional API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사용한다고 이해하면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5436" y="2219253"/>
            <a:ext cx="70104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F0F252FB-F1F3-2F3D-A1D2-B63F2C7F7480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텐서플로 </a:t>
            </a:r>
            <a:r>
              <a:rPr lang="en-US" altLang="ko-KR">
                <a:latin typeface="KoPub돋움체_Pro Bold" pitchFamily="18" charset="-127"/>
                <a:ea typeface="KoPub돋움체_Pro Bold" pitchFamily="18" charset="-127"/>
              </a:rPr>
              <a:t>2.x </a:t>
            </a:r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기초 문법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220709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모델 정의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Model </a:t>
            </a:r>
            <a:r>
              <a:rPr lang="en-US" altLang="ko-KR" b="1" dirty="0" err="1">
                <a:latin typeface="KoPub돋움체_Pro Light" pitchFamily="18" charset="-127"/>
                <a:ea typeface="KoPub돋움체_Pro Light" pitchFamily="18" charset="-127"/>
              </a:rPr>
              <a:t>Subclassing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 API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를 이용하는 방법</a:t>
            </a: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본질적으로는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Functional API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차이가 없지만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Model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Subclassing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API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다음 예시 코드처럼 </a:t>
            </a:r>
            <a:r>
              <a:rPr lang="ko-KR" altLang="en-US" b="1" u="sng" dirty="0">
                <a:latin typeface="KoPub돋움체_Pro Light" pitchFamily="18" charset="-127"/>
                <a:ea typeface="KoPub돋움체_Pro Light" pitchFamily="18" charset="-127"/>
              </a:rPr>
              <a:t>사용자가 가장 자유롭게 모델을 구축할 수 있는 방법</a:t>
            </a:r>
            <a:endParaRPr lang="en-US" altLang="ko-KR" b="1" u="sng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4494" y="3442426"/>
            <a:ext cx="7395210" cy="258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693C7575-B15C-81AC-59EE-D86760DC5B93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텐서플로 </a:t>
            </a:r>
            <a:r>
              <a:rPr lang="en-US" altLang="ko-KR">
                <a:latin typeface="KoPub돋움체_Pro Bold" pitchFamily="18" charset="-127"/>
                <a:ea typeface="KoPub돋움체_Pro Bold" pitchFamily="18" charset="-127"/>
              </a:rPr>
              <a:t>2.x </a:t>
            </a:r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기초 문법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78654" y="1459935"/>
            <a:ext cx="8871477" cy="49646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모델 컴파일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모델을 훈련하기 전에 필요한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파라미터들을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정의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사전에 정의할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파라미터는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옵티마이저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(optimizer)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데이터와 손실 함수를 바탕으로 모델의 업데이트 방법을 결정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손실 함수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(loss function)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훈련하는 동안 출력과 실제 값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정답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사이의 오차를 측정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wx+b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계산한 값과 실제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오차를 구해서 모델 정확성을 측정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이때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연속형 변수일 경우에는 평균 제곱 오차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(MSE)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많이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지표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(metrics)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훈련과 검증 단계를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모니터링하여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모델의 성능을 측정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45" y="2968144"/>
            <a:ext cx="104775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45" y="3439439"/>
            <a:ext cx="104775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984" y="4293105"/>
            <a:ext cx="104775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D24C6876-8CE1-6DCC-8A61-0F416C8DFEEF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텐서플로 </a:t>
            </a:r>
            <a:r>
              <a:rPr lang="en-US" altLang="ko-KR">
                <a:latin typeface="KoPub돋움체_Pro Bold" pitchFamily="18" charset="-127"/>
                <a:ea typeface="KoPub돋움체_Pro Bold" pitchFamily="18" charset="-127"/>
              </a:rPr>
              <a:t>2.x </a:t>
            </a:r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기초 문법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220709" cy="49646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모델 컴파일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 코드는 모델을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컴파일하는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예시 코드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558492"/>
            <a:ext cx="7296900" cy="12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FBCB3FC6-9DF5-AC3D-39B2-B3122C4161A4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텐서플로 </a:t>
            </a:r>
            <a:r>
              <a:rPr lang="en-US" altLang="ko-KR">
                <a:latin typeface="KoPub돋움체_Pro Bold" pitchFamily="18" charset="-127"/>
                <a:ea typeface="KoPub돋움체_Pro Bold" pitchFamily="18" charset="-127"/>
              </a:rPr>
              <a:t>2.x </a:t>
            </a:r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기초 문법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251475" y="1459935"/>
            <a:ext cx="8468229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모델 컴파일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model.compile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대한 파라미터는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ⓐ 아담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(Adam)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옵티마이저를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ⓑ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sparse_categorical_crossentropy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다중 분류에서 사용되는 손실 함수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ⓒ 'accuracy'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훈련에 대한 정확도를 나타내는 것으로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가까울수록 좋은 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모델이라고 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AD40C4C-8E55-370A-3FA0-27C7DC81EBB5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텐서플로 </a:t>
            </a:r>
            <a:r>
              <a:rPr lang="en-US" altLang="ko-KR">
                <a:latin typeface="KoPub돋움체_Pro Bold" pitchFamily="18" charset="-127"/>
                <a:ea typeface="KoPub돋움체_Pro Bold" pitchFamily="18" charset="-127"/>
              </a:rPr>
              <a:t>2.x </a:t>
            </a:r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기초 문법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45113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모델 훈련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앞서 만들어 둔 데이터로 모형을 학습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학습을 시킨다는 것은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y=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wx+b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매핑 함수에서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적절한 값을 찾는다는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w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임의의 값을 적용하여 시작하며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모델에 데이터를 입력하면서 오차를 구하게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오차가 줄어드는 방향으로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파라미터를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수정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다음은 모델을 훈련시키는 예시 코드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1850" y="4465926"/>
            <a:ext cx="7057571" cy="1583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2706654F-7972-2D00-3E44-3FBA8DCC1BC2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텐서플로 </a:t>
            </a:r>
            <a:r>
              <a:rPr lang="en-US" altLang="ko-KR">
                <a:latin typeface="KoPub돋움체_Pro Bold" pitchFamily="18" charset="-127"/>
                <a:ea typeface="KoPub돋움체_Pro Bold" pitchFamily="18" charset="-127"/>
              </a:rPr>
              <a:t>2.x </a:t>
            </a:r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기초 문법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375829"/>
            <a:ext cx="8107710" cy="800724"/>
          </a:xfrm>
        </p:spPr>
        <p:txBody>
          <a:bodyPr/>
          <a:lstStyle/>
          <a:p>
            <a:pPr algn="ctr"/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텐서플로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개요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텐서플로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개요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TensorFlow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데이터 흐름 그래프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(data flow graph)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사용하여 데이터의 수치 연산을 하는 </a:t>
            </a:r>
            <a:r>
              <a:rPr lang="ko-KR" altLang="en-US" b="1" u="sng" dirty="0">
                <a:latin typeface="KoPub돋움체_Pro Light" pitchFamily="18" charset="-127"/>
                <a:ea typeface="KoPub돋움체_Pro Light" pitchFamily="18" charset="-127"/>
              </a:rPr>
              <a:t>오픈 소스 소프트웨어 프레임워크</a:t>
            </a:r>
            <a:endParaRPr lang="en-US" altLang="ko-KR" b="1" u="sng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혹은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넘파이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NumPy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같은 다양한 라이브러리를 묶어 놓은 패키지라고도 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머신 러닝과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딥뉴럴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네트워크 연구를 목적으로 </a:t>
            </a:r>
            <a:r>
              <a:rPr lang="ko-KR" altLang="en-US" b="1" u="sng" dirty="0" err="1">
                <a:latin typeface="KoPub돋움체_Pro Light" pitchFamily="18" charset="-127"/>
                <a:ea typeface="KoPub돋움체_Pro Light" pitchFamily="18" charset="-127"/>
              </a:rPr>
              <a:t>구글</a:t>
            </a:r>
            <a:r>
              <a:rPr lang="ko-KR" altLang="en-US" b="1" u="sng" dirty="0">
                <a:latin typeface="KoPub돋움체_Pro Light" pitchFamily="18" charset="-127"/>
                <a:ea typeface="KoPub돋움체_Pro Light" pitchFamily="18" charset="-127"/>
              </a:rPr>
              <a:t> 인공지능 연구 조직인 </a:t>
            </a:r>
            <a:r>
              <a:rPr lang="ko-KR" altLang="en-US" b="1" u="sng" dirty="0" err="1">
                <a:latin typeface="KoPub돋움체_Pro Light" pitchFamily="18" charset="-127"/>
                <a:ea typeface="KoPub돋움체_Pro Light" pitchFamily="18" charset="-127"/>
              </a:rPr>
              <a:t>구글</a:t>
            </a:r>
            <a:r>
              <a:rPr lang="ko-KR" altLang="en-US" b="1" u="sng" dirty="0">
                <a:latin typeface="KoPub돋움체_Pro Light" pitchFamily="18" charset="-127"/>
                <a:ea typeface="KoPub돋움체_Pro Light" pitchFamily="18" charset="-127"/>
              </a:rPr>
              <a:t> 브레인 팀의 연구자와 엔지니어들이 개발</a:t>
            </a: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6781" y="1459935"/>
            <a:ext cx="8798993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모델 훈련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model.fit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대한 파라미터는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ⓐ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입력 데이터</a:t>
            </a:r>
          </a:p>
          <a:p>
            <a:pPr lvl="1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ⓑ 결과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(label)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</a:t>
            </a:r>
          </a:p>
          <a:p>
            <a:pPr lvl="1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ⓒ 학습 데이터 반복 횟수</a:t>
            </a:r>
          </a:p>
          <a:p>
            <a:pPr lvl="1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ⓓ 한 번에 학습할 때 사용하는 데이터 개수</a:t>
            </a:r>
          </a:p>
          <a:p>
            <a:pPr lvl="1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ⓔ 검증 데이터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(validation data)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나타내는 것으로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검증 데이터를 사용하면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각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에포크마다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검증 데이터의 정확도도 함께 출력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정확도는 훈련이 잘 되고 있는지 보여 줄 뿐이며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실제로 모델이 검증 데이터를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학습하지는 않음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ⓕ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학습 진행 상황을 보여 줄지 지정하는 것으로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1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값으로 설정하면 학습 진행 상황을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볼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1081236-ABAF-3572-AF88-F0C476DD469B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텐서플로 </a:t>
            </a:r>
            <a:r>
              <a:rPr lang="en-US" altLang="ko-KR">
                <a:latin typeface="KoPub돋움체_Pro Bold" pitchFamily="18" charset="-127"/>
                <a:ea typeface="KoPub돋움체_Pro Bold" pitchFamily="18" charset="-127"/>
              </a:rPr>
              <a:t>2.x </a:t>
            </a:r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기초 문법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220709" cy="49646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모델 평가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주어진 검증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데이터셋을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사용하여 모델을 평가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평가가 끝나면 검증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데이터셋에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대한 손실 값과 정확도가 결과로 표시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모델에 대한 평가는 다음 예시 코드처럼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3225572"/>
            <a:ext cx="6112534" cy="89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9A057BA0-1795-4249-C862-5650A0ADA8CA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텐서플로 </a:t>
            </a:r>
            <a:r>
              <a:rPr lang="en-US" altLang="ko-KR">
                <a:latin typeface="KoPub돋움체_Pro Bold" pitchFamily="18" charset="-127"/>
                <a:ea typeface="KoPub돋움체_Pro Bold" pitchFamily="18" charset="-127"/>
              </a:rPr>
              <a:t>2.x </a:t>
            </a:r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기초 문법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220709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모델 평가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model.evaluate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에서 사용하는 파라미터는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ⓐ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검증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데이터셋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ⓑ 결과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(label)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데이터셋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ⓒ 한 번에 학습할 때 사용하는 데이터 개수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9AB927B9-F4B5-D35A-5C01-D3EE79A989CE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텐서플로 </a:t>
            </a:r>
            <a:r>
              <a:rPr lang="en-US" altLang="ko-KR">
                <a:latin typeface="KoPub돋움체_Pro Bold" pitchFamily="18" charset="-127"/>
                <a:ea typeface="KoPub돋움체_Pro Bold" pitchFamily="18" charset="-127"/>
              </a:rPr>
              <a:t>2.x </a:t>
            </a:r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기초 문법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220709" cy="4964629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훈련 과정 모니터링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50000"/>
              </a:lnSpc>
            </a:pP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모델을 만들어 학습해 보면 학습이 진행되는 과정에서 각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파라미터에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어떤 값들이 어떻게 변화하는지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모니터링하기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어려움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텐서보드를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이용하면 학습에 사용되는 각종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파라미터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값이 어떻게 변화하는지 손쉽게 시각화하여 볼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50000"/>
              </a:lnSpc>
            </a:pP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에서 텐서보드를 사용하는 방법은 간단히 다음과 같음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실습은 뒷장에서 하고 여기에서는 간단히 과정만 살펴보자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2A6486A-176D-96A3-F8F3-7CB7B1508364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텐서플로 </a:t>
            </a:r>
            <a:r>
              <a:rPr lang="en-US" altLang="ko-KR">
                <a:latin typeface="KoPub돋움체_Pro Bold" pitchFamily="18" charset="-127"/>
                <a:ea typeface="KoPub돋움체_Pro Bold" pitchFamily="18" charset="-127"/>
              </a:rPr>
              <a:t>2.x </a:t>
            </a:r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기초 문법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220709" cy="49646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훈련 과정 모니터링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다음 코드를 입력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781" y="2526784"/>
            <a:ext cx="8230480" cy="320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F8D84E73-374B-B22C-3719-EE1D47529803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텐서플로 </a:t>
            </a:r>
            <a:r>
              <a:rPr lang="en-US" altLang="ko-KR">
                <a:latin typeface="KoPub돋움체_Pro Bold" pitchFamily="18" charset="-127"/>
                <a:ea typeface="KoPub돋움체_Pro Bold" pitchFamily="18" charset="-127"/>
              </a:rPr>
              <a:t>2.x </a:t>
            </a:r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기초 문법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508744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훈련 과정 모니터링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①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tensorboard_callback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각 파라미터는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ⓐ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log_dir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로그가 저장될 디렉터리 위치를 지정함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ⓑ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histogram_freq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histogram_freq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=1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설정하면 모든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에포크마다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히스토그램 계산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값에 대한 분포도 확인 용도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활성화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기본값은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으로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히스토그램 계산이 비활성화되어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2219253"/>
            <a:ext cx="7056413" cy="680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2A065D7E-4B00-D67C-22E1-2EE2F9484E30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텐서플로 </a:t>
            </a:r>
            <a:r>
              <a:rPr lang="en-US" altLang="ko-KR">
                <a:latin typeface="KoPub돋움체_Pro Bold" pitchFamily="18" charset="-127"/>
                <a:ea typeface="KoPub돋움체_Pro Bold" pitchFamily="18" charset="-127"/>
              </a:rPr>
              <a:t>2.x </a:t>
            </a:r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기초 문법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220709" cy="49646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훈련 과정 모니터링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텐서보드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사용을 위해서는 먼저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콜백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(callback)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만들고 앞서 만든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log_dir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변수를 넣어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마지막으로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model.fit()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메서드의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마지막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파라미터로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callbacks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tensorboard_callback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넣은 후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cmd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창에서 다음 명령을 실행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참고로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cmd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창뿐만 아니라 주피터 노트북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jupyter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notebook)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에서도 실행 가능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 명령어를 입력하면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텐서보드를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실행할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마지막으로 웹 브라우저에서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http://localhost:6006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입력하면 다음과 같은 웹 페이지가 열림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4638747"/>
            <a:ext cx="4694101" cy="434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3C36F7D0-8EF5-22B7-DD0D-A30251C21F18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텐서플로 </a:t>
            </a:r>
            <a:r>
              <a:rPr lang="en-US" altLang="ko-KR">
                <a:latin typeface="KoPub돋움체_Pro Bold" pitchFamily="18" charset="-127"/>
                <a:ea typeface="KoPub돋움체_Pro Bold" pitchFamily="18" charset="-127"/>
              </a:rPr>
              <a:t>2.x </a:t>
            </a:r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기초 문법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 err="1"/>
              <a:t>텐서보드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599" y="1816004"/>
            <a:ext cx="7542642" cy="3349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873EBD4C-B5C0-4CB6-404D-4282425D456F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텐서플로 </a:t>
            </a:r>
            <a:r>
              <a:rPr lang="en-US" altLang="ko-KR">
                <a:latin typeface="KoPub돋움체_Pro Bold" pitchFamily="18" charset="-127"/>
                <a:ea typeface="KoPub돋움체_Pro Bold" pitchFamily="18" charset="-127"/>
              </a:rPr>
              <a:t>2.x </a:t>
            </a:r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기초 문법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220709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모델 사용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마지막으로 훈련된 모델을 사용하여 다음 예시 코드처럼 실제 예측을 진행하면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221908"/>
            <a:ext cx="3137986" cy="4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A0308A54-EC5D-AC95-F05E-E5AB412A27EA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텐서플로 </a:t>
            </a:r>
            <a:r>
              <a:rPr lang="en-US" altLang="ko-KR">
                <a:latin typeface="KoPub돋움체_Pro Bold" pitchFamily="18" charset="-127"/>
                <a:ea typeface="KoPub돋움체_Pro Bold" pitchFamily="18" charset="-127"/>
              </a:rPr>
              <a:t>2.x </a:t>
            </a:r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기초 문법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 idx="4294967295"/>
          </p:nvPr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ko-KR" altLang="en-US" sz="2600" dirty="0"/>
              <a:t>실습 환경 설정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텐서플로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개요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 그림은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데이터의 수치 연산을 수행하기 위한 그래프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그림과 같이 그래프의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노드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(node)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수학적 연산을 처리하고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(edge)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노드 사이의 관계를 표현하며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(tensor)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이동을 수행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5893B5C-2FC3-6449-D442-73CD2167184A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텐서플로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개요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A3101D9-9B7F-8C56-8092-B50BCFB64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973" y="3825610"/>
            <a:ext cx="738187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375829"/>
            <a:ext cx="8107710" cy="800724"/>
          </a:xfrm>
        </p:spPr>
        <p:txBody>
          <a:bodyPr/>
          <a:lstStyle/>
          <a:p>
            <a:pPr algn="ctr"/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실습 환경 설정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220709" cy="496462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아나콘다 설치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1.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 웹 사이트에서 아나콘다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(Anaconda)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내려받음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Download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누른 후 자신에게 맞는 버전을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내려받음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책에서는 윈도를 기준으로 설명하므로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64-Bit Graphical Installer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내려받았음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macOS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에서도 동일하게 진행하면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0794" y="4293105"/>
            <a:ext cx="5851277" cy="38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아나콘다 웹 페이지에서 </a:t>
            </a:r>
            <a:r>
              <a:rPr lang="en-US" altLang="ko-KR" sz="1600" dirty="0"/>
              <a:t>[Download] </a:t>
            </a:r>
            <a:r>
              <a:rPr lang="ko-KR" altLang="en-US" sz="1600" dirty="0"/>
              <a:t>클릭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836" y="1873611"/>
            <a:ext cx="5947409" cy="4681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2979F6EA-91BA-D399-582E-0E3BCD28EC8A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실습 환경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설치 파일 </a:t>
            </a:r>
            <a:r>
              <a:rPr lang="ko-KR" altLang="en-US" sz="1600" dirty="0" err="1"/>
              <a:t>내려받기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1873611"/>
            <a:ext cx="7351939" cy="2666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B4E1DBF8-71E1-0738-DEFC-6F70487F8A0B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실습 환경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6" y="1459935"/>
            <a:ext cx="8335922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아나콘다 설치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2.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내려받은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설치 파일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책에서는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Anaconda3-2020.07-Windows-x86_64.exe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파일이며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파일 이름은 다를 수 있음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실행하면 설치 화면이 나옴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 Next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누름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395AFFB-8AF2-D468-3B1F-F8524956D2B2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실습 환경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설치 시작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1873611"/>
            <a:ext cx="5991134" cy="473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7F97C136-81E8-0A99-BD3E-A45B78EBCE6B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실습 환경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6" y="1459935"/>
            <a:ext cx="8163102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아나콘다 설치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3.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라이선스 동의 화면이 나오면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I Agree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누름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22797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라이선스 동의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2622502"/>
            <a:ext cx="4999699" cy="3929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CD555E8C-AE35-2837-B847-0EA0143F84E0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실습 환경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6" y="1459935"/>
            <a:ext cx="8163102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아나콘다 설치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4.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 화면이 나오면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Just Me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선택하고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Next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누름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22797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설치 유형 선택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2631145"/>
            <a:ext cx="5171310" cy="4017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4DEEC57C-A1C8-86DD-F1E3-FD30B584007D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실습 환경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6" y="1459935"/>
            <a:ext cx="8163102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아나콘다 설치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5.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설치 경로를 선택하는 화면이 나오면 기본값으로 두고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Next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누름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원하는 경로로 변경해도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256778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설치 경로 선택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2910537"/>
            <a:ext cx="4679769" cy="3644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B2E095DC-251E-0EF2-1EEE-CA08ED5EC6A7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실습 환경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6" y="1459935"/>
            <a:ext cx="8163102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아나콘다 설치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6.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 화면이 나오면 옵션 두 개를 모두 체크한 후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Install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누름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첫 번째 옵션을 선택하면 아나콘다 환경 변수가 자동으로 등록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256778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설치 시작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2876924"/>
            <a:ext cx="4802776" cy="3720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FAA2EACB-6CEB-9A09-76DF-950CFFC75A29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실습 환경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6" y="1459935"/>
            <a:ext cx="8163102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아나콘다 설치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7.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다음과 같이 설치가 시작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221925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en-US" altLang="ko-KR" sz="1600" dirty="0"/>
              <a:t> </a:t>
            </a:r>
            <a:r>
              <a:rPr lang="ko-KR" altLang="en-US" sz="1600" dirty="0"/>
              <a:t>설치 중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2537096"/>
            <a:ext cx="5240979" cy="4068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7C8B1BF9-86B4-52D4-11F2-2D76FB239899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실습 환경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297541"/>
            <a:ext cx="8105496" cy="547266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텐서플로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개요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벡터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행렬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텐서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인공지능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머신 러닝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/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에서 데이터는 벡터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(vector)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표현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벡터는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[1.0, 1.1, 1.2]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처럼 숫자들의 리스트로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차원 배열 형태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행렬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(matrix)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행과 열로 표현되는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차원 배열 형태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가로줄을 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(row)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이라고 하며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세로줄을 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(column)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마지막으로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차원 이상의 배열 형태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447924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벡터</a:t>
            </a:r>
            <a:r>
              <a:rPr lang="en-US" altLang="ko-KR" sz="1600" dirty="0"/>
              <a:t>, </a:t>
            </a:r>
            <a:r>
              <a:rPr lang="ko-KR" altLang="en-US" sz="1600" dirty="0"/>
              <a:t>행렬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텐서의</a:t>
            </a:r>
            <a:r>
              <a:rPr lang="ko-KR" altLang="en-US" sz="1600" dirty="0"/>
              <a:t> 형태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256" y="4858867"/>
            <a:ext cx="5188131" cy="169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1F23EEAE-47C0-5B8B-B9AB-77E09B589C5B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텐서플로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6" y="1459935"/>
            <a:ext cx="8163102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아나콘다 설치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8.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설치를 확인한 후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Next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누름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완료 화면이 나오면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Finish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설치를 완료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250728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설치 확인 및 </a:t>
            </a:r>
            <a:r>
              <a:rPr lang="en-US" altLang="ko-KR" sz="1600" dirty="0" err="1"/>
              <a:t>PyCharm</a:t>
            </a:r>
            <a:r>
              <a:rPr lang="en-US" altLang="ko-KR" sz="1600" dirty="0"/>
              <a:t> </a:t>
            </a:r>
            <a:r>
              <a:rPr lang="ko-KR" altLang="en-US" sz="1600" dirty="0"/>
              <a:t>안내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2856411"/>
            <a:ext cx="4838851" cy="3750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6EAD7A95-9685-EF04-B695-32569B26F165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실습 환경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설치 완료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1816004"/>
            <a:ext cx="6003108" cy="4694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2BF6C9DE-8884-D782-0C03-4C2BD1DAD52C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실습 환경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6" y="1459935"/>
            <a:ext cx="8163102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아나콘다 설치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9.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윈도 탐색기에서 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PC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마우스 오른쪽 버튼으로 누르고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속성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&gt;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고급 시스템 설정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&gt;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환경 변수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선택하면 다음과 같이 아나콘다 관련 환경 변수가 생성된 것을 확인할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 4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과정에서 환경 변수를 자동으로 등록하는 옵션을 선택했기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C888C9B-B3E4-A323-F271-5BCFB7D2CED4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실습 환경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아나콘다 환경 변수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1873611"/>
            <a:ext cx="4873290" cy="4719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145A664B-E849-65B4-18ED-EC678196785F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실습 환경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6" y="1459935"/>
            <a:ext cx="8163102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아나콘다 설치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환경 변수를 설정한 이유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사용자 환경에 따라 환경 변수가 구성되지 않을 경우 다음 오류가 발생할 수 있기 때문에 설치 후에는 환경 변수를 등록하는 것이 좋음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2852930"/>
            <a:ext cx="7332617" cy="732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C306C72B-9C0D-30FA-4F7E-EE6881649412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실습 환경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6" y="1459935"/>
            <a:ext cx="8163102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가상 환경 생성 및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텐서플로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2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설치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PC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직접 설치할 수도 있고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가상 환경을 만들어 설치할 수도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직접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설치할때는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파이썬과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포함한 라이브러리 버전 관리가 어려울 수 있어 책에서는 가상 환경으로 진행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F920DE8-9A47-4EC6-2C50-3E9D947AF263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실습 환경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6" y="1459935"/>
            <a:ext cx="8163102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가상 환경 생성 및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텐서플로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2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설치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가상 환경 생성하기</a:t>
            </a:r>
          </a:p>
          <a:p>
            <a:pPr lvl="1"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1.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윈도 메뉴 시작 화면에서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Anaconda3 &gt; Anaconda Prompt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선택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2567782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아나콘다 프롬프트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2959708"/>
            <a:ext cx="4108865" cy="3681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53209490-A2BC-3823-0F85-CC3B91C83235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실습 환경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6" y="1459935"/>
            <a:ext cx="8163102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가상 환경 생성 및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텐서플로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2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설치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2.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가상 환경을 만들어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conda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create -n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환경이름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python=3.8(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설치된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파이썬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버전에 따라 다름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명령을 이용하여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가상 환경을 생성할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다음과 같이 입력하여 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tf2_book’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이라는 이름의 가상 환경을 만들어 주자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중간에 설치 여부를 묻는다면 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y’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입력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7752" y="3486607"/>
            <a:ext cx="5468100" cy="420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56DC5E0C-CAAF-9DEF-E450-30E6B9923F27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실습 환경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6" y="1459935"/>
            <a:ext cx="8163102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가상 환경 생성 및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텐서플로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2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설치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3.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생성된 가상 환경을 확인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 명령으로 아나콘다의 가상 환경 목록을 확인할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tf2_book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가상 환경이 만들어졌음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564895"/>
            <a:ext cx="6650809" cy="2049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0AB38E77-586F-40E7-BFA2-9A8DC07290FA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실습 환경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6" y="1459935"/>
            <a:ext cx="8163102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가상 환경 생성 및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텐서플로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2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설치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4.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 명령어를 입력하여 가상 환경을 활성화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가상 환경을 잘못 만들어서 삭제하고 싶을 때는 다음 명령으로 삭제할 수 있음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219253"/>
            <a:ext cx="2909751" cy="394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3187" y="3198572"/>
            <a:ext cx="4428853" cy="45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73AF20C6-2CE5-773A-5499-CAA50FA5AA5F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실습 환경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텐서플로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특징 및 장점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GradientTape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사용하여 자동으로 미분을 계산할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딥러닝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역전파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과정에서 오차를 최소화하고자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편미분을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이용하여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가중치를 업데이트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미분 계산을 자동화하는 것이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GradientTape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</a:p>
          <a:p>
            <a:pPr lvl="1">
              <a:lnSpc>
                <a:spcPct val="20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다음과 같이 사용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1931218"/>
            <a:ext cx="104775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685" y="4675193"/>
            <a:ext cx="3783341" cy="1445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470F5116-3C58-694F-FC9C-63F0E3393CA9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텐서플로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6" y="1459935"/>
            <a:ext cx="8163102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가상 환경 생성 및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텐서플로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2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설치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5.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생성된 가상 환경에 주피터 노트북을 설치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또한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가상 환경에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커널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(kernel)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연결하기 위해 다음을 실행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219253"/>
            <a:ext cx="3460750" cy="43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7901" y="3256179"/>
            <a:ext cx="7305539" cy="289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63E9AFC5-5955-B2DD-F299-61C7EE44C4FD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실습 환경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6" y="1459935"/>
            <a:ext cx="8163102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가상 환경 생성 및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텐서플로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2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설치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텐서플로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설치하기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아나콘다 프롬프트에서 다음 명령들을 입력하여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설치할 수 있음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다음과 같이 특정 버전을 지정하여 설치해도 무방함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책에서는 현재 시점의 최신 버전인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2.3.0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버전을 설치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CDC8EFF-90FE-5DF9-BDB3-B025CB253528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실습 환경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6" y="1459935"/>
            <a:ext cx="8163102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가상 환경 생성 및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텐서플로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2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설치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사용하는 환경이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CPU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라면 다음 명령으로 설치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혹은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마지막으로 주피터 노트북을 설치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가상 환경에서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jupyter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notebook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입력하면 주피터 노트북을 실행할 수 있음</a:t>
            </a: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2219253"/>
            <a:ext cx="4600484" cy="437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6956" y="3140965"/>
            <a:ext cx="4356756" cy="45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580" y="4235498"/>
            <a:ext cx="3186611" cy="425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580" y="5157210"/>
            <a:ext cx="2714716" cy="495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2DD2A029-857A-8AC8-06AA-AB4FD8C3CAD6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실습 환경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6" y="1459935"/>
            <a:ext cx="8163102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가상 환경 생성 및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텐서플로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2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설치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GPU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환경일 경우</a:t>
            </a: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GPU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에서 텐서플로를 설치하고 싶다면 다음 명령을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자세한 내용은 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8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장 성능 최적화’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참고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4055" y="2622502"/>
            <a:ext cx="4835727" cy="272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29943318-81A9-F1C9-D1F8-B0229DB31629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실습 환경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6" y="1459935"/>
            <a:ext cx="8163102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가상 환경 생성 및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텐서플로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2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설치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코랩일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경우</a:t>
            </a: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구글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Colab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클라우드 기반의 무료 주피터 노트북 개발 환경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구글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드라이브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도커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리눅스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구글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클라우드로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구성되어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구글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사용하는 이유는 사용하는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PC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성능 한계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일반적으로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모델을 이용하여 데이터를 분석할 때는 대량의 데이터를 다룸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고성능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PC(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혹은 서버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필요한데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고성능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PC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환경을 개인이 갖추기는 어렵기 때문에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많이 사용하는 추세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사용법은 ‘부록’을 참고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28BDF46-DDCD-F3CB-5CDD-9B46C8C279E3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latin typeface="KoPub돋움체_Pro Bold" pitchFamily="18" charset="-127"/>
                <a:ea typeface="KoPub돋움체_Pro Bold" pitchFamily="18" charset="-127"/>
              </a:rPr>
              <a:t>실습 환경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 idx="4294967295"/>
          </p:nvPr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ko-KR" altLang="en-US" sz="2600" dirty="0" err="1"/>
              <a:t>텐서플로</a:t>
            </a:r>
            <a:r>
              <a:rPr lang="ko-KR" altLang="en-US" sz="2600" dirty="0"/>
              <a:t> </a:t>
            </a:r>
            <a:r>
              <a:rPr lang="en-US" altLang="ko-KR" sz="2600" dirty="0"/>
              <a:t>2 </a:t>
            </a:r>
            <a:r>
              <a:rPr lang="ko-KR" altLang="en-US" sz="2600" dirty="0"/>
              <a:t>코드 예제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6"/>
            <a:ext cx="8105496" cy="34092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텐서플로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특징 및 장점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구글에서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공식 배포하기 때문에 많은 학습 자료와 다양한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레퍼런스가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있어 다음과 같은 장점이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00000"/>
              </a:lnSpc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구글에서 공식 배포했기 때문에 다양한 학습 자료가 제공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00000"/>
              </a:lnSpc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사용하기 편리함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00000"/>
              </a:lnSpc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2.x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부터는 데이터를 훈련하고 예측하는 과정이 매우 단순해졌음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00000"/>
              </a:lnSpc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코드 수정 없이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CPU/GPU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모드로 동작할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0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    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빠른 속도를 제공하는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 C++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애플리케이션에서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사용이 편리함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00000"/>
              </a:lnSpc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   직관적이고 접근하기 쉬운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파이썬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인터페이스를 제공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3083358"/>
            <a:ext cx="104775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3381832"/>
            <a:ext cx="104775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4073116"/>
            <a:ext cx="104775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4361151"/>
            <a:ext cx="104775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7" y="4706793"/>
            <a:ext cx="104775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E7976EB7-51E8-989D-8961-0A14D589A54E}"/>
              </a:ext>
            </a:extLst>
          </p:cNvPr>
          <p:cNvSpPr txBox="1">
            <a:spLocks/>
          </p:cNvSpPr>
          <p:nvPr/>
        </p:nvSpPr>
        <p:spPr>
          <a:xfrm>
            <a:off x="496781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텐서플로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 idx="4294967295"/>
          </p:nvPr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ko-KR" altLang="en-US" sz="2600" dirty="0" err="1"/>
              <a:t>텐서플로</a:t>
            </a:r>
            <a:r>
              <a:rPr lang="ko-KR" altLang="en-US" sz="2600" dirty="0"/>
              <a:t> </a:t>
            </a:r>
            <a:r>
              <a:rPr lang="en-US" altLang="ko-KR" sz="2600" dirty="0"/>
              <a:t>2.x </a:t>
            </a:r>
            <a:r>
              <a:rPr lang="ko-KR" altLang="en-US" sz="2600" dirty="0"/>
              <a:t>기초 문법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96781" y="375829"/>
            <a:ext cx="8107710" cy="800724"/>
          </a:xfrm>
        </p:spPr>
        <p:txBody>
          <a:bodyPr/>
          <a:lstStyle/>
          <a:p>
            <a:pPr algn="ctr"/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텐서플로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2.x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기초 문법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220709" cy="496462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텐서플로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2.x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기초 문법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기존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버전의 불편했던 문법을 개선하고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tf.keras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중심으로 고수준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API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제공</a:t>
            </a:r>
          </a:p>
          <a:p>
            <a:pPr lvl="1">
              <a:lnSpc>
                <a:spcPct val="200000"/>
              </a:lnSpc>
            </a:pP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에서 배웠던 복잡한 문법들을 배울 필요 없이 간단한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API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사용만으로 간편하게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에서 딥러닝 모델을 구현할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Keras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익숙한 사용자는 텐서플로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어렵지 않게 사용할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u="sng" dirty="0">
                <a:latin typeface="KoPub돋움체_Pro Light" pitchFamily="18" charset="-127"/>
                <a:ea typeface="KoPub돋움체_Pro Light" pitchFamily="18" charset="-127"/>
              </a:rPr>
              <a:t>기초 문법이라고 제목을 달았지만</a:t>
            </a:r>
            <a:r>
              <a:rPr lang="en-US" altLang="ko-KR" u="sng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u="sng" dirty="0" err="1">
                <a:latin typeface="KoPub돋움체_Pro Light" pitchFamily="18" charset="-127"/>
                <a:ea typeface="KoPub돋움체_Pro Light" pitchFamily="18" charset="-127"/>
              </a:rPr>
              <a:t>텐서플로에서</a:t>
            </a:r>
            <a:r>
              <a:rPr lang="ko-KR" altLang="en-US" u="sng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u="sng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u="sng" dirty="0">
                <a:latin typeface="KoPub돋움체_Pro Light" pitchFamily="18" charset="-127"/>
                <a:ea typeface="KoPub돋움체_Pro Light" pitchFamily="18" charset="-127"/>
              </a:rPr>
              <a:t> 구현하는 순차적 방법으로 이해하면 됨</a:t>
            </a:r>
            <a:endParaRPr lang="en-US" altLang="ko-KR" u="sng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2595</TotalTime>
  <Words>2444</Words>
  <Application>Microsoft Office PowerPoint</Application>
  <PresentationFormat>화면 슬라이드 쇼(4:3)</PresentationFormat>
  <Paragraphs>361</Paragraphs>
  <Slides>65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65</vt:i4>
      </vt:variant>
    </vt:vector>
  </HeadingPairs>
  <TitlesOfParts>
    <vt:vector size="75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Wingdings</vt:lpstr>
      <vt:lpstr>1_Office Theme</vt:lpstr>
      <vt:lpstr>2_Office Theme</vt:lpstr>
      <vt:lpstr>PowerPoint 프레젠테이션</vt:lpstr>
      <vt:lpstr>텐서플로 개요</vt:lpstr>
      <vt:lpstr>텐서플로 개요</vt:lpstr>
      <vt:lpstr>PowerPoint 프레젠테이션</vt:lpstr>
      <vt:lpstr>PowerPoint 프레젠테이션</vt:lpstr>
      <vt:lpstr>PowerPoint 프레젠테이션</vt:lpstr>
      <vt:lpstr>PowerPoint 프레젠테이션</vt:lpstr>
      <vt:lpstr>텐서플로 2.x 기초 문법</vt:lpstr>
      <vt:lpstr>텐서플로 2.x 기초 문법</vt:lpstr>
      <vt:lpstr>텐서플로 2.x 기초 문법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 환경 설정</vt:lpstr>
      <vt:lpstr>실습 환경 설정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텐서플로 2 코드 예제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주흠 권</cp:lastModifiedBy>
  <cp:revision>299</cp:revision>
  <cp:lastPrinted>2016-08-10T06:58:55Z</cp:lastPrinted>
  <dcterms:created xsi:type="dcterms:W3CDTF">2013-04-05T19:58:06Z</dcterms:created>
  <dcterms:modified xsi:type="dcterms:W3CDTF">2025-08-19T12:21:54Z</dcterms:modified>
</cp:coreProperties>
</file>