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0"/>
  </p:notesMasterIdLst>
  <p:handoutMasterIdLst>
    <p:handoutMasterId r:id="rId101"/>
  </p:handoutMasterIdLst>
  <p:sldIdLst>
    <p:sldId id="608" r:id="rId2"/>
    <p:sldId id="537" r:id="rId3"/>
    <p:sldId id="600" r:id="rId4"/>
    <p:sldId id="518" r:id="rId5"/>
    <p:sldId id="582" r:id="rId6"/>
    <p:sldId id="583" r:id="rId7"/>
    <p:sldId id="584" r:id="rId8"/>
    <p:sldId id="585" r:id="rId9"/>
    <p:sldId id="586" r:id="rId10"/>
    <p:sldId id="587" r:id="rId11"/>
    <p:sldId id="588" r:id="rId12"/>
    <p:sldId id="635" r:id="rId13"/>
    <p:sldId id="602" r:id="rId14"/>
    <p:sldId id="589" r:id="rId15"/>
    <p:sldId id="308" r:id="rId16"/>
    <p:sldId id="307" r:id="rId17"/>
    <p:sldId id="545" r:id="rId18"/>
    <p:sldId id="424" r:id="rId19"/>
    <p:sldId id="311" r:id="rId20"/>
    <p:sldId id="728" r:id="rId21"/>
    <p:sldId id="727" r:id="rId22"/>
    <p:sldId id="729" r:id="rId23"/>
    <p:sldId id="765" r:id="rId24"/>
    <p:sldId id="425" r:id="rId25"/>
    <p:sldId id="732" r:id="rId26"/>
    <p:sldId id="733" r:id="rId27"/>
    <p:sldId id="734" r:id="rId28"/>
    <p:sldId id="735" r:id="rId29"/>
    <p:sldId id="739" r:id="rId30"/>
    <p:sldId id="740" r:id="rId31"/>
    <p:sldId id="741" r:id="rId32"/>
    <p:sldId id="742" r:id="rId33"/>
    <p:sldId id="743" r:id="rId34"/>
    <p:sldId id="423" r:id="rId35"/>
    <p:sldId id="421" r:id="rId36"/>
    <p:sldId id="422" r:id="rId37"/>
    <p:sldId id="667" r:id="rId38"/>
    <p:sldId id="669" r:id="rId39"/>
    <p:sldId id="670" r:id="rId40"/>
    <p:sldId id="671" r:id="rId41"/>
    <p:sldId id="701" r:id="rId42"/>
    <p:sldId id="673" r:id="rId43"/>
    <p:sldId id="696" r:id="rId44"/>
    <p:sldId id="697" r:id="rId45"/>
    <p:sldId id="692" r:id="rId46"/>
    <p:sldId id="717" r:id="rId47"/>
    <p:sldId id="766" r:id="rId48"/>
    <p:sldId id="720" r:id="rId49"/>
    <p:sldId id="718" r:id="rId50"/>
    <p:sldId id="719" r:id="rId51"/>
    <p:sldId id="747" r:id="rId52"/>
    <p:sldId id="721" r:id="rId53"/>
    <p:sldId id="678" r:id="rId54"/>
    <p:sldId id="698" r:id="rId55"/>
    <p:sldId id="746" r:id="rId56"/>
    <p:sldId id="714" r:id="rId57"/>
    <p:sldId id="767" r:id="rId58"/>
    <p:sldId id="713" r:id="rId59"/>
    <p:sldId id="699" r:id="rId60"/>
    <p:sldId id="715" r:id="rId61"/>
    <p:sldId id="772" r:id="rId62"/>
    <p:sldId id="756" r:id="rId63"/>
    <p:sldId id="771" r:id="rId64"/>
    <p:sldId id="748" r:id="rId65"/>
    <p:sldId id="749" r:id="rId66"/>
    <p:sldId id="750" r:id="rId67"/>
    <p:sldId id="751" r:id="rId68"/>
    <p:sldId id="752" r:id="rId69"/>
    <p:sldId id="754" r:id="rId70"/>
    <p:sldId id="755" r:id="rId71"/>
    <p:sldId id="700" r:id="rId72"/>
    <p:sldId id="716" r:id="rId73"/>
    <p:sldId id="773" r:id="rId74"/>
    <p:sldId id="774" r:id="rId75"/>
    <p:sldId id="775" r:id="rId76"/>
    <p:sldId id="776" r:id="rId77"/>
    <p:sldId id="694" r:id="rId78"/>
    <p:sldId id="768" r:id="rId79"/>
    <p:sldId id="769" r:id="rId80"/>
    <p:sldId id="770" r:id="rId81"/>
    <p:sldId id="758" r:id="rId82"/>
    <p:sldId id="757" r:id="rId83"/>
    <p:sldId id="759" r:id="rId84"/>
    <p:sldId id="760" r:id="rId85"/>
    <p:sldId id="761" r:id="rId86"/>
    <p:sldId id="762" r:id="rId87"/>
    <p:sldId id="722" r:id="rId88"/>
    <p:sldId id="516" r:id="rId89"/>
    <p:sldId id="557" r:id="rId90"/>
    <p:sldId id="522" r:id="rId91"/>
    <p:sldId id="723" r:id="rId92"/>
    <p:sldId id="724" r:id="rId93"/>
    <p:sldId id="526" r:id="rId94"/>
    <p:sldId id="726" r:id="rId95"/>
    <p:sldId id="763" r:id="rId96"/>
    <p:sldId id="725" r:id="rId97"/>
    <p:sldId id="777" r:id="rId98"/>
    <p:sldId id="778" r:id="rId99"/>
  </p:sldIdLst>
  <p:sldSz cx="9144000" cy="6858000" type="screen4x3"/>
  <p:notesSz cx="7104063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ko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2A8487"/>
    <a:srgbClr val="1C5A61"/>
    <a:srgbClr val="0C6D9C"/>
    <a:srgbClr val="FF0000"/>
    <a:srgbClr val="CC3300"/>
    <a:srgbClr val="F5F5F5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>
        <p:scale>
          <a:sx n="83" d="100"/>
          <a:sy n="83" d="100"/>
        </p:scale>
        <p:origin x="1203" y="51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995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225"/>
        <p:guide pos="22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277B3A8-67C7-4473-9C1F-2BA18C2011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051" y="4861782"/>
            <a:ext cx="5212421" cy="460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364" tIns="50185" rIns="100364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FE134F7-90DD-4F1D-939E-74E22355464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6475" y="776288"/>
            <a:ext cx="5094288" cy="3821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F0B64970-62DD-4CCB-BE49-E6E4750AD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1525"/>
            <a:ext cx="5111750" cy="3833813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2F05AA2-C02A-41DD-8091-E72CDA86A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592" y="4861782"/>
            <a:ext cx="5210880" cy="460286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4938" tIns="47464" rIns="94938" bIns="47464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CDDEAF5-9425-4DDC-A2D2-5810C9FFB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69938"/>
            <a:ext cx="5114925" cy="3835400"/>
          </a:xfrm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FD0D418-3071-46CA-B154-602AA1AB3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592" y="4860088"/>
            <a:ext cx="5210880" cy="4606253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4957" tIns="47479" rIns="94957" bIns="47479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046F7D96-DBD1-4512-B81F-EFBD650983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68095217-7344-4B9D-BF3E-5B6F24B9F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2E91-62B6-4061-8AAF-A1889813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30DB-C84A-437B-98A8-C1055F546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4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B4E4-8C04-4104-9FE3-95B574A0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7938-371B-47C1-885B-7ACB9ACC1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6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784C-9166-43BE-A081-B123289D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269F-7759-4DA0-9608-D32C3E3B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45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9139-E158-4F9E-8870-36DCC00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AD124-652D-4699-9BEB-BF0A63105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3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95D3-A094-4D9D-8522-A6248BF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E6091-0CA5-4BB6-82E3-E3DDEB668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4AD326-B49A-480D-9BCA-F1F273A8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3C97A-1A61-43C2-9A71-CFE5CD1BB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07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C24E1-0393-48F3-8283-A07D2755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5D86-E609-426B-A8CE-A64F423A7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8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0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1B9BB-6491-48F2-B082-FC6E13A3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76ADD-85D9-4CF9-A35B-123309FF4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C2C9-7724-4AF5-B9DA-C3E472DE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ABA30-5C07-4190-BB1A-CB854329E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4153C-B741-4628-9750-A6B692D3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B45EF-3B47-450B-BC67-DCDC7D68D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D181-759B-49B8-A953-647A9793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4A348-CE91-4292-9AB0-F99CB4CD1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4A60E-F033-46F8-B461-915F241D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6E141-97F8-4B3F-847A-A8137189D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1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0564-0793-46A9-A4F5-CD6CFA38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E10A9-468F-43A0-AA1F-444D525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0F21-1145-4032-9BA5-A50FAE79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6CDED-EC16-4D05-BE8C-F537553C0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9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293E0-3E30-4489-9664-EBC7CF1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06FC9-E9D5-4381-B73B-9601D9E38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AD0634-2613-4488-A360-18E5D37B4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80C930-2D4E-47AF-965A-C2E890EFE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FBB0EDC6-3D2F-4E03-A555-AB7EDCE045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17">
              <a:extLst>
                <a:ext uri="{FF2B5EF4-FFF2-40B4-BE49-F238E27FC236}">
                  <a16:creationId xmlns:a16="http://schemas.microsoft.com/office/drawing/2014/main" id="{AFD96532-8723-40E0-8AD8-26F391284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E8B966A8-337D-4FF1-A4E2-D44F3A0D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506A4-A838-434C-ABAB-02288EF9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1B2CA85-76FB-495C-84FC-037B18CA4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-84" charset="2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AF3285F-F532-4C69-95A5-0DFDA2E19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763000" cy="610830"/>
          </a:xfrm>
        </p:spPr>
        <p:txBody>
          <a:bodyPr/>
          <a:lstStyle/>
          <a:p>
            <a:pPr algn="ctr">
              <a:defRPr/>
            </a:pPr>
            <a:r>
              <a:rPr lang="ko-KR" altLang="en-US" dirty="0">
                <a:ea typeface="KoPub돋움체_Pro Bold" pitchFamily="18" charset="-127"/>
                <a:cs typeface="+mj-cs"/>
              </a:rPr>
              <a:t>분류</a:t>
            </a:r>
            <a:r>
              <a:rPr lang="en-US" altLang="ko-KR" dirty="0">
                <a:ea typeface="KoPub돋움체_Pro Bold" pitchFamily="18" charset="-127"/>
                <a:cs typeface="+mj-cs"/>
              </a:rPr>
              <a:t>(</a:t>
            </a:r>
            <a:r>
              <a:rPr lang="en-US" altLang="ko-KR" dirty="0" err="1">
                <a:ea typeface="KoPub돋움체_Pro Bold" pitchFamily="18" charset="-127"/>
                <a:cs typeface="+mj-cs"/>
              </a:rPr>
              <a:t>Clasification</a:t>
            </a:r>
            <a:r>
              <a:rPr lang="en-US" altLang="ko-KR" dirty="0">
                <a:ea typeface="KoPub돋움체_Pro Bold" pitchFamily="18" charset="-127"/>
                <a:cs typeface="+mj-cs"/>
              </a:rPr>
              <a:t>)</a:t>
            </a:r>
            <a:endParaRPr lang="en-US" dirty="0">
              <a:cs typeface="+mj-cs"/>
            </a:endParaRP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017A54E0-3AFD-4279-BB59-91186E9B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76460"/>
            <a:ext cx="8153400" cy="235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ko" sz="3200" b="0" dirty="0"/>
              <a:t>2</a:t>
            </a:r>
            <a:r>
              <a:rPr lang="ko" altLang="en-US" sz="3200" b="0" dirty="0"/>
              <a:t>장 강의 노트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ko" altLang="ko-KR" sz="3600" dirty="0">
                <a:cs typeface="+mj-cs"/>
              </a:rPr>
              <a:t> </a:t>
            </a:r>
            <a:br>
              <a:rPr lang="en-US" altLang="ko-KR" sz="2000" dirty="0">
                <a:cs typeface="+mj-cs"/>
              </a:rPr>
            </a:br>
            <a:r>
              <a:rPr lang="ko" altLang="ko-KR" sz="2000" dirty="0">
                <a:cs typeface="+mj-cs"/>
              </a:rPr>
              <a:t>분류: 기본 개념 및 기술</a:t>
            </a:r>
            <a:endParaRPr lang="en-US" altLang="en-US" sz="20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  <p:grpSp>
        <p:nvGrpSpPr>
          <p:cNvPr id="4099" name="Group 7">
            <a:extLst>
              <a:ext uri="{FF2B5EF4-FFF2-40B4-BE49-F238E27FC236}">
                <a16:creationId xmlns:a16="http://schemas.microsoft.com/office/drawing/2014/main" id="{FA339C1D-8655-4C1E-BA2A-43370A6D923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4103" name="Rectangle 8">
              <a:extLst>
                <a:ext uri="{FF2B5EF4-FFF2-40B4-BE49-F238E27FC236}">
                  <a16:creationId xmlns:a16="http://schemas.microsoft.com/office/drawing/2014/main" id="{F3DCE9BF-8C6D-48E2-B368-2E45A8C2B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104" name="Rectangle 9">
              <a:extLst>
                <a:ext uri="{FF2B5EF4-FFF2-40B4-BE49-F238E27FC236}">
                  <a16:creationId xmlns:a16="http://schemas.microsoft.com/office/drawing/2014/main" id="{53F9E187-85FC-45F6-940D-715D4E8A4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75DD6-4672-4F62-BD9E-D41CCA69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B5FB9-BC54-407B-B625-9BB964FB1D22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F913686-F9A1-43CF-971D-57FD40452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테스트 데이터에 모델 적용</a:t>
            </a:r>
          </a:p>
        </p:txBody>
      </p:sp>
      <p:sp>
        <p:nvSpPr>
          <p:cNvPr id="17410" name="Line 3">
            <a:extLst>
              <a:ext uri="{FF2B5EF4-FFF2-40B4-BE49-F238E27FC236}">
                <a16:creationId xmlns:a16="http://schemas.microsoft.com/office/drawing/2014/main" id="{A5C44BA8-84B4-4329-B4FC-AA80BBE1D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Line 4">
            <a:extLst>
              <a:ext uri="{FF2B5EF4-FFF2-40B4-BE49-F238E27FC236}">
                <a16:creationId xmlns:a16="http://schemas.microsoft.com/office/drawing/2014/main" id="{797895E3-BF9E-446D-9E4F-1641D1CBD5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5">
            <a:extLst>
              <a:ext uri="{FF2B5EF4-FFF2-40B4-BE49-F238E27FC236}">
                <a16:creationId xmlns:a16="http://schemas.microsoft.com/office/drawing/2014/main" id="{09581D5C-6807-48B8-AC2F-8E48F06FE3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6">
            <a:extLst>
              <a:ext uri="{FF2B5EF4-FFF2-40B4-BE49-F238E27FC236}">
                <a16:creationId xmlns:a16="http://schemas.microsoft.com/office/drawing/2014/main" id="{94B25752-DE6D-4333-B1E8-3A66014C1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2FC40FF1-CE46-4E85-B66E-8F5BD7489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4E0AC857-653F-4E1C-A81F-4C632F7FE3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10">
            <a:extLst>
              <a:ext uri="{FF2B5EF4-FFF2-40B4-BE49-F238E27FC236}">
                <a16:creationId xmlns:a16="http://schemas.microsoft.com/office/drawing/2014/main" id="{31A188CD-F3E0-4270-BBA1-15965EB02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b="0" dirty="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7417" name="Text Box 11">
            <a:extLst>
              <a:ext uri="{FF2B5EF4-FFF2-40B4-BE49-F238E27FC236}">
                <a16:creationId xmlns:a16="http://schemas.microsoft.com/office/drawing/2014/main" id="{B088FB2D-4993-482E-92FF-F12075DE8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18" name="AutoShape 12">
            <a:extLst>
              <a:ext uri="{FF2B5EF4-FFF2-40B4-BE49-F238E27FC236}">
                <a16:creationId xmlns:a16="http://schemas.microsoft.com/office/drawing/2014/main" id="{1F9C1CC1-F565-4255-996C-D3743FE57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9" name="Text Box 13">
            <a:extLst>
              <a:ext uri="{FF2B5EF4-FFF2-40B4-BE49-F238E27FC236}">
                <a16:creationId xmlns:a16="http://schemas.microsoft.com/office/drawing/2014/main" id="{956999A7-BB5C-470C-92AF-D68F1546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7420" name="AutoShape 14">
            <a:extLst>
              <a:ext uri="{FF2B5EF4-FFF2-40B4-BE49-F238E27FC236}">
                <a16:creationId xmlns:a16="http://schemas.microsoft.com/office/drawing/2014/main" id="{1C101A96-F92E-4F68-9D70-DADD2D5D2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1" name="Text Box 15">
            <a:extLst>
              <a:ext uri="{FF2B5EF4-FFF2-40B4-BE49-F238E27FC236}">
                <a16:creationId xmlns:a16="http://schemas.microsoft.com/office/drawing/2014/main" id="{0376D1BD-C3DD-4253-AEEC-8937457BB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97" y="51974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7422" name="AutoShape 16">
            <a:extLst>
              <a:ext uri="{FF2B5EF4-FFF2-40B4-BE49-F238E27FC236}">
                <a16:creationId xmlns:a16="http://schemas.microsoft.com/office/drawing/2014/main" id="{B1823FFB-E289-4C8C-901F-55F3978A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3" name="Text Box 17">
            <a:extLst>
              <a:ext uri="{FF2B5EF4-FFF2-40B4-BE49-F238E27FC236}">
                <a16:creationId xmlns:a16="http://schemas.microsoft.com/office/drawing/2014/main" id="{953DB719-85F0-4BBA-B5BA-5D45B6EB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85" y="32543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sp>
        <p:nvSpPr>
          <p:cNvPr id="17424" name="AutoShape 18">
            <a:extLst>
              <a:ext uri="{FF2B5EF4-FFF2-40B4-BE49-F238E27FC236}">
                <a16:creationId xmlns:a16="http://schemas.microsoft.com/office/drawing/2014/main" id="{7837243C-859F-4CB3-9D4A-9F92C6781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5" name="Text Box 19">
            <a:extLst>
              <a:ext uri="{FF2B5EF4-FFF2-40B4-BE49-F238E27FC236}">
                <a16:creationId xmlns:a16="http://schemas.microsoft.com/office/drawing/2014/main" id="{ED1B0FE0-BC53-4B69-A5F4-50CC2EDB5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041" y="4259263"/>
            <a:ext cx="445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7426" name="Text Box 20">
            <a:extLst>
              <a:ext uri="{FF2B5EF4-FFF2-40B4-BE49-F238E27FC236}">
                <a16:creationId xmlns:a16="http://schemas.microsoft.com/office/drawing/2014/main" id="{3B41FB1B-D4C9-4F5D-96D0-968FDC030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7" name="Text Box 21">
            <a:extLst>
              <a:ext uri="{FF2B5EF4-FFF2-40B4-BE49-F238E27FC236}">
                <a16:creationId xmlns:a16="http://schemas.microsoft.com/office/drawing/2014/main" id="{CA9CAFDA-E71A-4A2B-B9CD-37E59FFD2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>
                <a:solidFill>
                  <a:srgbClr val="FF0000"/>
                </a:solidFill>
              </a:rPr>
              <a:t>아니요</a:t>
            </a:r>
          </a:p>
        </p:txBody>
      </p:sp>
      <p:sp>
        <p:nvSpPr>
          <p:cNvPr id="17428" name="Text Box 22">
            <a:extLst>
              <a:ext uri="{FF2B5EF4-FFF2-40B4-BE49-F238E27FC236}">
                <a16:creationId xmlns:a16="http://schemas.microsoft.com/office/drawing/2014/main" id="{071D0BFD-351B-4C5C-84FD-11F209DC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>
                <a:solidFill>
                  <a:srgbClr val="FF0000"/>
                </a:solidFill>
              </a:rPr>
              <a:t>기혼</a:t>
            </a:r>
          </a:p>
        </p:txBody>
      </p:sp>
      <p:sp>
        <p:nvSpPr>
          <p:cNvPr id="17429" name="Text Box 23">
            <a:extLst>
              <a:ext uri="{FF2B5EF4-FFF2-40B4-BE49-F238E27FC236}">
                <a16:creationId xmlns:a16="http://schemas.microsoft.com/office/drawing/2014/main" id="{770EE8FE-0778-4053-9E39-C40CFA073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7430" name="Text Box 24">
            <a:extLst>
              <a:ext uri="{FF2B5EF4-FFF2-40B4-BE49-F238E27FC236}">
                <a16:creationId xmlns:a16="http://schemas.microsoft.com/office/drawing/2014/main" id="{D2ABB308-17E1-4414-A45B-197C197ED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31" name="Text Box 25">
            <a:extLst>
              <a:ext uri="{FF2B5EF4-FFF2-40B4-BE49-F238E27FC236}">
                <a16:creationId xmlns:a16="http://schemas.microsoft.com/office/drawing/2014/main" id="{1E12C45D-75EC-4B1A-979F-6C12A5CE2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&gt; 8만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7432" name="Object 26">
            <a:extLst>
              <a:ext uri="{FF2B5EF4-FFF2-40B4-BE49-F238E27FC236}">
                <a16:creationId xmlns:a16="http://schemas.microsoft.com/office/drawing/2014/main" id="{E020D34F-E07B-40D6-9CDD-CF254E264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71951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0500" imgH="1562100" progId="Word.Document.8">
                  <p:embed/>
                </p:oleObj>
              </mc:Choice>
              <mc:Fallback>
                <p:oleObj name="Document" r:id="rId2" imgW="52705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71951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Text Box 27">
            <a:extLst>
              <a:ext uri="{FF2B5EF4-FFF2-40B4-BE49-F238E27FC236}">
                <a16:creationId xmlns:a16="http://schemas.microsoft.com/office/drawing/2014/main" id="{99F29EE8-4751-46EC-8D7E-1F20D6519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6365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dirty="0">
                <a:solidFill>
                  <a:schemeClr val="tx2"/>
                </a:solidFill>
              </a:rPr>
              <a:t>테스트 데이터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  <p:sp>
        <p:nvSpPr>
          <p:cNvPr id="17434" name="Line 28">
            <a:extLst>
              <a:ext uri="{FF2B5EF4-FFF2-40B4-BE49-F238E27FC236}">
                <a16:creationId xmlns:a16="http://schemas.microsoft.com/office/drawing/2014/main" id="{A44AE565-601F-42D4-8DC6-15A8D7B20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Text Box 29">
            <a:extLst>
              <a:ext uri="{FF2B5EF4-FFF2-40B4-BE49-F238E27FC236}">
                <a16:creationId xmlns:a16="http://schemas.microsoft.com/office/drawing/2014/main" id="{BCB815D9-B2C1-478F-9E33-19EA73F1C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집주인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B7A5-BE48-456C-9BAB-189A8197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51604-57D2-428E-A2A7-786F957DB7C8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05C3759-8E76-4AB9-AC94-72D0D840B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테스트 데이터에 모델 적용</a:t>
            </a:r>
          </a:p>
        </p:txBody>
      </p:sp>
      <p:sp>
        <p:nvSpPr>
          <p:cNvPr id="18434" name="Line 3">
            <a:extLst>
              <a:ext uri="{FF2B5EF4-FFF2-40B4-BE49-F238E27FC236}">
                <a16:creationId xmlns:a16="http://schemas.microsoft.com/office/drawing/2014/main" id="{399E9645-00A4-4D7C-B515-111A12ED8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C7E01FEE-3176-4252-B438-78753CA6BE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5">
            <a:extLst>
              <a:ext uri="{FF2B5EF4-FFF2-40B4-BE49-F238E27FC236}">
                <a16:creationId xmlns:a16="http://schemas.microsoft.com/office/drawing/2014/main" id="{71C82E23-8BA5-44A8-B2EB-01CCAC0BA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6">
            <a:extLst>
              <a:ext uri="{FF2B5EF4-FFF2-40B4-BE49-F238E27FC236}">
                <a16:creationId xmlns:a16="http://schemas.microsoft.com/office/drawing/2014/main" id="{D2D8FE7A-F89D-4917-A3C8-EB087058A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CB301687-71A5-482B-BF68-968E7B898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ED00308B-5029-45D5-A6C1-95ADCD180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04C790B7-6159-47D9-956D-24FBD8D5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dirty="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E1CD48A7-0889-4527-8882-82C342A8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2" name="AutoShape 12">
            <a:extLst>
              <a:ext uri="{FF2B5EF4-FFF2-40B4-BE49-F238E27FC236}">
                <a16:creationId xmlns:a16="http://schemas.microsoft.com/office/drawing/2014/main" id="{7B042607-BD97-4D38-AC64-720FAD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042CF95A-82ED-4DCE-BB58-65892E88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8444" name="AutoShape 14">
            <a:extLst>
              <a:ext uri="{FF2B5EF4-FFF2-40B4-BE49-F238E27FC236}">
                <a16:creationId xmlns:a16="http://schemas.microsoft.com/office/drawing/2014/main" id="{51C8C9CC-D1E7-4DC0-B900-B5BD33B2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E358D76E-CD35-4981-BBB2-B927D44D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97" y="51974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8446" name="AutoShape 16">
            <a:extLst>
              <a:ext uri="{FF2B5EF4-FFF2-40B4-BE49-F238E27FC236}">
                <a16:creationId xmlns:a16="http://schemas.microsoft.com/office/drawing/2014/main" id="{0EBBB9E0-0579-4083-BDC3-0ABEA6A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7" name="Text Box 17">
            <a:extLst>
              <a:ext uri="{FF2B5EF4-FFF2-40B4-BE49-F238E27FC236}">
                <a16:creationId xmlns:a16="http://schemas.microsoft.com/office/drawing/2014/main" id="{DF7435AE-F972-41DA-8230-09E7AE62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85" y="32543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sp>
        <p:nvSpPr>
          <p:cNvPr id="18448" name="AutoShape 18">
            <a:extLst>
              <a:ext uri="{FF2B5EF4-FFF2-40B4-BE49-F238E27FC236}">
                <a16:creationId xmlns:a16="http://schemas.microsoft.com/office/drawing/2014/main" id="{54DC5B1A-1D8C-42A1-BEA2-82FB2892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9" name="Text Box 19">
            <a:extLst>
              <a:ext uri="{FF2B5EF4-FFF2-40B4-BE49-F238E27FC236}">
                <a16:creationId xmlns:a16="http://schemas.microsoft.com/office/drawing/2014/main" id="{2446B3D7-94C1-4A2D-BEB4-53AA4CCC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041" y="4259263"/>
            <a:ext cx="445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8450" name="Text Box 20">
            <a:extLst>
              <a:ext uri="{FF2B5EF4-FFF2-40B4-BE49-F238E27FC236}">
                <a16:creationId xmlns:a16="http://schemas.microsoft.com/office/drawing/2014/main" id="{C9F0E219-2699-4F54-90F2-790CA879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1" name="Text Box 21">
            <a:extLst>
              <a:ext uri="{FF2B5EF4-FFF2-40B4-BE49-F238E27FC236}">
                <a16:creationId xmlns:a16="http://schemas.microsoft.com/office/drawing/2014/main" id="{0AA7AFE8-9E06-4ACA-9B00-45165F13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>
                <a:solidFill>
                  <a:srgbClr val="FF0000"/>
                </a:solidFill>
              </a:rPr>
              <a:t>아니요</a:t>
            </a:r>
          </a:p>
        </p:txBody>
      </p:sp>
      <p:sp>
        <p:nvSpPr>
          <p:cNvPr id="18452" name="Text Box 22">
            <a:extLst>
              <a:ext uri="{FF2B5EF4-FFF2-40B4-BE49-F238E27FC236}">
                <a16:creationId xmlns:a16="http://schemas.microsoft.com/office/drawing/2014/main" id="{D476EC57-B797-4925-B872-F2D238CF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>
                <a:solidFill>
                  <a:srgbClr val="FF0000"/>
                </a:solidFill>
              </a:rPr>
              <a:t>기혼</a:t>
            </a:r>
          </a:p>
        </p:txBody>
      </p:sp>
      <p:sp>
        <p:nvSpPr>
          <p:cNvPr id="18453" name="Text Box 23">
            <a:extLst>
              <a:ext uri="{FF2B5EF4-FFF2-40B4-BE49-F238E27FC236}">
                <a16:creationId xmlns:a16="http://schemas.microsoft.com/office/drawing/2014/main" id="{F80673C3-33A9-402B-99BC-8590762B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8454" name="Text Box 24">
            <a:extLst>
              <a:ext uri="{FF2B5EF4-FFF2-40B4-BE49-F238E27FC236}">
                <a16:creationId xmlns:a16="http://schemas.microsoft.com/office/drawing/2014/main" id="{91118D36-64EA-4224-9A3A-FE735EB4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5" name="Text Box 25">
            <a:extLst>
              <a:ext uri="{FF2B5EF4-FFF2-40B4-BE49-F238E27FC236}">
                <a16:creationId xmlns:a16="http://schemas.microsoft.com/office/drawing/2014/main" id="{A93F7C38-7B33-469E-BFF9-7B31347C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&gt; 8만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8456" name="Object 26">
            <a:extLst>
              <a:ext uri="{FF2B5EF4-FFF2-40B4-BE49-F238E27FC236}">
                <a16:creationId xmlns:a16="http://schemas.microsoft.com/office/drawing/2014/main" id="{D0CA5208-FBE8-4E4B-A361-169649B9B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657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68900" imgH="1562100" progId="Word.Document.8">
                  <p:embed/>
                </p:oleObj>
              </mc:Choice>
              <mc:Fallback>
                <p:oleObj name="Document" r:id="rId2" imgW="51689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7">
            <a:extLst>
              <a:ext uri="{FF2B5EF4-FFF2-40B4-BE49-F238E27FC236}">
                <a16:creationId xmlns:a16="http://schemas.microsoft.com/office/drawing/2014/main" id="{76816771-711F-4BC4-918C-2184680F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26365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dirty="0">
                <a:solidFill>
                  <a:schemeClr val="tx2"/>
                </a:solidFill>
              </a:rPr>
              <a:t>테스트 데이터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  <p:sp>
        <p:nvSpPr>
          <p:cNvPr id="18458" name="Line 28">
            <a:extLst>
              <a:ext uri="{FF2B5EF4-FFF2-40B4-BE49-F238E27FC236}">
                <a16:creationId xmlns:a16="http://schemas.microsoft.com/office/drawing/2014/main" id="{F25AA361-4357-47CF-BE8B-B1EEC10BD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Text Box 29">
            <a:extLst>
              <a:ext uri="{FF2B5EF4-FFF2-40B4-BE49-F238E27FC236}">
                <a16:creationId xmlns:a16="http://schemas.microsoft.com/office/drawing/2014/main" id="{4AEE59DA-1B0D-4F50-8002-E0118DEEC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81400"/>
            <a:ext cx="2667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b="0"/>
              <a:t>기본값이 "아니요"로 지정됨</a:t>
            </a:r>
          </a:p>
        </p:txBody>
      </p:sp>
      <p:sp>
        <p:nvSpPr>
          <p:cNvPr id="18460" name="Text Box 30">
            <a:extLst>
              <a:ext uri="{FF2B5EF4-FFF2-40B4-BE49-F238E27FC236}">
                <a16:creationId xmlns:a16="http://schemas.microsoft.com/office/drawing/2014/main" id="{E907DFBA-BB46-4A6E-A242-2552E64E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집주인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2A98-03E9-466F-B5F5-FA160B54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2E9FB-D088-443F-98CA-C22614E314EC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775EFC-9B78-48C6-9E06-1AE881892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결정</a:t>
            </a:r>
            <a:r>
              <a:rPr lang="ko-KR" altLang="en-US" sz="2800" dirty="0">
                <a:cs typeface="+mj-cs"/>
              </a:rPr>
              <a:t>트리</a:t>
            </a:r>
            <a:r>
              <a:rPr lang="ko" sz="2800" dirty="0">
                <a:cs typeface="+mj-cs"/>
              </a:rPr>
              <a:t>의 또 다른 예</a:t>
            </a:r>
          </a:p>
        </p:txBody>
      </p:sp>
      <p:sp>
        <p:nvSpPr>
          <p:cNvPr id="12290" name="Text Box 4">
            <a:extLst>
              <a:ext uri="{FF2B5EF4-FFF2-40B4-BE49-F238E27FC236}">
                <a16:creationId xmlns:a16="http://schemas.microsoft.com/office/drawing/2014/main" id="{61460E62-9DF8-4292-83FD-0B49A341C8D6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9906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006600"/>
                </a:solidFill>
              </a:rPr>
              <a:t>범주적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2461AE5-2569-405A-8299-7732622FAC8D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6764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006600"/>
                </a:solidFill>
              </a:rPr>
              <a:t>범주적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2" name="Text Box 6">
            <a:extLst>
              <a:ext uri="{FF2B5EF4-FFF2-40B4-BE49-F238E27FC236}">
                <a16:creationId xmlns:a16="http://schemas.microsoft.com/office/drawing/2014/main" id="{4A2C7CB3-81AE-4B48-A56C-353E945F2E86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753460" y="1446798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dirty="0">
                <a:solidFill>
                  <a:srgbClr val="006600"/>
                </a:solidFill>
              </a:rPr>
              <a:t>연속적</a:t>
            </a:r>
            <a:endParaRPr lang="en-US" altLang="en-US" sz="1600" dirty="0">
              <a:solidFill>
                <a:schemeClr val="bg2"/>
              </a:solidFill>
            </a:endParaRPr>
          </a:p>
        </p:txBody>
      </p:sp>
      <p:sp>
        <p:nvSpPr>
          <p:cNvPr id="12293" name="Text Box 7">
            <a:extLst>
              <a:ext uri="{FF2B5EF4-FFF2-40B4-BE49-F238E27FC236}">
                <a16:creationId xmlns:a16="http://schemas.microsoft.com/office/drawing/2014/main" id="{1352E2CD-3B44-44A2-B75E-69FC2314EA49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222566" y="1599198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dirty="0">
                <a:solidFill>
                  <a:srgbClr val="006600"/>
                </a:solidFill>
              </a:rPr>
              <a:t>클래스</a:t>
            </a:r>
            <a:endParaRPr lang="en-US" altLang="en-US" sz="1600" dirty="0">
              <a:solidFill>
                <a:schemeClr val="bg2"/>
              </a:solidFill>
            </a:endParaRPr>
          </a:p>
        </p:txBody>
      </p:sp>
      <p:sp>
        <p:nvSpPr>
          <p:cNvPr id="12294" name="Line 8">
            <a:extLst>
              <a:ext uri="{FF2B5EF4-FFF2-40B4-BE49-F238E27FC236}">
                <a16:creationId xmlns:a16="http://schemas.microsoft.com/office/drawing/2014/main" id="{6698DAD6-3D77-467B-9B25-8C319A0B0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5763" y="3497263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9">
            <a:extLst>
              <a:ext uri="{FF2B5EF4-FFF2-40B4-BE49-F238E27FC236}">
                <a16:creationId xmlns:a16="http://schemas.microsoft.com/office/drawing/2014/main" id="{4BE82DD1-A94F-4E25-92A5-6965E39D2E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5463" y="3497263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0">
            <a:extLst>
              <a:ext uri="{FF2B5EF4-FFF2-40B4-BE49-F238E27FC236}">
                <a16:creationId xmlns:a16="http://schemas.microsoft.com/office/drawing/2014/main" id="{B909B3E2-F753-48A3-ABCD-2CA9A2933A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1688" y="27336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1">
            <a:extLst>
              <a:ext uri="{FF2B5EF4-FFF2-40B4-BE49-F238E27FC236}">
                <a16:creationId xmlns:a16="http://schemas.microsoft.com/office/drawing/2014/main" id="{0DEFA638-F2F5-4DA8-89DA-01B1BDEAC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27336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2">
            <a:extLst>
              <a:ext uri="{FF2B5EF4-FFF2-40B4-BE49-F238E27FC236}">
                <a16:creationId xmlns:a16="http://schemas.microsoft.com/office/drawing/2014/main" id="{44CFBC32-A04C-440D-AC60-3ACF98117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3613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3">
            <a:extLst>
              <a:ext uri="{FF2B5EF4-FFF2-40B4-BE49-F238E27FC236}">
                <a16:creationId xmlns:a16="http://schemas.microsoft.com/office/drawing/2014/main" id="{4A84FDFF-8D34-45A9-BBF8-3DF8508B98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0425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4">
            <a:extLst>
              <a:ext uri="{FF2B5EF4-FFF2-40B4-BE49-F238E27FC236}">
                <a16:creationId xmlns:a16="http://schemas.microsoft.com/office/drawing/2014/main" id="{FA7BE591-E656-46A7-AB21-D8336C069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1743075"/>
            <a:ext cx="1016000" cy="338554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2301" name="Text Box 15">
            <a:extLst>
              <a:ext uri="{FF2B5EF4-FFF2-40B4-BE49-F238E27FC236}">
                <a16:creationId xmlns:a16="http://schemas.microsoft.com/office/drawing/2014/main" id="{0351834D-3E07-4EBA-B7BC-8AD514D0B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2470150"/>
            <a:ext cx="935038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집주인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2" name="Text Box 16">
            <a:extLst>
              <a:ext uri="{FF2B5EF4-FFF2-40B4-BE49-F238E27FC236}">
                <a16:creationId xmlns:a16="http://schemas.microsoft.com/office/drawing/2014/main" id="{ED864B38-EA30-4D31-93FE-C30F87CB4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323215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3" name="AutoShape 17">
            <a:extLst>
              <a:ext uri="{FF2B5EF4-FFF2-40B4-BE49-F238E27FC236}">
                <a16:creationId xmlns:a16="http://schemas.microsoft.com/office/drawing/2014/main" id="{D4A93664-3825-4697-91DB-A563E3CFA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4021138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4" name="Text Box 18">
            <a:extLst>
              <a:ext uri="{FF2B5EF4-FFF2-40B4-BE49-F238E27FC236}">
                <a16:creationId xmlns:a16="http://schemas.microsoft.com/office/drawing/2014/main" id="{813C5F42-E294-446D-BAB8-BA73EF3C6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0" y="4021138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2305" name="AutoShape 19">
            <a:extLst>
              <a:ext uri="{FF2B5EF4-FFF2-40B4-BE49-F238E27FC236}">
                <a16:creationId xmlns:a16="http://schemas.microsoft.com/office/drawing/2014/main" id="{E001673C-3D0D-4DCB-97C9-F20B1C277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6" name="Text Box 20">
            <a:extLst>
              <a:ext uri="{FF2B5EF4-FFF2-40B4-BE49-F238E27FC236}">
                <a16:creationId xmlns:a16="http://schemas.microsoft.com/office/drawing/2014/main" id="{32FD8B4D-7EAF-43C7-8868-ABB7F8C30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1535" y="4024313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2307" name="AutoShape 21">
            <a:extLst>
              <a:ext uri="{FF2B5EF4-FFF2-40B4-BE49-F238E27FC236}">
                <a16:creationId xmlns:a16="http://schemas.microsoft.com/office/drawing/2014/main" id="{1BA0B396-4C82-4AB2-8E99-F8625E891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24844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8" name="Text Box 22">
            <a:extLst>
              <a:ext uri="{FF2B5EF4-FFF2-40B4-BE49-F238E27FC236}">
                <a16:creationId xmlns:a16="http://schemas.microsoft.com/office/drawing/2014/main" id="{3F642F6A-0ADF-426D-B50A-0C81EB2C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910" y="2470150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grpSp>
        <p:nvGrpSpPr>
          <p:cNvPr id="12309" name="Group 35">
            <a:extLst>
              <a:ext uri="{FF2B5EF4-FFF2-40B4-BE49-F238E27FC236}">
                <a16:creationId xmlns:a16="http://schemas.microsoft.com/office/drawing/2014/main" id="{B22A43E7-0F42-4BB2-8EAE-965DAC3711E8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232150"/>
            <a:ext cx="685800" cy="381000"/>
            <a:chOff x="4927" y="2340"/>
            <a:chExt cx="432" cy="240"/>
          </a:xfrm>
        </p:grpSpPr>
        <p:sp>
          <p:nvSpPr>
            <p:cNvPr id="12321" name="AutoShape 23">
              <a:extLst>
                <a:ext uri="{FF2B5EF4-FFF2-40B4-BE49-F238E27FC236}">
                  <a16:creationId xmlns:a16="http://schemas.microsoft.com/office/drawing/2014/main" id="{0A9EB9A3-7B80-418D-B376-4D6B9124A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2322" name="Text Box 24">
              <a:extLst>
                <a:ext uri="{FF2B5EF4-FFF2-40B4-BE49-F238E27FC236}">
                  <a16:creationId xmlns:a16="http://schemas.microsoft.com/office/drawing/2014/main" id="{62F00DFC-95BD-4E87-A989-CCC523B5B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9" y="2340"/>
              <a:ext cx="28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 b="0" dirty="0">
                  <a:solidFill>
                    <a:srgbClr val="800000"/>
                  </a:solidFill>
                </a:rPr>
                <a:t>No</a:t>
              </a:r>
              <a:endParaRPr lang="en-US" altLang="en-US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12310" name="Text Box 25">
            <a:extLst>
              <a:ext uri="{FF2B5EF4-FFF2-40B4-BE49-F238E27FC236}">
                <a16:creationId xmlns:a16="http://schemas.microsoft.com/office/drawing/2014/main" id="{40D1C44F-1F9B-4B0E-8B32-64FB3952B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27749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1" name="Text Box 26">
            <a:extLst>
              <a:ext uri="{FF2B5EF4-FFF2-40B4-BE49-F238E27FC236}">
                <a16:creationId xmlns:a16="http://schemas.microsoft.com/office/drawing/2014/main" id="{B8D78E17-DE33-4689-B0BD-63B9D2992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087" y="2698750"/>
            <a:ext cx="442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아니요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2312" name="Text Box 27">
            <a:extLst>
              <a:ext uri="{FF2B5EF4-FFF2-40B4-BE49-F238E27FC236}">
                <a16:creationId xmlns:a16="http://schemas.microsoft.com/office/drawing/2014/main" id="{1593510F-7176-4511-AFEC-EFC4843F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1936750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기혼</a:t>
            </a:r>
            <a:r>
              <a:rPr lang="ko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2313" name="Text Box 28">
            <a:extLst>
              <a:ext uri="{FF2B5EF4-FFF2-40B4-BE49-F238E27FC236}">
                <a16:creationId xmlns:a16="http://schemas.microsoft.com/office/drawing/2014/main" id="{88158606-A214-4401-8606-A6E72D8C9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708150"/>
            <a:ext cx="1398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2314" name="Text Box 29">
            <a:extLst>
              <a:ext uri="{FF2B5EF4-FFF2-40B4-BE49-F238E27FC236}">
                <a16:creationId xmlns:a16="http://schemas.microsoft.com/office/drawing/2014/main" id="{BA678096-4A0D-4AA2-87F4-0E63B4360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356235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5" name="Text Box 30">
            <a:extLst>
              <a:ext uri="{FF2B5EF4-FFF2-40B4-BE49-F238E27FC236}">
                <a16:creationId xmlns:a16="http://schemas.microsoft.com/office/drawing/2014/main" id="{097B3FA1-172C-466A-AD3E-F367AA04C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244" y="3562350"/>
            <a:ext cx="7264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&gt; 8</a:t>
            </a:r>
            <a:r>
              <a:rPr lang="en-US" altLang="ko" sz="1600" b="0" dirty="0"/>
              <a:t>0K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2316" name="Text Box 37">
            <a:extLst>
              <a:ext uri="{FF2B5EF4-FFF2-40B4-BE49-F238E27FC236}">
                <a16:creationId xmlns:a16="http://schemas.microsoft.com/office/drawing/2014/main" id="{08AB6E6A-117C-4F9C-9E92-081433888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876800"/>
            <a:ext cx="4419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" altLang="en-US" sz="1600" dirty="0">
                <a:solidFill>
                  <a:srgbClr val="CC3300"/>
                </a:solidFill>
              </a:rPr>
              <a:t>같은 데이터에 맞는 트리가 두 개 이상 있을 수 있다!</a:t>
            </a:r>
            <a:endParaRPr lang="en-US" altLang="ko" sz="1600" dirty="0">
              <a:solidFill>
                <a:srgbClr val="CC3300"/>
              </a:solidFill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" sz="1600" dirty="0">
                <a:solidFill>
                  <a:srgbClr val="CC33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같은 데이터셋을 사용하더라도 결정나무 알고리즘이 특정 분할 기준을 선택하는 방식이나 랜덤 요소에 따라 서로 다른 트리가 만들어질 수 있다</a:t>
            </a:r>
            <a:r>
              <a:rPr lang="en-US" altLang="ko-KR" sz="1600" dirty="0"/>
              <a:t>.</a:t>
            </a:r>
            <a:endParaRPr lang="ko" altLang="en-US" sz="1600" dirty="0">
              <a:solidFill>
                <a:srgbClr val="CC3300"/>
              </a:solidFill>
            </a:endParaRPr>
          </a:p>
        </p:txBody>
      </p:sp>
      <p:graphicFrame>
        <p:nvGraphicFramePr>
          <p:cNvPr id="12317" name="Object 38">
            <a:extLst>
              <a:ext uri="{FF2B5EF4-FFF2-40B4-BE49-F238E27FC236}">
                <a16:creationId xmlns:a16="http://schemas.microsoft.com/office/drawing/2014/main" id="{0831DD03-DCFC-45C6-A1DC-D2714BE109E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2400" y="2071688"/>
          <a:ext cx="3886200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5778500" progId="Word.Document.8">
                  <p:embed/>
                </p:oleObj>
              </mc:Choice>
              <mc:Fallback>
                <p:oleObj name="Document" r:id="rId2" imgW="5854700" imgH="5778500" progId="Word.Document.8">
                  <p:embed/>
                  <p:pic>
                    <p:nvPicPr>
                      <p:cNvPr id="12317" name="Object 38">
                        <a:extLst>
                          <a:ext uri="{FF2B5EF4-FFF2-40B4-BE49-F238E27FC236}">
                            <a16:creationId xmlns:a16="http://schemas.microsoft.com/office/drawing/2014/main" id="{0831DD03-DCFC-45C6-A1DC-D2714BE10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71688"/>
                        <a:ext cx="3886200" cy="383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FB714-8A7D-4AC9-9285-3F12BC02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B5405-7CE1-4177-9B10-0CA610354D57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3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57D3325-CA50-47D6-B18E-E49B6EB5A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결정</a:t>
            </a:r>
            <a:r>
              <a:rPr lang="ko-KR" altLang="en-US" sz="2800" dirty="0">
                <a:cs typeface="+mj-cs"/>
              </a:rPr>
              <a:t>트리</a:t>
            </a:r>
            <a:r>
              <a:rPr lang="ko" sz="2800" dirty="0">
                <a:cs typeface="+mj-cs"/>
              </a:rPr>
              <a:t> 분류 작업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922FCB22-D9C1-47D5-B45A-D63DF09FDBB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32800" imgH="6286500" progId="Visio.Drawing.6">
                  <p:embed/>
                </p:oleObj>
              </mc:Choice>
              <mc:Fallback>
                <p:oleObj name="Visio" r:id="rId2" imgW="8432800" imgH="62865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Line 4">
            <a:extLst>
              <a:ext uri="{FF2B5EF4-FFF2-40B4-BE49-F238E27FC236}">
                <a16:creationId xmlns:a16="http://schemas.microsoft.com/office/drawing/2014/main" id="{D2A2C65F-1598-45AB-9C71-7C8C24AD2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362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E0B96271-3927-49B3-A826-E4A57F01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83075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" altLang="en-US" sz="1400"/>
              <a:t>의사결정 트리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0A6B8-37D4-45C2-9640-364AB27E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B1C1F-2B1A-4D96-AD0B-E4A81121055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결정 트리 </a:t>
            </a:r>
            <a:r>
              <a:rPr lang="ko-KR" altLang="en-US" sz="2800" dirty="0">
                <a:cs typeface="+mj-cs"/>
              </a:rPr>
              <a:t>알고리즘</a:t>
            </a:r>
            <a:r>
              <a:rPr lang="en-US" altLang="ko-KR" sz="2400" dirty="0">
                <a:cs typeface="+mj-cs"/>
              </a:rPr>
              <a:t>(Decision Tree Induction)</a:t>
            </a:r>
            <a:endParaRPr lang="ko" sz="2400" dirty="0">
              <a:cs typeface="+mj-cs"/>
            </a:endParaRP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4EEE4B1-2980-40D8-B25E-F7BD1170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" altLang="en-US" sz="2000" dirty="0">
                <a:ea typeface="ＭＳ Ｐゴシック" panose="020B0600070205080204" pitchFamily="34" charset="-128"/>
              </a:rPr>
              <a:t>다양한 알고리즘:</a:t>
            </a:r>
          </a:p>
          <a:p>
            <a:pPr lvl="1"/>
            <a:r>
              <a:rPr lang="ko" altLang="en-US" sz="2000" dirty="0">
                <a:ea typeface="ＭＳ Ｐゴシック" panose="020B0600070205080204" pitchFamily="34" charset="-128"/>
              </a:rPr>
              <a:t>헌트 알고리즘(Hunt's Algorithm) (가장 초기의 알고리즘 중 하나)</a:t>
            </a:r>
          </a:p>
          <a:p>
            <a:pPr lvl="1"/>
            <a:r>
              <a:rPr lang="ko" altLang="en-US" sz="2000" dirty="0">
                <a:ea typeface="ＭＳ Ｐゴシック" panose="020B0600070205080204" pitchFamily="34" charset="-128"/>
              </a:rPr>
              <a:t>카트</a:t>
            </a:r>
          </a:p>
          <a:p>
            <a:pPr lvl="1"/>
            <a:r>
              <a:rPr lang="ko" altLang="en-US" sz="2000" dirty="0">
                <a:ea typeface="ＭＳ Ｐゴシック" panose="020B0600070205080204" pitchFamily="34" charset="-128"/>
              </a:rPr>
              <a:t>ID3, C4.5</a:t>
            </a:r>
          </a:p>
          <a:p>
            <a:pPr lvl="1"/>
            <a:r>
              <a:rPr lang="ko" altLang="en-US" sz="2000" dirty="0">
                <a:ea typeface="ＭＳ Ｐゴシック" panose="020B0600070205080204" pitchFamily="34" charset="-128"/>
              </a:rPr>
              <a:t>슬릭, 스프린트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결정 트리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다음 그림은 결정 과정을 보여 줌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9C9DAE-8B95-5202-A9EF-AF03BA9F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44" y="2579038"/>
            <a:ext cx="4715533" cy="33437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56A859-F338-E3A9-A493-20AC983B5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59" y="2507288"/>
            <a:ext cx="3581900" cy="413442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7F4ACD7F-A02A-6247-5F91-2A83BC070F2E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BA33F58-35B3-76A3-ED02-1DFC6357C454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990600"/>
            <a:ext cx="8278316" cy="5791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결정 트리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결정트리는</a:t>
            </a:r>
            <a:r>
              <a:rPr lang="ko-KR" altLang="en-US" sz="1600" dirty="0"/>
              <a:t> </a:t>
            </a:r>
            <a:r>
              <a:rPr lang="ko-KR" altLang="en-US" sz="1600" b="1" dirty="0"/>
              <a:t>지도 학습</a:t>
            </a:r>
            <a:r>
              <a:rPr lang="ko-KR" altLang="en-US" sz="1600" dirty="0"/>
              <a:t>의 일종으로</a:t>
            </a:r>
            <a:r>
              <a:rPr lang="en-US" altLang="ko-KR" sz="1600" dirty="0"/>
              <a:t>, </a:t>
            </a:r>
            <a:r>
              <a:rPr lang="ko-KR" altLang="en-US" sz="1600" b="1" dirty="0"/>
              <a:t>데이터를 분류하거나 회귀 문제를 해결</a:t>
            </a:r>
            <a:r>
              <a:rPr lang="ko-KR" altLang="en-US" sz="1600" dirty="0"/>
              <a:t>할 때 사용하는 모델이다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트리 구조를 기반으로 결정 규칙을 만들어내어 최종적인 예측을 수행한다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결정트리는</a:t>
            </a:r>
            <a:r>
              <a:rPr lang="ko-KR" altLang="en-US" sz="1600" dirty="0"/>
              <a:t> 직관적이고 해석이 쉬워서 다양한 분야에서 널리 사용된다</a:t>
            </a: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결과 모델이 트리 구조이기 때문에 결정 트리라고 함</a:t>
            </a:r>
            <a:endParaRPr lang="en-US" altLang="ko-KR" sz="1600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1" dirty="0"/>
              <a:t>구조</a:t>
            </a:r>
            <a:endParaRPr lang="en-US" altLang="ko-KR" sz="1600" b="1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b="1" dirty="0"/>
              <a:t>  - </a:t>
            </a:r>
            <a:r>
              <a:rPr lang="ko-KR" altLang="en-US" sz="1600" b="1" dirty="0"/>
              <a:t>루트 노드</a:t>
            </a:r>
            <a:r>
              <a:rPr lang="en-US" altLang="ko-KR" sz="1600" b="1" dirty="0"/>
              <a:t>(root node)</a:t>
            </a:r>
            <a:r>
              <a:rPr lang="en-US" altLang="ko-KR" sz="1600" dirty="0"/>
              <a:t>: </a:t>
            </a:r>
            <a:r>
              <a:rPr lang="ko-KR" altLang="en-US" sz="1600" dirty="0"/>
              <a:t>트리의 최상단에 있는 노드로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가장 먼저 </a:t>
            </a:r>
            <a:endParaRPr lang="en-US" altLang="ko-KR" sz="1600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분류하는 기준이 된다</a:t>
            </a:r>
            <a:endParaRPr lang="en-US" altLang="ko-KR" sz="1600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b="1" dirty="0"/>
              <a:t>  - </a:t>
            </a:r>
            <a:r>
              <a:rPr lang="ko-KR" altLang="en-US" sz="1600" b="1" dirty="0"/>
              <a:t>내부 노드</a:t>
            </a:r>
            <a:r>
              <a:rPr lang="en-US" altLang="ko-KR" sz="1600" b="1" dirty="0"/>
              <a:t>(internal node)</a:t>
            </a:r>
            <a:r>
              <a:rPr lang="en-US" altLang="ko-KR" sz="1600" dirty="0"/>
              <a:t>: </a:t>
            </a:r>
            <a:r>
              <a:rPr lang="ko-KR" altLang="en-US" sz="1600" dirty="0"/>
              <a:t>루트 노드를 제외한 나머지 분류 기준을 나타내며</a:t>
            </a:r>
            <a:r>
              <a:rPr lang="en-US" altLang="ko-KR" sz="1600" dirty="0"/>
              <a:t>, 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각각의 노드는 특정한 조건에 따라 데이터를 분할한다</a:t>
            </a:r>
            <a:endParaRPr lang="en-US" altLang="ko-KR" sz="1600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b="1" dirty="0"/>
              <a:t>  - </a:t>
            </a:r>
            <a:r>
              <a:rPr lang="ko-KR" altLang="en-US" sz="1600" b="1" dirty="0"/>
              <a:t>잎 노드</a:t>
            </a:r>
            <a:r>
              <a:rPr lang="en-US" altLang="ko-KR" sz="1600" b="1" dirty="0"/>
              <a:t>(leaf node)</a:t>
            </a:r>
            <a:r>
              <a:rPr lang="en-US" altLang="ko-KR" sz="1600" dirty="0"/>
              <a:t>: </a:t>
            </a:r>
            <a:r>
              <a:rPr lang="ko-KR" altLang="en-US" sz="1600" dirty="0"/>
              <a:t>더 이상 분할되지 않는 최종적인 노드로</a:t>
            </a:r>
            <a:r>
              <a:rPr lang="en-US" altLang="ko-KR" sz="1600" dirty="0"/>
              <a:t>, </a:t>
            </a:r>
            <a:r>
              <a:rPr lang="ko-KR" altLang="en-US" sz="1600" dirty="0"/>
              <a:t>여기에서</a:t>
            </a:r>
            <a:endParaRPr lang="en-US" altLang="ko-KR" sz="1600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결정트리의</a:t>
            </a:r>
            <a:r>
              <a:rPr lang="ko-KR" altLang="en-US" sz="1600" dirty="0"/>
              <a:t> 최종적인 예측 값</a:t>
            </a:r>
            <a:r>
              <a:rPr lang="en-US" altLang="ko-KR" sz="1600" dirty="0"/>
              <a:t>(</a:t>
            </a:r>
            <a:r>
              <a:rPr lang="ko-KR" altLang="en-US" sz="1600" dirty="0"/>
              <a:t>또는 클래스</a:t>
            </a:r>
            <a:r>
              <a:rPr lang="en-US" altLang="ko-KR" sz="1600" dirty="0"/>
              <a:t>)</a:t>
            </a:r>
            <a:r>
              <a:rPr lang="ko-KR" altLang="en-US" sz="1600" dirty="0"/>
              <a:t>이 결정된다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F12DB8E-A376-0D67-A835-55326D08D5B0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3BC6290-FD55-3B5D-B06D-241B7B4C40AB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74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309082" y="1239934"/>
            <a:ext cx="8645005" cy="523706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작동방식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결정트리는</a:t>
            </a:r>
            <a:r>
              <a:rPr lang="ko-KR" altLang="en-US" sz="1600" dirty="0"/>
              <a:t> </a:t>
            </a:r>
            <a:r>
              <a:rPr lang="ko-KR" altLang="en-US" sz="1600" b="1" dirty="0"/>
              <a:t>데이터 속성의 값</a:t>
            </a:r>
            <a:r>
              <a:rPr lang="ko-KR" altLang="en-US" sz="1600" dirty="0"/>
              <a:t>을 기준으로 데이터를 </a:t>
            </a:r>
            <a:r>
              <a:rPr lang="ko-KR" altLang="en-US" sz="1600" b="1" dirty="0"/>
              <a:t>반복적으로 분할</a:t>
            </a:r>
            <a:r>
              <a:rPr lang="ko-KR" altLang="en-US" sz="1600" dirty="0"/>
              <a:t>하면서 트리를 생성한다</a:t>
            </a:r>
            <a:r>
              <a:rPr lang="en-US" altLang="ko-KR" sz="1600" dirty="0"/>
              <a:t>. </a:t>
            </a:r>
            <a:r>
              <a:rPr lang="ko-KR" altLang="en-US" sz="1600" dirty="0"/>
              <a:t>트리의 각 노드는 특정 속성에 대한 의사결정을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이 과정을 통해 </a:t>
            </a:r>
            <a:r>
              <a:rPr lang="ko-KR" altLang="en-US" sz="1600" b="1" dirty="0"/>
              <a:t>최소한의 엔트로피</a:t>
            </a:r>
            <a:r>
              <a:rPr lang="ko-KR" altLang="en-US" sz="1600" dirty="0"/>
              <a:t>나 </a:t>
            </a:r>
            <a:r>
              <a:rPr lang="ko-KR" altLang="en-US" sz="1600" b="1" dirty="0"/>
              <a:t>최대의 정보 이득</a:t>
            </a:r>
            <a:r>
              <a:rPr lang="ko-KR" altLang="en-US" sz="1600" dirty="0"/>
              <a:t>을 얻을 수 있도록 트리가 형성된다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분할 기준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 분할할 때 </a:t>
            </a:r>
            <a:r>
              <a:rPr lang="ko-KR" altLang="en-US" sz="1600" b="1" dirty="0"/>
              <a:t>엔트로피</a:t>
            </a:r>
            <a:r>
              <a:rPr lang="ko-KR" altLang="en-US" sz="1600" dirty="0"/>
              <a:t>나 </a:t>
            </a:r>
            <a:r>
              <a:rPr lang="ko-KR" altLang="en-US" sz="1600" b="1" dirty="0"/>
              <a:t>지니 계수</a:t>
            </a:r>
            <a:r>
              <a:rPr lang="ko-KR" altLang="en-US" sz="1600" dirty="0"/>
              <a:t>와 같은 기준을 사용하여</a:t>
            </a:r>
            <a:r>
              <a:rPr lang="en-US" altLang="ko-KR" sz="1600" dirty="0"/>
              <a:t>, </a:t>
            </a:r>
            <a:r>
              <a:rPr lang="ko-KR" altLang="en-US" sz="1600" dirty="0"/>
              <a:t>가장 잘 분류할 수 있는 속성을 선택</a:t>
            </a:r>
            <a:endParaRPr lang="en-US" altLang="ko-KR" sz="1600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b="1" dirty="0"/>
              <a:t>   - </a:t>
            </a:r>
            <a:r>
              <a:rPr lang="ko-KR" altLang="en-US" sz="1600" b="1" dirty="0"/>
              <a:t>엔트로피</a:t>
            </a:r>
            <a:r>
              <a:rPr lang="en-US" altLang="ko-KR" sz="1600" b="1" dirty="0"/>
              <a:t>(entropy)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데이터의 불순도를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값이 낮을수록 순수한 데이터임</a:t>
            </a:r>
            <a:endParaRPr lang="en-US" altLang="ko-KR" sz="1600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b="1" dirty="0"/>
              <a:t>   - </a:t>
            </a:r>
            <a:r>
              <a:rPr lang="ko-KR" altLang="en-US" sz="1600" b="1" dirty="0"/>
              <a:t>지니 계수</a:t>
            </a:r>
            <a:r>
              <a:rPr lang="en-US" altLang="ko-KR" sz="1600" b="1" dirty="0"/>
              <a:t>(Gini index)</a:t>
            </a:r>
            <a:r>
              <a:rPr lang="en-US" altLang="ko-KR" sz="1600" dirty="0"/>
              <a:t>: </a:t>
            </a:r>
            <a:r>
              <a:rPr lang="ko-KR" altLang="en-US" sz="1600" dirty="0"/>
              <a:t>클래스 불평등도를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값이 낮을수록 균등하게 </a:t>
            </a:r>
            <a:endParaRPr lang="en-US" altLang="ko-KR" sz="1600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분류된 데이터</a:t>
            </a:r>
            <a:endParaRPr lang="en-US" altLang="ko-KR" sz="1600" b="1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sz="1600" b="1" dirty="0"/>
              <a:t>  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정보 이득</a:t>
            </a:r>
            <a:r>
              <a:rPr lang="en-US" altLang="ko-KR" sz="1600" b="1" dirty="0"/>
              <a:t>(information gain)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분할 후 엔트로피가 감소하는 정도를 나타냄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결정 트리는 데이터를 </a:t>
            </a:r>
            <a:r>
              <a:rPr lang="en-US" altLang="ko-KR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차로 분류한 후 각 영역의 순도</a:t>
            </a:r>
            <a:r>
              <a:rPr lang="en-US" altLang="ko-KR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(homogeneity)</a:t>
            </a:r>
            <a:r>
              <a:rPr lang="ko-KR" altLang="en-US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는 증가하고</a:t>
            </a:r>
            <a:r>
              <a:rPr lang="en-US" altLang="ko-KR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불순도</a:t>
            </a:r>
            <a:r>
              <a:rPr lang="en-US" altLang="ko-KR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(impurity)</a:t>
            </a:r>
            <a:r>
              <a:rPr lang="ko-KR" altLang="en-US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와 불확실성</a:t>
            </a:r>
            <a:r>
              <a:rPr lang="en-US" altLang="ko-KR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(uncertainty)</a:t>
            </a:r>
            <a:r>
              <a:rPr lang="ko-KR" altLang="en-US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은 감소하는 방향으로 학습을 진행</a:t>
            </a:r>
            <a:endParaRPr lang="en-US" altLang="ko-KR" sz="1600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AAB7AE5-4899-1CB6-08D1-4AA0EB4B3F19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253432F-824A-7B73-FA76-AF7FE93B6336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6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0" y="1143000"/>
            <a:ext cx="8278316" cy="167640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u"/>
            </a:pPr>
            <a:r>
              <a:rPr lang="ko-KR" altLang="en-US" sz="1800" b="1" i="0" dirty="0">
                <a:solidFill>
                  <a:srgbClr val="5C5C5C"/>
                </a:solidFill>
                <a:effectLst/>
                <a:highlight>
                  <a:srgbClr val="FAFAFA"/>
                </a:highlight>
                <a:latin typeface="Spoqa Han Sans"/>
              </a:rPr>
              <a:t>엔트로피</a:t>
            </a:r>
            <a:r>
              <a:rPr lang="en-US" altLang="ko-KR" sz="1800" b="1" i="0" dirty="0">
                <a:solidFill>
                  <a:srgbClr val="5C5C5C"/>
                </a:solidFill>
                <a:effectLst/>
                <a:highlight>
                  <a:srgbClr val="FAFAFA"/>
                </a:highlight>
                <a:latin typeface="Spoqa Han Sans"/>
              </a:rPr>
              <a:t>(Entropy)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/>
              <a:t> </a:t>
            </a:r>
            <a:r>
              <a:rPr lang="ko-KR" altLang="en-US" sz="1600" dirty="0"/>
              <a:t>엔트로피는 </a:t>
            </a:r>
            <a:r>
              <a:rPr lang="ko-KR" altLang="en-US" sz="1600" b="1" dirty="0"/>
              <a:t>데이터의 불확실성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불순도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을 측정하는 지표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결정트리</a:t>
            </a:r>
            <a:r>
              <a:rPr lang="en-US" altLang="ko-KR" sz="1600" dirty="0"/>
              <a:t>(Decision Tree)</a:t>
            </a:r>
            <a:r>
              <a:rPr lang="ko-KR" altLang="en-US" sz="1600" dirty="0"/>
              <a:t>에서 </a:t>
            </a:r>
            <a:r>
              <a:rPr lang="ko-KR" altLang="en-US" sz="1600" b="1" dirty="0"/>
              <a:t>정보 이득</a:t>
            </a:r>
            <a:r>
              <a:rPr lang="en-US" altLang="ko-KR" sz="1600" b="1" dirty="0"/>
              <a:t>(Information Gain)</a:t>
            </a:r>
            <a:r>
              <a:rPr lang="ko-KR" altLang="en-US" sz="1600" b="1" dirty="0"/>
              <a:t>을 계산할 때 사용</a:t>
            </a:r>
            <a:r>
              <a:rPr lang="ko-KR" altLang="en-US" sz="1600" dirty="0"/>
              <a:t>되며</a:t>
            </a:r>
            <a:r>
              <a:rPr lang="en-US" altLang="ko-KR" sz="1600" dirty="0"/>
              <a:t>, </a:t>
            </a:r>
            <a:r>
              <a:rPr lang="ko-KR" altLang="en-US" sz="1600" dirty="0"/>
              <a:t>엔트로피 값이 </a:t>
            </a:r>
            <a:r>
              <a:rPr lang="ko-KR" altLang="en-US" sz="1600" b="1" dirty="0"/>
              <a:t>낮을수록 데이터가 잘 분류된 상태</a:t>
            </a:r>
            <a:r>
              <a:rPr lang="ko-KR" altLang="en-US" sz="1600" dirty="0"/>
              <a:t>를 의미한다</a:t>
            </a:r>
            <a:r>
              <a:rPr lang="en-US" altLang="ko-KR" sz="1600" dirty="0"/>
              <a:t>.</a:t>
            </a: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67583-9CD8-76F6-1F58-748EDE2BFB7A}"/>
              </a:ext>
            </a:extLst>
          </p:cNvPr>
          <p:cNvSpPr txBox="1"/>
          <p:nvPr/>
        </p:nvSpPr>
        <p:spPr>
          <a:xfrm>
            <a:off x="535854" y="2825610"/>
            <a:ext cx="3883746" cy="189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불순도</a:t>
            </a:r>
            <a:r>
              <a:rPr lang="en-US" altLang="ko-KR" sz="1600" b="0" i="0" dirty="0">
                <a:effectLst/>
                <a:highlight>
                  <a:srgbClr val="FAFAFA"/>
                </a:highlight>
                <a:latin typeface="Spoqa Han Sans"/>
              </a:rPr>
              <a:t>(Impurity)</a:t>
            </a: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란 해당 범주 안에 서로 다른 데이터가 얼마나 섞여 있는지를 뜻함</a:t>
            </a:r>
            <a:endParaRPr lang="en-US" altLang="ko-KR" sz="1600" b="0" i="0" dirty="0">
              <a:effectLst/>
              <a:highlight>
                <a:srgbClr val="FAFAFA"/>
              </a:highlight>
              <a:latin typeface="Spoqa Han Sans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아래 그림에서 위쪽 범주는 불순도가 낮고</a:t>
            </a:r>
            <a:r>
              <a:rPr lang="en-US" altLang="ko-KR" sz="1600" b="0" i="0" dirty="0">
                <a:effectLst/>
                <a:highlight>
                  <a:srgbClr val="FAFAFA"/>
                </a:highlight>
                <a:latin typeface="Spoqa Han Sans"/>
              </a:rPr>
              <a:t>, </a:t>
            </a: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아래쪽 범주는 불순도가 높음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7E92D-D8D7-CB11-BE1D-F14A51A61FF2}"/>
              </a:ext>
            </a:extLst>
          </p:cNvPr>
          <p:cNvSpPr txBox="1"/>
          <p:nvPr/>
        </p:nvSpPr>
        <p:spPr>
          <a:xfrm>
            <a:off x="4343400" y="2819400"/>
            <a:ext cx="4744822" cy="374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엔트로피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(Entropy)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는 불확실성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(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불순도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)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을 수치적으로 나타낸 척도</a:t>
            </a:r>
            <a:endParaRPr lang="en-US" altLang="ko-KR" sz="1600" b="1" i="0" dirty="0">
              <a:solidFill>
                <a:srgbClr val="333333"/>
              </a:solidFill>
              <a:effectLst/>
              <a:highlight>
                <a:srgbClr val="FAFAFA"/>
              </a:highlight>
              <a:latin typeface="Spoqa Han Sans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엔트로피가 높다는 것은 불확실성이 높다는 뜻이고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엔트로피가 낮다는 것은 불확실성이 낮다는 뜻</a:t>
            </a:r>
            <a:endParaRPr lang="en-US" altLang="ko-KR" sz="1600" dirty="0">
              <a:solidFill>
                <a:srgbClr val="333333"/>
              </a:solidFill>
              <a:highlight>
                <a:srgbClr val="FAFAFA"/>
              </a:highlight>
              <a:latin typeface="Spoqa Han Sans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33333"/>
                </a:solidFill>
                <a:highlight>
                  <a:srgbClr val="FAFAFA"/>
                </a:highlight>
                <a:latin typeface="Spoqa Han Sans"/>
              </a:rPr>
              <a:t>    </a:t>
            </a:r>
            <a:r>
              <a:rPr lang="ko-KR" altLang="en-US" sz="1600" dirty="0">
                <a:solidFill>
                  <a:srgbClr val="333333"/>
                </a:solidFill>
                <a:highlight>
                  <a:srgbClr val="FAFAFA"/>
                </a:highlight>
                <a:latin typeface="Spoqa Han Sans"/>
              </a:rPr>
              <a:t>예</a:t>
            </a:r>
            <a:r>
              <a:rPr lang="en-US" altLang="ko-KR" sz="1600" dirty="0">
                <a:solidFill>
                  <a:srgbClr val="333333"/>
                </a:solidFill>
                <a:highlight>
                  <a:srgbClr val="FAFAFA"/>
                </a:highlight>
                <a:latin typeface="Spoqa Han Sans"/>
              </a:rPr>
              <a:t>) 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엔트로피가 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1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이면 불확실성이 최대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즉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한 범주 안에 서로 다른 데이터가 정확히 반반 있다는 뜻</a:t>
            </a:r>
            <a:endParaRPr lang="en-US" altLang="ko-KR" sz="1600" b="0" i="0" dirty="0">
              <a:solidFill>
                <a:srgbClr val="333333"/>
              </a:solidFill>
              <a:effectLst/>
              <a:highlight>
                <a:srgbClr val="FAFAFA"/>
              </a:highlight>
              <a:latin typeface="Spoqa Han Sans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엔트로피가 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0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이면 불확실성이 최소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,  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한 범주 안에 하나의 데이터만 있다는 뜻</a:t>
            </a:r>
            <a:endParaRPr lang="en-US" altLang="ko-KR" sz="1600" b="1" i="0" dirty="0">
              <a:solidFill>
                <a:srgbClr val="333333"/>
              </a:solidFill>
              <a:effectLst/>
              <a:highlight>
                <a:srgbClr val="FAFAFA"/>
              </a:highlight>
              <a:latin typeface="Spoqa Han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750E91-6C22-FC0A-11F4-BCDFCFEAE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723020"/>
            <a:ext cx="1815378" cy="1889174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71F610A6-D0E5-5A55-A237-E93036C398C7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BCCF8F9-2365-947D-D257-3A48177FE778}"/>
              </a:ext>
            </a:extLst>
          </p:cNvPr>
          <p:cNvSpPr txBox="1">
            <a:spLocks/>
          </p:cNvSpPr>
          <p:nvPr/>
        </p:nvSpPr>
        <p:spPr>
          <a:xfrm>
            <a:off x="701040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3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219200"/>
            <a:ext cx="8645006" cy="5029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엔트로피 공식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엔트로피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예제</a:t>
            </a:r>
            <a:r>
              <a:rPr lang="en-US" altLang="ko-KR" sz="1600" dirty="0"/>
              <a:t>(</a:t>
            </a:r>
            <a:r>
              <a:rPr lang="ko-KR" altLang="en-US" sz="1600" dirty="0"/>
              <a:t>엔 트로피가 높은 경우 </a:t>
            </a:r>
            <a:r>
              <a:rPr lang="en-US" altLang="ko-KR" sz="1600" dirty="0"/>
              <a:t>(</a:t>
            </a:r>
            <a:r>
              <a:rPr lang="ko-KR" altLang="en-US" sz="1600" dirty="0"/>
              <a:t>불확실성이 큼</a:t>
            </a:r>
            <a:r>
              <a:rPr lang="en-US" altLang="ko-KR" sz="1600" dirty="0"/>
              <a:t>): </a:t>
            </a:r>
            <a:r>
              <a:rPr lang="ko-KR" altLang="en-US" sz="1600" dirty="0"/>
              <a:t>클래스 </a:t>
            </a:r>
            <a:r>
              <a:rPr lang="en-US" altLang="ko-KR" sz="1600" dirty="0"/>
              <a:t>A: 90%, </a:t>
            </a:r>
            <a:r>
              <a:rPr lang="ko-KR" altLang="en-US" sz="1600" dirty="0"/>
              <a:t>클래스 </a:t>
            </a:r>
            <a:r>
              <a:rPr lang="en-US" altLang="ko-KR" sz="1600" dirty="0"/>
              <a:t>B: 10%)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  </a:t>
            </a: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A89219A-D4DA-BC4D-5B1E-B552588B21E0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DD1FF23-D7DE-9C20-8478-8B233BA35736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19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1A2DEA-4058-14B6-A720-9DCF0A656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18" y="1676400"/>
            <a:ext cx="3646696" cy="10236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6451BF-96B1-7051-4E20-6742144D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157" y="1676401"/>
            <a:ext cx="3227579" cy="10236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5AB759-271A-E0AD-18B4-C69D48F37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524087"/>
            <a:ext cx="4478380" cy="4194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345F53D-98A6-7291-E2E8-E60A48A49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33388"/>
            <a:ext cx="4165670" cy="63417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8A2882-9234-433E-56A9-4384F4149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5041792"/>
            <a:ext cx="3886910" cy="59700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C33037A-B163-F083-C000-52E5FB6C0E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370" y="4320959"/>
            <a:ext cx="3730001" cy="16988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615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016B6D02-8AE9-4F7E-97B0-C9CCD7FC4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분류: 정의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D5E82030-C269-4E19-A3DA-C9DC83A38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" sz="2000" dirty="0">
                <a:cs typeface="+mn-cs"/>
              </a:rPr>
              <a:t>훈련 </a:t>
            </a:r>
            <a:r>
              <a:rPr lang="ko-KR" altLang="en-US" sz="2000" dirty="0">
                <a:cs typeface="+mn-cs"/>
              </a:rPr>
              <a:t>데이터 </a:t>
            </a:r>
            <a:r>
              <a:rPr lang="ko" sz="2000" dirty="0">
                <a:cs typeface="+mn-cs"/>
              </a:rPr>
              <a:t>세트</a:t>
            </a:r>
            <a:r>
              <a:rPr lang="ko-KR" altLang="en-US" sz="2000" dirty="0">
                <a:cs typeface="+mn-cs"/>
              </a:rPr>
              <a:t>가</a:t>
            </a:r>
            <a:r>
              <a:rPr lang="ko" sz="2000" dirty="0">
                <a:cs typeface="+mn-cs"/>
              </a:rPr>
              <a:t> 주어지면</a:t>
            </a: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ko" sz="1800" dirty="0"/>
              <a:t>각 레코드는 튜플( </a:t>
            </a:r>
            <a:r>
              <a:rPr lang="ko" sz="1800" b="1" i="1" dirty="0">
                <a:latin typeface="Times New Roman" charset="0"/>
              </a:rPr>
              <a:t>x </a:t>
            </a:r>
            <a:r>
              <a:rPr lang="ko" sz="1800" dirty="0"/>
              <a:t>, </a:t>
            </a:r>
            <a:r>
              <a:rPr lang="ko" sz="1800" i="1" dirty="0">
                <a:latin typeface="Times New Roman" charset="0"/>
              </a:rPr>
              <a:t>y </a:t>
            </a:r>
            <a:r>
              <a:rPr lang="ko" sz="1800" dirty="0"/>
              <a:t>)로 특징지어</a:t>
            </a:r>
            <a:r>
              <a:rPr lang="ko-KR" altLang="en-US" sz="1800" dirty="0"/>
              <a:t>진</a:t>
            </a:r>
            <a:r>
              <a:rPr lang="ko" sz="1800" dirty="0"/>
              <a:t>다. 여기서 </a:t>
            </a:r>
            <a:r>
              <a:rPr lang="ko" sz="1800" b="1" i="1" dirty="0">
                <a:latin typeface="Times New Roman" charset="0"/>
              </a:rPr>
              <a:t>x </a:t>
            </a:r>
            <a:r>
              <a:rPr lang="ko" sz="1800" dirty="0"/>
              <a:t>는 속성 세트이고 </a:t>
            </a:r>
            <a:r>
              <a:rPr lang="ko" sz="1800" i="1" dirty="0">
                <a:latin typeface="Times New Roman" charset="0"/>
              </a:rPr>
              <a:t>y는 </a:t>
            </a:r>
            <a:r>
              <a:rPr lang="ko" sz="1800" dirty="0"/>
              <a:t>클래스 레이블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" dirty="0"/>
              <a:t> </a:t>
            </a:r>
            <a:r>
              <a:rPr lang="ko" sz="1600" b="1" i="1" dirty="0">
                <a:latin typeface="Times New Roman" charset="0"/>
              </a:rPr>
              <a:t>x </a:t>
            </a:r>
            <a:r>
              <a:rPr lang="ko" sz="1600" dirty="0"/>
              <a:t>: 속성, 예측 변수, 독립 변수, 입력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" sz="1600" dirty="0"/>
              <a:t> </a:t>
            </a:r>
            <a:r>
              <a:rPr lang="ko" sz="1600" i="1" dirty="0">
                <a:latin typeface="Times New Roman" charset="0"/>
              </a:rPr>
              <a:t>y </a:t>
            </a:r>
            <a:r>
              <a:rPr lang="ko" sz="1600" dirty="0"/>
              <a:t>: 클래스, 응답, 종속변수, 출력</a:t>
            </a:r>
            <a:endParaRPr lang="en-US" dirty="0">
              <a:latin typeface="Times New Roman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ko" sz="2000" dirty="0">
                <a:cs typeface="+mn-cs"/>
              </a:rPr>
              <a:t>Task</a:t>
            </a:r>
            <a:r>
              <a:rPr lang="ko" sz="2000" dirty="0">
                <a:cs typeface="+mn-cs"/>
              </a:rPr>
              <a:t>:</a:t>
            </a: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ko-KR" altLang="en-US" sz="1400" dirty="0"/>
              <a:t>각 속성 집합 </a:t>
            </a:r>
            <a:r>
              <a:rPr lang="en-US" altLang="ko-KR" sz="1400" dirty="0"/>
              <a:t>x </a:t>
            </a:r>
            <a:r>
              <a:rPr lang="ko-KR" altLang="en-US" sz="1400" dirty="0"/>
              <a:t>를 미리 정의된 클래스 레이블 </a:t>
            </a:r>
            <a:r>
              <a:rPr lang="en-US" altLang="ko-KR" sz="1400" dirty="0"/>
              <a:t>y </a:t>
            </a:r>
            <a:r>
              <a:rPr lang="ko-KR" altLang="en-US" sz="1400" dirty="0"/>
              <a:t>중 하나로 매핑하는 모델을 학습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F9B5E-B437-410B-A7CB-230267D9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5B7A3-5A38-4F3E-B10F-49462E68EC55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F678D-B203-9D58-F15D-E8F944059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52DEEE2-845B-DBB7-AEA2-0D08F90D49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4" y="1219200"/>
            <a:ext cx="8187806" cy="5410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지니 계수</a:t>
            </a:r>
            <a:r>
              <a:rPr lang="en-US" altLang="ko-KR" sz="2000" b="1" dirty="0"/>
              <a:t>(Gini Index)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800" dirty="0"/>
              <a:t>결정트리</a:t>
            </a:r>
            <a:r>
              <a:rPr lang="en-US" altLang="ko-KR" sz="1800" dirty="0"/>
              <a:t>(Decision Tree)</a:t>
            </a:r>
            <a:r>
              <a:rPr lang="ko-KR" altLang="en-US" sz="1800" dirty="0"/>
              <a:t>에서 노드의 불순도</a:t>
            </a:r>
            <a:r>
              <a:rPr lang="en-US" altLang="ko-KR" sz="1800" dirty="0"/>
              <a:t>(impurity)</a:t>
            </a:r>
            <a:r>
              <a:rPr lang="ko-KR" altLang="en-US" sz="1800" dirty="0"/>
              <a:t>를 측정하는 지표 중 하나이다</a:t>
            </a:r>
            <a:r>
              <a:rPr lang="en-US" altLang="ko-KR" sz="1800" dirty="0"/>
              <a:t>. </a:t>
            </a:r>
            <a:r>
              <a:rPr lang="ko-KR" altLang="en-US" sz="1800" dirty="0"/>
              <a:t>특정 노드에 있는 데이터가 얼마나 </a:t>
            </a:r>
            <a:r>
              <a:rPr lang="ko-KR" altLang="en-US" sz="1800" b="1" dirty="0"/>
              <a:t>혼합되어 있는지</a:t>
            </a:r>
            <a:r>
              <a:rPr lang="en-US" altLang="ko-KR" sz="1800" dirty="0"/>
              <a:t>(</a:t>
            </a:r>
            <a:r>
              <a:rPr lang="ko-KR" altLang="en-US" sz="1800" dirty="0"/>
              <a:t>불순한지</a:t>
            </a:r>
            <a:r>
              <a:rPr lang="en-US" altLang="ko-KR" sz="1800" dirty="0"/>
              <a:t>)</a:t>
            </a:r>
            <a:r>
              <a:rPr lang="ko-KR" altLang="en-US" sz="1800" dirty="0"/>
              <a:t>를 나타내며</a:t>
            </a:r>
            <a:r>
              <a:rPr lang="en-US" altLang="ko-KR" sz="1800" dirty="0"/>
              <a:t>, </a:t>
            </a:r>
            <a:r>
              <a:rPr lang="ko-KR" altLang="en-US" sz="1800" dirty="0"/>
              <a:t>값이 작을수록 데이터가 잘 분류된 것이다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지니 계수 예제</a:t>
            </a:r>
            <a:r>
              <a:rPr lang="en-US" altLang="ko-KR" sz="1800" dirty="0"/>
              <a:t>(</a:t>
            </a:r>
            <a:r>
              <a:rPr lang="ko-KR" altLang="en-US" sz="1800" dirty="0"/>
              <a:t>지니 계수가 높은 경우 </a:t>
            </a:r>
            <a:r>
              <a:rPr lang="en-US" altLang="ko-KR" sz="1800" dirty="0"/>
              <a:t>(</a:t>
            </a:r>
            <a:r>
              <a:rPr lang="ko-KR" altLang="en-US" sz="1800" dirty="0"/>
              <a:t>불순도가 높음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클래스가 고르게 섞여 있어 불순도가 높음</a:t>
            </a:r>
            <a:r>
              <a:rPr lang="en-US" altLang="ko-KR" sz="1600" dirty="0"/>
              <a:t>. </a:t>
            </a:r>
            <a:r>
              <a:rPr lang="ko-KR" altLang="en-US" sz="1600" dirty="0"/>
              <a:t>이 노드는 좋은 분할 기준이 아님</a:t>
            </a:r>
            <a:r>
              <a:rPr lang="en-US" altLang="ko-KR" sz="1600" dirty="0"/>
              <a:t>.</a:t>
            </a:r>
            <a:endParaRPr lang="en-US" altLang="ko-KR" sz="16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869D2B0-8221-8E3D-A467-60218F1B5B6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FC95D9A-E4A5-1BB1-5F18-B980D4A904BD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20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98372A-F4DD-E89C-E92C-04FDBECF6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429000"/>
            <a:ext cx="2438400" cy="9411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F5D814-389F-455E-EAF8-1AC1D8B2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014" y="3575673"/>
            <a:ext cx="3493308" cy="7944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0AE1AA-BC49-973D-E479-21D0B49B5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181600"/>
            <a:ext cx="6004065" cy="79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80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250B8-1109-37C0-B803-5B6EE1F8C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4D8DB7-65A8-7AB3-8321-F9E81EC9A9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4" y="1219200"/>
            <a:ext cx="8416405" cy="5029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결정 트리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결정 트리에서 불확실성을 계산하는 방법은 두 가지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엔트로피</a:t>
            </a:r>
            <a:r>
              <a:rPr lang="en-US" altLang="ko-KR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정보획득</a:t>
            </a:r>
            <a:endParaRPr lang="en-US" altLang="ko-KR" sz="1800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엔트로피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(entropy)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   확률 변수의 불확실성을 수치로 나타낸 것으로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엔트로피가 높을수록 불확실성이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/>
              <a:t> 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 높다는 의미</a:t>
            </a:r>
            <a:r>
              <a:rPr lang="en-US" altLang="ko-KR" sz="1600" dirty="0"/>
              <a:t>.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엔트로피 값이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0.5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라고 가정할 때 다음 도출이 가능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544D0D27-F811-E67C-7D33-C166C0D7E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86200"/>
            <a:ext cx="4139042" cy="77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EDDA79A4-0703-15B7-1E8E-B3080FC3C52C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0B52495-0112-4848-A8BB-8F86AB48A940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8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94052-ABE1-0232-DD64-B75714656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12FAE07-CEA9-8E44-1469-DF311B4CB8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148136"/>
            <a:ext cx="8278316" cy="525266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정보획득</a:t>
            </a:r>
            <a:r>
              <a:rPr lang="en-US" altLang="ko-KR" sz="2000" b="1" dirty="0"/>
              <a:t>(Information Gain)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정보획득</a:t>
            </a:r>
            <a:r>
              <a:rPr lang="en-US" altLang="ko-KR" sz="1600" dirty="0"/>
              <a:t>(Information Gain) </a:t>
            </a:r>
            <a:r>
              <a:rPr lang="ko-KR" altLang="en-US" sz="1600" dirty="0"/>
              <a:t>은 의사결정 트리에서 분할 전후의 데이터 불확실성을 측정한다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엔트로피</a:t>
            </a:r>
            <a:r>
              <a:rPr lang="en-US" altLang="ko-KR" sz="1600" dirty="0"/>
              <a:t>(Entropy)</a:t>
            </a:r>
            <a:r>
              <a:rPr lang="ko-KR" altLang="en-US" sz="1600" dirty="0"/>
              <a:t>의 개념을 기반으로 하며</a:t>
            </a:r>
            <a:r>
              <a:rPr lang="en-US" altLang="ko-KR" sz="1600" dirty="0"/>
              <a:t>, </a:t>
            </a:r>
            <a:r>
              <a:rPr lang="ko-KR" altLang="en-US" sz="1600" b="1" dirty="0"/>
              <a:t>분기함으로써 얻는 정보의 양을 계산하는 방식이다</a:t>
            </a:r>
            <a:r>
              <a:rPr lang="en-US" altLang="ko-KR" sz="1600" b="1" dirty="0"/>
              <a:t>. </a:t>
            </a:r>
            <a:r>
              <a:rPr lang="ko-KR" altLang="en-US" sz="1600" dirty="0"/>
              <a:t>정보 획득이 </a:t>
            </a:r>
            <a:r>
              <a:rPr lang="ko-KR" altLang="en-US" sz="1600" b="1" dirty="0"/>
              <a:t>클수록 더 좋은 속성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결정트리는</a:t>
            </a:r>
            <a:r>
              <a:rPr lang="ko-KR" altLang="en-US" sz="1600" dirty="0"/>
              <a:t> 정보 획득이 가장 높은 속성을 선택하여 분할한다</a:t>
            </a:r>
            <a:r>
              <a:rPr lang="en-US" altLang="ko-KR" sz="1600" dirty="0"/>
              <a:t>.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정보획득은 데이터의 특징을 기준으로 분할한 후</a:t>
            </a:r>
            <a:r>
              <a:rPr lang="en-US" altLang="ko-KR" sz="1600" dirty="0"/>
              <a:t>, </a:t>
            </a:r>
            <a:r>
              <a:rPr lang="ko-KR" altLang="en-US" sz="1600" dirty="0"/>
              <a:t>분할된 데이터셋의 엔트로피를 계산하여</a:t>
            </a:r>
            <a:r>
              <a:rPr lang="en-US" altLang="ko-KR" sz="1600" dirty="0"/>
              <a:t>, </a:t>
            </a:r>
            <a:r>
              <a:rPr lang="ko-KR" altLang="en-US" sz="1600" dirty="0"/>
              <a:t>원래 데이터셋의 엔트로피와의 차이를 구하는 방식이다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1296866-B45F-1827-A755-96A95B515B4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76A7640-C121-D350-172B-59C972AD8288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22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3392FB-1A44-D8BC-1D62-05E09091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572000"/>
            <a:ext cx="5611008" cy="5048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EAD231-7428-E122-8659-E49792D19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973" y="5179914"/>
            <a:ext cx="6912098" cy="14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57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42518-AB04-CB5C-057B-5D895E541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298BE1-02B3-C2CF-49E1-D2A2F6E91F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148136"/>
            <a:ext cx="8278316" cy="525266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정보획득</a:t>
            </a:r>
            <a:r>
              <a:rPr lang="en-US" altLang="ko-KR" sz="2000" b="1" dirty="0"/>
              <a:t>(Information Gain) </a:t>
            </a:r>
            <a:r>
              <a:rPr lang="ko-KR" altLang="en-US" sz="2000" b="1" dirty="0"/>
              <a:t>계산 과정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>
              <a:buNone/>
            </a:pPr>
            <a:r>
              <a:rPr lang="en-US" altLang="ko-KR" sz="1600" b="1" dirty="0"/>
              <a:t>	1. </a:t>
            </a:r>
            <a:r>
              <a:rPr lang="ko-KR" altLang="en-US" sz="1600" b="1" dirty="0"/>
              <a:t>부모 노드의 엔트로피 계산</a:t>
            </a:r>
          </a:p>
          <a:p>
            <a:pPr>
              <a:buNone/>
            </a:pPr>
            <a:r>
              <a:rPr lang="en-US" altLang="ko-KR" sz="1600" b="1" dirty="0"/>
              <a:t>	2. </a:t>
            </a:r>
            <a:r>
              <a:rPr lang="ko-KR" altLang="en-US" sz="1600" b="1" dirty="0"/>
              <a:t>자식 노드의 엔트로피 계산</a:t>
            </a:r>
          </a:p>
          <a:p>
            <a:pPr>
              <a:buNone/>
            </a:pPr>
            <a:r>
              <a:rPr lang="ko-KR" altLang="en-US" sz="1600" dirty="0"/>
              <a:t>         부모 노드를 기준으로 데이터를 특정 속성으로 </a:t>
            </a:r>
            <a:r>
              <a:rPr lang="ko-KR" altLang="en-US" sz="1600" b="1" dirty="0"/>
              <a:t>분할</a:t>
            </a:r>
            <a:r>
              <a:rPr lang="ko-KR" altLang="en-US" sz="1600" dirty="0"/>
              <a:t>한 후</a:t>
            </a:r>
            <a:r>
              <a:rPr lang="en-US" altLang="ko-KR" sz="1600" dirty="0"/>
              <a:t>, </a:t>
            </a:r>
            <a:r>
              <a:rPr lang="ko-KR" altLang="en-US" sz="1600" dirty="0"/>
              <a:t>각 </a:t>
            </a:r>
            <a:r>
              <a:rPr lang="ko-KR" altLang="en-US" sz="1600" b="1" dirty="0"/>
              <a:t>자식 노드</a:t>
            </a:r>
            <a:r>
              <a:rPr lang="ko-KR" altLang="en-US" sz="1600" dirty="0"/>
              <a:t>에 대해 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         </a:t>
            </a:r>
            <a:r>
              <a:rPr lang="ko-KR" altLang="en-US" sz="1600" dirty="0"/>
              <a:t>엔트로피를 계산한다</a:t>
            </a:r>
            <a:r>
              <a:rPr lang="en-US" altLang="ko-KR" sz="1600" dirty="0"/>
              <a:t>. </a:t>
            </a:r>
          </a:p>
          <a:p>
            <a:pPr>
              <a:buNone/>
            </a:pPr>
            <a:r>
              <a:rPr lang="en-US" altLang="ko-KR" sz="1600" b="1" dirty="0"/>
              <a:t>	3. </a:t>
            </a:r>
            <a:r>
              <a:rPr lang="ko-KR" altLang="en-US" sz="1600" b="1" dirty="0"/>
              <a:t>가중 평균 엔트로피 계산</a:t>
            </a:r>
          </a:p>
          <a:p>
            <a:pPr marL="0" indent="0">
              <a:buNone/>
            </a:pPr>
            <a:r>
              <a:rPr lang="ko-KR" altLang="en-US" sz="1600" dirty="0"/>
              <a:t>        각 자식 노드의 </a:t>
            </a:r>
            <a:r>
              <a:rPr lang="ko-KR" altLang="en-US" sz="1600" b="1" dirty="0"/>
              <a:t>엔트로피</a:t>
            </a:r>
            <a:r>
              <a:rPr lang="ko-KR" altLang="en-US" sz="1600" dirty="0"/>
              <a:t>와 </a:t>
            </a:r>
            <a:r>
              <a:rPr lang="ko-KR" altLang="en-US" sz="1600" b="1" dirty="0"/>
              <a:t>그룹의 비율</a:t>
            </a:r>
            <a:r>
              <a:rPr lang="ko-KR" altLang="en-US" sz="1600" dirty="0"/>
              <a:t>을 사용하여 </a:t>
            </a:r>
            <a:r>
              <a:rPr lang="ko-KR" altLang="en-US" sz="1600" b="1" dirty="0"/>
              <a:t>가중 평균 엔트로피</a:t>
            </a:r>
            <a:r>
              <a:rPr lang="ko-KR" altLang="en-US" sz="1600" dirty="0"/>
              <a:t>를 계산한다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100" b="1" dirty="0"/>
              <a:t>	</a:t>
            </a:r>
            <a:r>
              <a:rPr lang="en-US" altLang="ko-KR" sz="1600" b="1" dirty="0"/>
              <a:t>4. </a:t>
            </a:r>
            <a:r>
              <a:rPr lang="ko-KR" altLang="en-US" sz="1600" b="1" dirty="0"/>
              <a:t>정보 획득</a:t>
            </a:r>
            <a:r>
              <a:rPr lang="en-US" altLang="ko-KR" sz="1600" b="1" dirty="0"/>
              <a:t>(Information Gain) </a:t>
            </a:r>
            <a:r>
              <a:rPr lang="ko-KR" altLang="en-US" sz="1600" b="1" dirty="0"/>
              <a:t>계산</a:t>
            </a:r>
          </a:p>
          <a:p>
            <a:pPr marL="0" indent="0">
              <a:buNone/>
            </a:pPr>
            <a:r>
              <a:rPr lang="ko-KR" altLang="en-US" sz="1600" dirty="0"/>
              <a:t>         마지막으로</a:t>
            </a:r>
            <a:r>
              <a:rPr lang="en-US" altLang="ko-KR" sz="1600" dirty="0"/>
              <a:t>, </a:t>
            </a:r>
            <a:r>
              <a:rPr lang="ko-KR" altLang="en-US" sz="1600" b="1" dirty="0"/>
              <a:t>부모 노드의 엔트로피</a:t>
            </a:r>
            <a:r>
              <a:rPr lang="ko-KR" altLang="en-US" sz="1600" dirty="0"/>
              <a:t>에서 </a:t>
            </a:r>
            <a:r>
              <a:rPr lang="ko-KR" altLang="en-US" sz="1600" b="1" dirty="0"/>
              <a:t>가중 평균 엔트로피</a:t>
            </a:r>
            <a:r>
              <a:rPr lang="ko-KR" altLang="en-US" sz="1600" dirty="0"/>
              <a:t>를 빼면 정보 획득이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</a:t>
            </a:r>
            <a:r>
              <a:rPr lang="ko-KR" altLang="en-US" sz="1600" dirty="0"/>
              <a:t>계산된다</a:t>
            </a:r>
            <a:r>
              <a:rPr lang="en-US" altLang="ko-KR" sz="1600" dirty="0"/>
              <a:t>.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7BE2B57-0370-2BDC-DBE0-36FE7C4D0BB8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295BEFE-09D5-7B7D-DA39-EC7CA57A6B67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23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F911F7-278E-15A5-85B5-954D3798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54845"/>
            <a:ext cx="6506512" cy="7409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626943-889D-CFCA-9B7D-6AD764580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44" y="6013000"/>
            <a:ext cx="4681058" cy="35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15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38185E1-AD78-FED6-0970-8E3429481B99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B4FF265-A555-3FA2-512C-A44291C2F901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24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1B2C8136-F4FF-222E-C660-690144041F1A}"/>
              </a:ext>
            </a:extLst>
          </p:cNvPr>
          <p:cNvSpPr txBox="1">
            <a:spLocks/>
          </p:cNvSpPr>
          <p:nvPr/>
        </p:nvSpPr>
        <p:spPr bwMode="auto">
          <a:xfrm>
            <a:off x="498994" y="12192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600" b="0" dirty="0"/>
              <a:t>데이터셋</a:t>
            </a:r>
            <a:r>
              <a:rPr lang="en-US" altLang="ko-KR" sz="1600" b="0" dirty="0"/>
              <a:t>: </a:t>
            </a:r>
            <a:r>
              <a:rPr lang="ko-KR" altLang="en-US" sz="1600" b="0" dirty="0"/>
              <a:t>아래는 도로 상태와 안전 여부에 대한 데이터이다</a:t>
            </a:r>
            <a:r>
              <a:rPr lang="en-US" altLang="ko-KR" sz="1600" b="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6F1149-E9F5-4426-0674-D25E0A246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17" y="2158180"/>
            <a:ext cx="8040755" cy="419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43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3B482-EA69-2755-8D9D-86B1C1132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8B97FE1-ECDC-5563-FE64-7355A73D5E0A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09772D5-F11B-80D0-265B-902380B6104F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25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35581F75-A15C-2C64-BA2A-E18F25F18FD9}"/>
              </a:ext>
            </a:extLst>
          </p:cNvPr>
          <p:cNvSpPr txBox="1">
            <a:spLocks/>
          </p:cNvSpPr>
          <p:nvPr/>
        </p:nvSpPr>
        <p:spPr bwMode="auto">
          <a:xfrm>
            <a:off x="498994" y="12192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부모 노드의 엔트로피 계산</a:t>
            </a:r>
            <a:r>
              <a:rPr lang="en-US" altLang="ko-KR" sz="1600" dirty="0"/>
              <a:t>: </a:t>
            </a:r>
            <a:r>
              <a:rPr lang="ko-KR" altLang="en-US" sz="1600" dirty="0"/>
              <a:t>현재 안전 여부</a:t>
            </a:r>
            <a:r>
              <a:rPr lang="en-US" altLang="ko-KR" sz="1600" dirty="0"/>
              <a:t>(Safe?)</a:t>
            </a:r>
            <a:r>
              <a:rPr lang="ko-KR" altLang="en-US" sz="1600" dirty="0"/>
              <a:t>의 분포를 보면</a:t>
            </a:r>
            <a:r>
              <a:rPr lang="en-US" altLang="ko-KR" sz="1600" dirty="0"/>
              <a:t>,</a:t>
            </a:r>
            <a:endParaRPr lang="en-US" altLang="ko-KR" sz="1600" b="0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56AD0E-A009-26C2-7289-9F3C1A3F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54" y="3352800"/>
            <a:ext cx="7520411" cy="2895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73742D-E9E6-23F5-5087-E82E7F445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21216"/>
            <a:ext cx="3352800" cy="9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30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34932-23CB-634F-8C91-21BD5790C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581F3B1-A73A-BF46-DD47-4A042395C079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F42E503-412F-324E-8989-5184CA22E3DB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26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15EE0D6-010A-3755-41CE-A60AAA20DFEB}"/>
              </a:ext>
            </a:extLst>
          </p:cNvPr>
          <p:cNvSpPr txBox="1">
            <a:spLocks/>
          </p:cNvSpPr>
          <p:nvPr/>
        </p:nvSpPr>
        <p:spPr bwMode="auto">
          <a:xfrm>
            <a:off x="498994" y="12192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"</a:t>
            </a:r>
            <a:r>
              <a:rPr lang="ko-KR" altLang="en-US" sz="1600" dirty="0"/>
              <a:t>경사</a:t>
            </a:r>
            <a:r>
              <a:rPr lang="en-US" altLang="ko-KR" sz="1600" dirty="0"/>
              <a:t>(Slope)" </a:t>
            </a:r>
            <a:r>
              <a:rPr lang="ko-KR" altLang="en-US" sz="1600" dirty="0"/>
              <a:t>속성을 기준으로 정보 획득 계산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0" dirty="0"/>
              <a:t>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경사가 가파른</a:t>
            </a:r>
            <a:r>
              <a:rPr lang="en-US" altLang="ko-KR" sz="1600" b="0" dirty="0"/>
              <a:t>(Steep) </a:t>
            </a:r>
            <a:r>
              <a:rPr lang="ko-KR" altLang="en-US" sz="1600" b="0" dirty="0"/>
              <a:t>그룹</a:t>
            </a:r>
            <a:endParaRPr lang="en-US" altLang="ko-KR" sz="1600" b="0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B42562-4EDE-5720-8162-5A28ED4BF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20" y="2667000"/>
            <a:ext cx="6668431" cy="1314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944DF3-67D5-E2E7-685B-968AD809B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712" y="4244454"/>
            <a:ext cx="6029295" cy="21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94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CFF12-940B-1FF2-9E4E-16051C3A3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21C803D-C42E-873B-7FA2-E0EB8CC179F5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DC7782F-7818-4AD4-8890-913FB69870FE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27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8A664CB8-9244-7783-4C80-BCB8070373BC}"/>
              </a:ext>
            </a:extLst>
          </p:cNvPr>
          <p:cNvSpPr txBox="1">
            <a:spLocks/>
          </p:cNvSpPr>
          <p:nvPr/>
        </p:nvSpPr>
        <p:spPr bwMode="auto">
          <a:xfrm>
            <a:off x="498994" y="12192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"</a:t>
            </a:r>
            <a:r>
              <a:rPr lang="ko-KR" altLang="en-US" sz="1600" dirty="0"/>
              <a:t>경사</a:t>
            </a:r>
            <a:r>
              <a:rPr lang="en-US" altLang="ko-KR" sz="1600" dirty="0"/>
              <a:t>(Slope)" </a:t>
            </a:r>
            <a:r>
              <a:rPr lang="ko-KR" altLang="en-US" sz="1600" dirty="0"/>
              <a:t>속성을 기준으로 정보 획득 계산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0" dirty="0"/>
              <a:t>     </a:t>
            </a:r>
            <a:r>
              <a:rPr lang="en-US" altLang="ko-KR" sz="1600" b="0" dirty="0"/>
              <a:t>- </a:t>
            </a:r>
            <a:r>
              <a:rPr lang="ko-KR" altLang="en-US" sz="1600" dirty="0"/>
              <a:t>경사가 완만한</a:t>
            </a:r>
            <a:r>
              <a:rPr lang="en-US" altLang="ko-KR" sz="1600" dirty="0"/>
              <a:t>(Flat) </a:t>
            </a:r>
            <a:r>
              <a:rPr lang="ko-KR" altLang="en-US" sz="1600" dirty="0"/>
              <a:t>그룹</a:t>
            </a:r>
            <a:endParaRPr lang="en-US" altLang="ko-KR" sz="1600" b="0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41C6D8-625F-2E30-7D6C-5D961EB21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48" y="2590800"/>
            <a:ext cx="7361012" cy="14637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8F29B2-EE5F-C5F7-2247-4B1614D8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87" y="4281498"/>
            <a:ext cx="6369555" cy="234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29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C9A64-2191-72DA-0237-59FE27D71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9147C31-452B-04BA-6FE5-33456E273E02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23590F6-9703-92F7-5F68-FB6B7FA8D49E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28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7064404-78A9-1BD9-724C-B12D4C137E8D}"/>
              </a:ext>
            </a:extLst>
          </p:cNvPr>
          <p:cNvSpPr txBox="1">
            <a:spLocks/>
          </p:cNvSpPr>
          <p:nvPr/>
        </p:nvSpPr>
        <p:spPr bwMode="auto">
          <a:xfrm>
            <a:off x="498994" y="10668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"</a:t>
            </a:r>
            <a:r>
              <a:rPr lang="ko-KR" altLang="en-US" sz="1600" dirty="0"/>
              <a:t>경사</a:t>
            </a:r>
            <a:r>
              <a:rPr lang="en-US" altLang="ko-KR" sz="1600" dirty="0"/>
              <a:t>(Slope)" </a:t>
            </a:r>
            <a:r>
              <a:rPr lang="ko-KR" altLang="en-US" sz="1600" dirty="0"/>
              <a:t>속성을 기준으로 정보 획득 계산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0" dirty="0"/>
              <a:t>     </a:t>
            </a:r>
            <a:r>
              <a:rPr lang="en-US" altLang="ko-KR" sz="1600" b="0" dirty="0"/>
              <a:t>- </a:t>
            </a:r>
            <a:r>
              <a:rPr lang="ko-KR" altLang="en-US" sz="1600" dirty="0"/>
              <a:t>가중 평균 엔트로피 계산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0" dirty="0"/>
              <a:t>    </a:t>
            </a:r>
            <a:r>
              <a:rPr lang="en-US" altLang="ko-KR" sz="1600" b="0" dirty="0"/>
              <a:t>- </a:t>
            </a:r>
            <a:r>
              <a:rPr lang="ko-KR" altLang="en-US" sz="1600" dirty="0"/>
              <a:t>정보 획득 </a:t>
            </a:r>
            <a:r>
              <a:rPr lang="en-US" altLang="ko-KR" sz="1600" dirty="0"/>
              <a:t>(Information Gain) </a:t>
            </a:r>
            <a:r>
              <a:rPr lang="ko-KR" altLang="en-US" sz="1600" dirty="0"/>
              <a:t>계산</a:t>
            </a: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8B1F52-8DED-6D01-2679-B44ADAC44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083" y="2550254"/>
            <a:ext cx="5941106" cy="20622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02862E-00BD-5FFA-57CE-783AADB2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181600"/>
            <a:ext cx="4496269" cy="1224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748EB3-DCFB-993A-D444-E8168266A2AD}"/>
              </a:ext>
            </a:extLst>
          </p:cNvPr>
          <p:cNvSpPr txBox="1"/>
          <p:nvPr/>
        </p:nvSpPr>
        <p:spPr>
          <a:xfrm>
            <a:off x="1524000" y="6474023"/>
            <a:ext cx="5715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즉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경사</a:t>
            </a:r>
            <a:r>
              <a:rPr lang="en-US" altLang="ko-KR" b="1" dirty="0">
                <a:solidFill>
                  <a:srgbClr val="0070C0"/>
                </a:solidFill>
              </a:rPr>
              <a:t>(Slope) </a:t>
            </a:r>
            <a:r>
              <a:rPr lang="ko-KR" altLang="en-US" b="1" dirty="0">
                <a:solidFill>
                  <a:srgbClr val="0070C0"/>
                </a:solidFill>
              </a:rPr>
              <a:t>속성을 기준으로 분할했을 때 정보 획득 </a:t>
            </a:r>
            <a:r>
              <a:rPr lang="en-US" altLang="ko-KR" b="1" dirty="0">
                <a:solidFill>
                  <a:srgbClr val="0070C0"/>
                </a:solidFill>
              </a:rPr>
              <a:t>= 0.082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512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94E41-D3E6-42C1-2FA9-F97E98104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6890B0F-1F52-E012-AAF4-E2D4C765DA2C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FF1236F-8B90-6FE4-2489-B78E9D0439BE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29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BAE83F3-729C-FDC0-6B08-169CD8CAD54D}"/>
              </a:ext>
            </a:extLst>
          </p:cNvPr>
          <p:cNvSpPr txBox="1">
            <a:spLocks/>
          </p:cNvSpPr>
          <p:nvPr/>
        </p:nvSpPr>
        <p:spPr bwMode="auto">
          <a:xfrm>
            <a:off x="498994" y="10668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“</a:t>
            </a:r>
            <a:r>
              <a:rPr lang="ko-KR" altLang="en-US" sz="1600" dirty="0"/>
              <a:t>속도</a:t>
            </a:r>
            <a:r>
              <a:rPr lang="en-US" altLang="ko-KR" sz="1600" dirty="0"/>
              <a:t>(Speed)”</a:t>
            </a:r>
            <a:r>
              <a:rPr lang="ko-KR" altLang="en-US" sz="1600" dirty="0"/>
              <a:t>를 기준으로 정보 획득</a:t>
            </a:r>
            <a:r>
              <a:rPr lang="en-US" altLang="ko-KR" sz="1600" dirty="0"/>
              <a:t>(Information Gain) </a:t>
            </a:r>
            <a:r>
              <a:rPr lang="ko-KR" altLang="en-US" sz="1600" dirty="0"/>
              <a:t>계산</a:t>
            </a: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0" kern="0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en-US" altLang="ko-KR" sz="1600" kern="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600" dirty="0"/>
              <a:t>(1) </a:t>
            </a:r>
            <a:r>
              <a:rPr lang="ko-KR" altLang="en-US" sz="1600" dirty="0"/>
              <a:t>예시 데이터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kern="0" dirty="0">
                <a:latin typeface="KoPub돋움체_Pro Light" pitchFamily="18" charset="-127"/>
                <a:ea typeface="KoPub돋움체_Pro Light" pitchFamily="18" charset="-127"/>
              </a:rPr>
              <a:t>    (2) </a:t>
            </a:r>
            <a:r>
              <a:rPr lang="ko-KR" altLang="en-US" sz="1600" kern="0" dirty="0">
                <a:latin typeface="KoPub돋움체_Pro Light" pitchFamily="18" charset="-127"/>
                <a:ea typeface="KoPub돋움체_Pro Light" pitchFamily="18" charset="-127"/>
              </a:rPr>
              <a:t>분할기준</a:t>
            </a: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9A7270-6D82-238F-19B6-949CE150B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38400"/>
            <a:ext cx="7444253" cy="24814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BCFE64-0D24-18F6-1A6F-2E08FE6FB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670454"/>
            <a:ext cx="2077715" cy="95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2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DCC57B6-09B2-4859-968C-2D315575F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분류 작업의 예</a:t>
            </a:r>
          </a:p>
        </p:txBody>
      </p:sp>
      <p:graphicFrame>
        <p:nvGraphicFramePr>
          <p:cNvPr id="919591" name="Group 39">
            <a:extLst>
              <a:ext uri="{FF2B5EF4-FFF2-40B4-BE49-F238E27FC236}">
                <a16:creationId xmlns:a16="http://schemas.microsoft.com/office/drawing/2014/main" id="{6E0B2BA6-834C-4F37-B8FC-CF6FAE691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598541"/>
              </p:ext>
            </p:extLst>
          </p:nvPr>
        </p:nvGraphicFramePr>
        <p:xfrm>
          <a:off x="381000" y="1371600"/>
          <a:ext cx="8504238" cy="4648200"/>
        </p:xfrm>
        <a:graphic>
          <a:graphicData uri="http://schemas.openxmlformats.org/drawingml/2006/table">
            <a:tbl>
              <a:tblPr/>
              <a:tblGrid>
                <a:gridCol w="1951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Task</a:t>
                      </a:r>
                      <a:endParaRPr kumimoji="0" lang="ko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속성 집합, </a:t>
                      </a:r>
                      <a:r>
                        <a:rPr kumimoji="0" lang="ko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클래스 라벨, </a:t>
                      </a:r>
                      <a:r>
                        <a:rPr kumimoji="0" lang="ko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이메일 메시지 </a:t>
                      </a:r>
                      <a:endParaRPr kumimoji="0" lang="en-US" altLang="ko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분류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이메일 메시지 헤더 및 콘텐츠에서 추출된 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스팸 또는 비스팸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종양세포 식별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X선 또는 MRI 스캔 에서 추출된 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악성세포 또는 양성세포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은하계 목록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망원경 이미지에서 추출된 특징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타원형, 나선형 또는 불규칙한 모양의 은하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B13CD-EBD5-4896-8FD8-CA06C19F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A57BE-260D-4199-AF6E-D0261B79CD69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4A139-748F-2D9F-CF9F-D9F1C00E9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11FE4C0-B074-2DFF-DD6C-52C379CB1AE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C9B622B-D2E1-5373-0696-5D2E386F5B0E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30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C88E82F3-A20C-A459-CCAE-7EF24F266F03}"/>
              </a:ext>
            </a:extLst>
          </p:cNvPr>
          <p:cNvSpPr txBox="1">
            <a:spLocks/>
          </p:cNvSpPr>
          <p:nvPr/>
        </p:nvSpPr>
        <p:spPr bwMode="auto">
          <a:xfrm>
            <a:off x="498994" y="10668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“</a:t>
            </a:r>
            <a:r>
              <a:rPr lang="ko-KR" altLang="en-US" sz="1600" dirty="0"/>
              <a:t>속도</a:t>
            </a:r>
            <a:r>
              <a:rPr lang="en-US" altLang="ko-KR" sz="1600" dirty="0"/>
              <a:t>(Speed)”</a:t>
            </a:r>
            <a:r>
              <a:rPr lang="ko-KR" altLang="en-US" sz="1600" dirty="0"/>
              <a:t>를 기준으로 정보 획득</a:t>
            </a:r>
            <a:r>
              <a:rPr lang="en-US" altLang="ko-KR" sz="1600" dirty="0"/>
              <a:t>(Information Gain) </a:t>
            </a:r>
            <a:r>
              <a:rPr lang="ko-KR" altLang="en-US" sz="1600" dirty="0"/>
              <a:t>계산</a:t>
            </a: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0" kern="0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en-US" altLang="ko-KR" sz="1600" kern="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600" dirty="0"/>
              <a:t>(3) </a:t>
            </a:r>
            <a:r>
              <a:rPr lang="ko-KR" altLang="en-US" sz="1600" dirty="0"/>
              <a:t>부모 노드의 엔트로피 </a:t>
            </a:r>
            <a:r>
              <a:rPr lang="en-US" altLang="ko-KR" sz="1600" dirty="0"/>
              <a:t>(Entropy)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b="0" dirty="0"/>
              <a:t>            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전체 데이터에 대한 엔트로피를 먼저 계산한다</a:t>
            </a:r>
            <a:r>
              <a:rPr lang="en-US" altLang="ko-KR" sz="1600" b="0" dirty="0"/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b="0" dirty="0"/>
              <a:t>                  (</a:t>
            </a:r>
            <a:r>
              <a:rPr lang="ko-KR" altLang="en-US" sz="1600" b="0" dirty="0"/>
              <a:t>전체 데이터에서 </a:t>
            </a:r>
            <a:r>
              <a:rPr lang="en-US" altLang="ko-KR" sz="1600" b="0" dirty="0"/>
              <a:t>Safe</a:t>
            </a:r>
            <a:r>
              <a:rPr lang="ko-KR" altLang="en-US" sz="1600" b="0" dirty="0"/>
              <a:t>와 </a:t>
            </a:r>
            <a:r>
              <a:rPr lang="en-US" altLang="ko-KR" sz="1600" b="0" dirty="0"/>
              <a:t>Not Safe</a:t>
            </a:r>
            <a:r>
              <a:rPr lang="ko-KR" altLang="en-US" sz="1600" b="0" dirty="0"/>
              <a:t>의 비율</a:t>
            </a:r>
            <a:r>
              <a:rPr lang="en-US" altLang="ko-KR" sz="1600" b="0" dirty="0"/>
              <a:t>: Safe</a:t>
            </a:r>
            <a:r>
              <a:rPr lang="ko-KR" altLang="en-US" sz="1600" b="0" dirty="0"/>
              <a:t>는 </a:t>
            </a:r>
            <a:r>
              <a:rPr lang="en-US" altLang="ko-KR" sz="1600" b="0" dirty="0"/>
              <a:t>3</a:t>
            </a:r>
            <a:r>
              <a:rPr lang="ko-KR" altLang="en-US" sz="1600" b="0" dirty="0"/>
              <a:t>명</a:t>
            </a:r>
            <a:r>
              <a:rPr lang="en-US" altLang="ko-KR" sz="1600" b="0" dirty="0"/>
              <a:t>, Not Safe</a:t>
            </a:r>
            <a:r>
              <a:rPr lang="ko-KR" altLang="en-US" sz="1600" b="0" dirty="0"/>
              <a:t>는 </a:t>
            </a:r>
            <a:r>
              <a:rPr lang="en-US" altLang="ko-KR" sz="1600" b="0" dirty="0"/>
              <a:t>3</a:t>
            </a:r>
            <a:r>
              <a:rPr lang="ko-KR" altLang="en-US" sz="1600" b="0" dirty="0"/>
              <a:t>명</a:t>
            </a:r>
            <a:r>
              <a:rPr lang="en-US" altLang="ko-KR" sz="1600" b="0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kern="0" dirty="0">
                <a:latin typeface="KoPub돋움체_Pro Light" pitchFamily="18" charset="-127"/>
                <a:ea typeface="KoPub돋움체_Pro Light" pitchFamily="18" charset="-127"/>
              </a:rPr>
              <a:t>       - </a:t>
            </a:r>
            <a:r>
              <a:rPr lang="ko-KR" altLang="en-US" sz="1600" dirty="0"/>
              <a:t>부모 노드의 엔트로피</a:t>
            </a: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8EBC93-9B1C-B194-4256-32DC2E2C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76" y="3982724"/>
            <a:ext cx="6030239" cy="21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2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8BCEE-B08C-E4E5-54E7-F3E542535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5797039-EE66-0DE5-956B-DC65A3B3BE56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D09F2E0-FDEA-33D9-1F83-A7DAAD99B540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31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675071B2-82DD-B02C-0CDA-19088C6236AC}"/>
              </a:ext>
            </a:extLst>
          </p:cNvPr>
          <p:cNvSpPr txBox="1">
            <a:spLocks/>
          </p:cNvSpPr>
          <p:nvPr/>
        </p:nvSpPr>
        <p:spPr bwMode="auto">
          <a:xfrm>
            <a:off x="498994" y="10668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“</a:t>
            </a:r>
            <a:r>
              <a:rPr lang="ko-KR" altLang="en-US" sz="1600" dirty="0"/>
              <a:t>속도</a:t>
            </a:r>
            <a:r>
              <a:rPr lang="en-US" altLang="ko-KR" sz="1600" dirty="0"/>
              <a:t>(Speed)”</a:t>
            </a:r>
            <a:r>
              <a:rPr lang="ko-KR" altLang="en-US" sz="1600" dirty="0"/>
              <a:t>를 기준으로 정보 획득</a:t>
            </a:r>
            <a:r>
              <a:rPr lang="en-US" altLang="ko-KR" sz="1600" dirty="0"/>
              <a:t>(Information Gain) </a:t>
            </a:r>
            <a:r>
              <a:rPr lang="ko-KR" altLang="en-US" sz="1600" dirty="0"/>
              <a:t>계산</a:t>
            </a: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0" kern="0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en-US" altLang="ko-KR" sz="1600" kern="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600" dirty="0"/>
              <a:t>(4) </a:t>
            </a:r>
            <a:r>
              <a:rPr lang="ko-KR" altLang="en-US" sz="1600" dirty="0"/>
              <a:t>자식 노드들의 엔트로피 계산</a:t>
            </a: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ko-KR" altLang="en-US" sz="1600" b="0" dirty="0"/>
              <a:t>                 </a:t>
            </a:r>
            <a:r>
              <a:rPr lang="en-US" altLang="ko-KR" sz="1600" b="0" dirty="0"/>
              <a:t>- </a:t>
            </a:r>
            <a:r>
              <a:rPr lang="ko-KR" altLang="en-US" sz="1600" dirty="0"/>
              <a:t>속도 </a:t>
            </a:r>
            <a:r>
              <a:rPr lang="en-US" altLang="ko-KR" sz="1600" dirty="0"/>
              <a:t>&lt; 30</a:t>
            </a:r>
            <a:r>
              <a:rPr lang="ko-KR" altLang="en-US" sz="1600" dirty="0"/>
              <a:t>인 그룹 </a:t>
            </a:r>
            <a:r>
              <a:rPr lang="en-US" altLang="ko-KR" sz="1600" dirty="0"/>
              <a:t>(Speed &lt; 30)</a:t>
            </a:r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                - </a:t>
            </a:r>
            <a:r>
              <a:rPr lang="ko-KR" altLang="en-US" sz="1600" dirty="0"/>
              <a:t>이 그룹의 </a:t>
            </a:r>
            <a:r>
              <a:rPr lang="en-US" altLang="ko-KR" sz="1600" b="1" dirty="0"/>
              <a:t>Safe</a:t>
            </a:r>
            <a:r>
              <a:rPr lang="ko-KR" altLang="en-US" sz="1600" dirty="0"/>
              <a:t>는 </a:t>
            </a:r>
            <a:r>
              <a:rPr lang="en-US" altLang="ko-KR" sz="1600" dirty="0"/>
              <a:t>3</a:t>
            </a:r>
            <a:r>
              <a:rPr lang="ko-KR" altLang="en-US" sz="1600" dirty="0"/>
              <a:t>명</a:t>
            </a:r>
            <a:r>
              <a:rPr lang="en-US" altLang="ko-KR" sz="1600" dirty="0"/>
              <a:t>, </a:t>
            </a:r>
            <a:r>
              <a:rPr lang="en-US" altLang="ko-KR" sz="1600" b="1" dirty="0"/>
              <a:t>Not Safe</a:t>
            </a:r>
            <a:r>
              <a:rPr lang="ko-KR" altLang="en-US" sz="1600" dirty="0"/>
              <a:t>는 </a:t>
            </a:r>
            <a:r>
              <a:rPr lang="en-US" altLang="ko-KR" sz="1600" dirty="0"/>
              <a:t>0</a:t>
            </a:r>
            <a:r>
              <a:rPr lang="ko-KR" altLang="en-US" sz="1600" dirty="0"/>
              <a:t>명</a:t>
            </a:r>
            <a:r>
              <a:rPr lang="en-US" altLang="ko-KR" sz="1600" dirty="0"/>
              <a:t>(                                          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EBBF7B-00BA-B091-A103-2E9C45BFE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52646"/>
            <a:ext cx="7165698" cy="15669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4B1248-A475-3789-4785-602C96B08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790768"/>
            <a:ext cx="2415822" cy="304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12E752-B82F-2DB6-2DEC-BA8D08AEF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5214730"/>
            <a:ext cx="4977689" cy="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21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7E9F7-D4B0-6694-5F66-DC8C8CC4A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9D9FF66-AC73-4594-81D0-4B9FE6F6DBA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3717DC5-64EC-7B5B-473E-BBCF742EE1AF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32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78F50CDB-8A38-7EAD-41A4-0A0FA0EE5B9C}"/>
              </a:ext>
            </a:extLst>
          </p:cNvPr>
          <p:cNvSpPr txBox="1">
            <a:spLocks/>
          </p:cNvSpPr>
          <p:nvPr/>
        </p:nvSpPr>
        <p:spPr bwMode="auto">
          <a:xfrm>
            <a:off x="498994" y="10668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“</a:t>
            </a:r>
            <a:r>
              <a:rPr lang="ko-KR" altLang="en-US" sz="1600" dirty="0"/>
              <a:t>속도</a:t>
            </a:r>
            <a:r>
              <a:rPr lang="en-US" altLang="ko-KR" sz="1600" dirty="0"/>
              <a:t>(Speed)”</a:t>
            </a:r>
            <a:r>
              <a:rPr lang="ko-KR" altLang="en-US" sz="1600" dirty="0"/>
              <a:t>를 기준으로 정보 획득</a:t>
            </a:r>
            <a:r>
              <a:rPr lang="en-US" altLang="ko-KR" sz="1600" dirty="0"/>
              <a:t>(Information Gain) </a:t>
            </a:r>
            <a:r>
              <a:rPr lang="ko-KR" altLang="en-US" sz="1600" dirty="0"/>
              <a:t>계산</a:t>
            </a: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0" kern="0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en-US" altLang="ko-KR" sz="1600" kern="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600" dirty="0"/>
              <a:t>(4) </a:t>
            </a:r>
            <a:r>
              <a:rPr lang="ko-KR" altLang="en-US" sz="1600" dirty="0"/>
              <a:t>자식 노드들의 엔트로피 계산</a:t>
            </a: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ko-KR" altLang="en-US" sz="1600" b="0" dirty="0"/>
              <a:t>                 </a:t>
            </a:r>
            <a:r>
              <a:rPr lang="en-US" altLang="ko-KR" sz="1600" b="0" dirty="0"/>
              <a:t>- </a:t>
            </a:r>
            <a:r>
              <a:rPr lang="ko-KR" altLang="en-US" sz="1600" dirty="0"/>
              <a:t>속도 ≥ </a:t>
            </a:r>
            <a:r>
              <a:rPr lang="en-US" altLang="ko-KR" sz="1600" dirty="0"/>
              <a:t>30</a:t>
            </a:r>
            <a:r>
              <a:rPr lang="ko-KR" altLang="en-US" sz="1600" dirty="0"/>
              <a:t>인 그룹 </a:t>
            </a:r>
            <a:r>
              <a:rPr lang="en-US" altLang="ko-KR" sz="1600" dirty="0"/>
              <a:t>(Speed ≥ 30)</a:t>
            </a:r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                - </a:t>
            </a:r>
            <a:r>
              <a:rPr lang="ko-KR" altLang="en-US" sz="1600" dirty="0"/>
              <a:t>이 그룹의 </a:t>
            </a:r>
            <a:r>
              <a:rPr lang="en-US" altLang="ko-KR" sz="1600" b="1" dirty="0"/>
              <a:t>Safe</a:t>
            </a:r>
            <a:r>
              <a:rPr lang="ko-KR" altLang="en-US" sz="1600" dirty="0"/>
              <a:t>는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명</a:t>
            </a:r>
            <a:r>
              <a:rPr lang="en-US" altLang="ko-KR" sz="1600" dirty="0"/>
              <a:t>, </a:t>
            </a:r>
            <a:r>
              <a:rPr lang="en-US" altLang="ko-KR" sz="1600" b="1" dirty="0"/>
              <a:t>Not Safe</a:t>
            </a:r>
            <a:r>
              <a:rPr lang="ko-KR" altLang="en-US" sz="1600" dirty="0"/>
              <a:t>는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명 </a:t>
            </a:r>
            <a:r>
              <a:rPr lang="en-US" altLang="ko-KR" sz="1600" b="1" dirty="0"/>
              <a:t>(                                )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0F4E5F-353D-8D80-B462-9C03405CE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048000"/>
            <a:ext cx="7308221" cy="1371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CDFA0CA-1715-2839-3AE5-CC5B34638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6281688"/>
            <a:ext cx="2590801" cy="49734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5D7FC5C-0D98-58E8-A2EC-A1951EA14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99" y="5443488"/>
            <a:ext cx="6096001" cy="7975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7CA2867-EAB1-B333-6A69-08EE7C540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590956"/>
            <a:ext cx="1629002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75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17402-9DAF-4E57-DBDF-782068A71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A8D6B38-5213-2973-CDF8-DA0C70ACD0F3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A96A4E9-34D7-44AC-A2DB-28B45B642C04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33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0A831015-1C5D-3E10-4128-FFB101357984}"/>
              </a:ext>
            </a:extLst>
          </p:cNvPr>
          <p:cNvSpPr txBox="1">
            <a:spLocks/>
          </p:cNvSpPr>
          <p:nvPr/>
        </p:nvSpPr>
        <p:spPr bwMode="auto">
          <a:xfrm>
            <a:off x="457200" y="990600"/>
            <a:ext cx="841640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“</a:t>
            </a:r>
            <a:r>
              <a:rPr lang="ko-KR" altLang="en-US" sz="1600" dirty="0"/>
              <a:t>속도</a:t>
            </a:r>
            <a:r>
              <a:rPr lang="en-US" altLang="ko-KR" sz="1600" dirty="0"/>
              <a:t>(Speed)”</a:t>
            </a:r>
            <a:r>
              <a:rPr lang="ko-KR" altLang="en-US" sz="1600" dirty="0"/>
              <a:t>를 기준으로 정보 획득</a:t>
            </a:r>
            <a:r>
              <a:rPr lang="en-US" altLang="ko-KR" sz="1600" dirty="0"/>
              <a:t>(Information Gain) </a:t>
            </a:r>
            <a:r>
              <a:rPr lang="ko-KR" altLang="en-US" sz="1600" dirty="0"/>
              <a:t>계산</a:t>
            </a: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0" kern="0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en-US" altLang="ko-KR" sz="1600" kern="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600" dirty="0"/>
              <a:t>(5) </a:t>
            </a:r>
            <a:r>
              <a:rPr lang="ko-KR" altLang="en-US" sz="1600" dirty="0"/>
              <a:t>최종 정보 획득 </a:t>
            </a:r>
            <a:r>
              <a:rPr lang="en-US" altLang="ko-KR" sz="1600" dirty="0"/>
              <a:t>(Information Gain) </a:t>
            </a:r>
            <a:r>
              <a:rPr lang="ko-KR" altLang="en-US" sz="1600" dirty="0"/>
              <a:t>계산</a:t>
            </a: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ko-KR" altLang="en-US" sz="1600" b="0" dirty="0"/>
              <a:t>                 </a:t>
            </a:r>
            <a:r>
              <a:rPr lang="en-US" altLang="ko-KR" sz="1600" b="0" dirty="0"/>
              <a:t>- </a:t>
            </a:r>
            <a:r>
              <a:rPr lang="ko-KR" altLang="en-US" sz="1600" dirty="0"/>
              <a:t>부모 노드의 엔트로피</a:t>
            </a:r>
            <a:r>
              <a:rPr lang="en-US" altLang="ko-KR" sz="1600" dirty="0"/>
              <a:t>: </a:t>
            </a:r>
            <a:r>
              <a:rPr lang="ko-KR" altLang="en-US" sz="1600" dirty="0"/>
              <a:t>전체 데이터에 대한 부모 노드의 엔트로피는 </a:t>
            </a:r>
            <a:r>
              <a:rPr lang="en-US" altLang="ko-KR" sz="1600" b="1" dirty="0"/>
              <a:t>1</a:t>
            </a: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                - </a:t>
            </a:r>
            <a:r>
              <a:rPr lang="ko-KR" altLang="en-US" sz="1600" dirty="0"/>
              <a:t>자식 노드들의 엔트로피</a:t>
            </a: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               - </a:t>
            </a:r>
            <a:r>
              <a:rPr lang="ko-KR" altLang="en-US" sz="1600" dirty="0"/>
              <a:t>가중 평균 엔트로피</a:t>
            </a:r>
            <a:r>
              <a:rPr lang="en-US" altLang="ko-KR" sz="1600" dirty="0"/>
              <a:t>: </a:t>
            </a:r>
            <a:r>
              <a:rPr lang="ko-KR" altLang="en-US" sz="1600" dirty="0"/>
              <a:t>전체 데이터 수는 </a:t>
            </a:r>
            <a:r>
              <a:rPr lang="en-US" altLang="ko-KR" sz="1600" dirty="0"/>
              <a:t>6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각 자식 노드의 데이터 수는 </a:t>
            </a:r>
            <a:r>
              <a:rPr lang="en-US" altLang="ko-KR" sz="1600" dirty="0"/>
              <a:t>3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                - </a:t>
            </a:r>
            <a:r>
              <a:rPr lang="ko-KR" altLang="en-US" sz="1600" dirty="0"/>
              <a:t>정보 획득 </a:t>
            </a:r>
            <a:r>
              <a:rPr lang="en-US" altLang="ko-KR" sz="1600" dirty="0"/>
              <a:t>(Information Gain)</a:t>
            </a:r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         </a:t>
            </a: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8A8710-F292-182F-6363-B0F06B09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3352800"/>
            <a:ext cx="3509963" cy="83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FAD9C9-5E60-3243-BB43-EE45D1D15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72" y="4724400"/>
            <a:ext cx="4068308" cy="685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548760-DC38-35D2-474F-EAD840ACD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5867400"/>
            <a:ext cx="6992396" cy="5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79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4964628"/>
          </a:xfrm>
          <a:solidFill>
            <a:srgbClr val="FFFFFF"/>
          </a:solidFill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3200" i="0" dirty="0">
                <a:effectLst/>
                <a:highlight>
                  <a:srgbClr val="FAFAFA"/>
                </a:highlight>
                <a:latin typeface="Spoqa Han Sans"/>
              </a:rPr>
              <a:t>가지치기</a:t>
            </a:r>
            <a:r>
              <a:rPr lang="en-US" altLang="ko-KR" sz="3200" i="0" dirty="0">
                <a:effectLst/>
                <a:highlight>
                  <a:srgbClr val="FAFAFA"/>
                </a:highlight>
                <a:latin typeface="Spoqa Han Sans"/>
              </a:rPr>
              <a:t>(Pruning) – </a:t>
            </a:r>
            <a:r>
              <a:rPr lang="ko-KR" altLang="en-US" sz="3200" dirty="0" err="1">
                <a:highlight>
                  <a:srgbClr val="FAFAFA"/>
                </a:highlight>
                <a:latin typeface="Spoqa Han Sans"/>
              </a:rPr>
              <a:t>과적합</a:t>
            </a:r>
            <a:r>
              <a:rPr lang="ko-KR" altLang="en-US" sz="3200" dirty="0">
                <a:highlight>
                  <a:srgbClr val="FAFAFA"/>
                </a:highlight>
                <a:latin typeface="Spoqa Han Sans"/>
              </a:rPr>
              <a:t> 방지를 위해 사용</a:t>
            </a:r>
            <a:endParaRPr lang="en-US" altLang="ko-KR" sz="3200" i="0" dirty="0">
              <a:effectLst/>
              <a:highlight>
                <a:srgbClr val="FAFAFA"/>
              </a:highlight>
              <a:latin typeface="Spoqa Han Sans"/>
            </a:endParaRPr>
          </a:p>
          <a:p>
            <a:pPr lvl="1">
              <a:lnSpc>
                <a:spcPct val="150000"/>
              </a:lnSpc>
            </a:pP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가지치기란 나무의 가지를 치는 작업을 말함</a:t>
            </a:r>
            <a:endParaRPr lang="en-US" altLang="ko-KR" i="0" dirty="0">
              <a:effectLst/>
              <a:highlight>
                <a:srgbClr val="FAFAFA"/>
              </a:highlight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즉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, 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최대 깊이나 터미널 노드의 최대 개수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, 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혹은 한 노드가 분할하기 위한 최소 데이터 수를 제한하는 것</a:t>
            </a:r>
            <a:endParaRPr lang="en-US" altLang="ko-KR" i="0" dirty="0">
              <a:effectLst/>
              <a:highlight>
                <a:srgbClr val="FAFAFA"/>
              </a:highlight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i="0" dirty="0" err="1">
                <a:effectLst/>
                <a:highlight>
                  <a:srgbClr val="FAFAFA"/>
                </a:highlight>
                <a:latin typeface="+mn-ea"/>
              </a:rPr>
              <a:t>min_sample_split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 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파라미터를 조정하여 한 노드에 들어있는 최소 데이터 수를 정해줄 수 있음</a:t>
            </a:r>
            <a:endParaRPr lang="en-US" altLang="ko-KR" i="0" dirty="0">
              <a:effectLst/>
              <a:highlight>
                <a:srgbClr val="FAFAFA"/>
              </a:highlight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i="0" dirty="0" err="1">
                <a:effectLst/>
                <a:highlight>
                  <a:srgbClr val="FAFAFA"/>
                </a:highlight>
                <a:latin typeface="+mn-ea"/>
              </a:rPr>
              <a:t>min_sample_split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 = 10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이면 한 노드에 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10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개의 데이터가 있다면 그 노드는 더 이상 분기를 하지 않음</a:t>
            </a:r>
            <a:endParaRPr lang="en-US" altLang="ko-KR" i="0" dirty="0">
              <a:effectLst/>
              <a:highlight>
                <a:srgbClr val="FAFAFA"/>
              </a:highlight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또한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, </a:t>
            </a:r>
            <a:r>
              <a:rPr lang="en-US" altLang="ko-KR" i="0" dirty="0" err="1">
                <a:effectLst/>
                <a:highlight>
                  <a:srgbClr val="FAFAFA"/>
                </a:highlight>
                <a:latin typeface="+mn-ea"/>
              </a:rPr>
              <a:t>max_depth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를 통해서 최대 깊이를 지정해줄 수도 있음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 </a:t>
            </a:r>
            <a:r>
              <a:rPr lang="en-US" altLang="ko-KR" i="0" dirty="0" err="1">
                <a:effectLst/>
                <a:highlight>
                  <a:srgbClr val="FAFAFA"/>
                </a:highlight>
                <a:latin typeface="+mn-ea"/>
              </a:rPr>
              <a:t>max_depth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 = 4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이면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, 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깊이가 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4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보다 크게 가지를 치지 않음</a:t>
            </a:r>
            <a:endParaRPr lang="en-US" altLang="ko-KR" i="0" dirty="0">
              <a:effectLst/>
              <a:highlight>
                <a:srgbClr val="FAFAFA"/>
              </a:highlight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가지치기는 사전 가지치기와 사후 가지치기가 있지만 </a:t>
            </a:r>
            <a:r>
              <a:rPr lang="en-US" altLang="ko-KR" i="0" dirty="0" err="1">
                <a:effectLst/>
                <a:highlight>
                  <a:srgbClr val="FAFAFA"/>
                </a:highlight>
                <a:latin typeface="+mn-ea"/>
              </a:rPr>
              <a:t>sklearn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에서는 사전 가지치기만 지원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EE6A270-5B42-BA4A-4272-3054068E5676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9C8A1DC-B5A7-048F-9F47-4B8D0A61CA33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2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8007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결정 트리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프로세스 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E095E2-3F97-3869-1A2F-495D2A75A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95" y="2209800"/>
            <a:ext cx="6567198" cy="17858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33B5B0-2022-77C7-CC12-9339A0D33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48" y="4665917"/>
            <a:ext cx="6567198" cy="2115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367583-9CD8-76F6-1F58-748EDE2BFB7A}"/>
              </a:ext>
            </a:extLst>
          </p:cNvPr>
          <p:cNvSpPr txBox="1"/>
          <p:nvPr/>
        </p:nvSpPr>
        <p:spPr>
          <a:xfrm>
            <a:off x="1191467" y="1905000"/>
            <a:ext cx="5281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effectLst/>
                <a:highlight>
                  <a:srgbClr val="FAFAFA"/>
                </a:highlight>
                <a:latin typeface="Spoqa Han Sans"/>
              </a:rPr>
              <a:t>1. </a:t>
            </a: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데이터를 가장 잘 구분할 수 있는 질문을 기준으로 나눔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EE485-9B9E-F419-DBD3-8CB7E0740286}"/>
              </a:ext>
            </a:extLst>
          </p:cNvPr>
          <p:cNvSpPr txBox="1"/>
          <p:nvPr/>
        </p:nvSpPr>
        <p:spPr>
          <a:xfrm>
            <a:off x="1288401" y="4114800"/>
            <a:ext cx="61063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effectLst/>
                <a:highlight>
                  <a:srgbClr val="FAFAFA"/>
                </a:highlight>
                <a:latin typeface="Spoqa Han Sans"/>
              </a:rPr>
              <a:t>2. </a:t>
            </a: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나뉜 각 범주에서 또 다시 데이터를 가장 잘 구분할 수 있는 질문을 기준으로 나눔</a:t>
            </a:r>
            <a:endParaRPr lang="ko-KR" altLang="en-US" sz="1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14CA46F-917F-CAE0-0AFB-F05589FD746C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89BDF9C-BA67-7FF0-5FFB-EE23BEDDC2C1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25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8007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결정 트리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프로세스 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67583-9CD8-76F6-1F58-748EDE2BFB7A}"/>
              </a:ext>
            </a:extLst>
          </p:cNvPr>
          <p:cNvSpPr txBox="1"/>
          <p:nvPr/>
        </p:nvSpPr>
        <p:spPr>
          <a:xfrm>
            <a:off x="1191467" y="1905000"/>
            <a:ext cx="52815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지나치게 많이 하면 아래와 같이 </a:t>
            </a:r>
            <a:r>
              <a:rPr lang="ko-KR" altLang="en-US" sz="1600" b="0" i="0" dirty="0" err="1">
                <a:effectLst/>
                <a:highlight>
                  <a:srgbClr val="FAFAFA"/>
                </a:highlight>
                <a:latin typeface="Spoqa Han Sans"/>
              </a:rPr>
              <a:t>오버피팅이</a:t>
            </a: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 됨</a:t>
            </a:r>
            <a:endParaRPr lang="en-US" altLang="ko-KR" sz="1600" b="0" i="0" dirty="0">
              <a:effectLst/>
              <a:highlight>
                <a:srgbClr val="FAFAFA"/>
              </a:highlight>
              <a:latin typeface="Spoqa Han Sans"/>
            </a:endParaRPr>
          </a:p>
          <a:p>
            <a:pPr marL="171450" indent="-171450">
              <a:buFontTx/>
              <a:buChar char="-"/>
            </a:pPr>
            <a:endParaRPr lang="en-US" altLang="ko-KR" sz="1600" b="0" i="0" dirty="0">
              <a:effectLst/>
              <a:highlight>
                <a:srgbClr val="FAFAFA"/>
              </a:highlight>
              <a:latin typeface="Spoqa Han Sans"/>
            </a:endParaRPr>
          </a:p>
          <a:p>
            <a:r>
              <a:rPr lang="en-US" altLang="ko-KR" sz="1600" b="0" i="0" dirty="0">
                <a:effectLst/>
                <a:highlight>
                  <a:srgbClr val="FAFAFA"/>
                </a:highlight>
                <a:latin typeface="Spoqa Han Sans"/>
              </a:rPr>
              <a:t>- </a:t>
            </a: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결정 트리에 아무 파라미터를 주지 않고 모델링하면 </a:t>
            </a:r>
            <a:r>
              <a:rPr lang="ko-KR" altLang="en-US" sz="1600" b="0" i="0" dirty="0" err="1">
                <a:effectLst/>
                <a:highlight>
                  <a:srgbClr val="FAFAFA"/>
                </a:highlight>
                <a:latin typeface="Spoqa Han Sans"/>
              </a:rPr>
              <a:t>오버피팅이</a:t>
            </a: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 </a:t>
            </a:r>
            <a:r>
              <a:rPr lang="ko-KR" altLang="en-US" sz="1600" dirty="0">
                <a:highlight>
                  <a:srgbClr val="FAFAFA"/>
                </a:highlight>
                <a:latin typeface="Spoqa Han Sans"/>
              </a:rPr>
              <a:t>됨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A65668-7030-BF84-E603-C3DCCB8F6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00" y="3083358"/>
            <a:ext cx="6620799" cy="259231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879017A-5193-670D-B55D-A68DFD39541C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4DF2865-4392-51FA-3C4A-2B1D0BA872E7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5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5B1F0D2-9F5A-4BBF-A0A7-5A3A991C7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dirty="0"/>
              <a:t>앙상블 방법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1C89AE9-2F86-4419-BB4E-E4AE6E232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/>
              <a:t>앙상블</a:t>
            </a:r>
            <a:r>
              <a:rPr lang="en-US" altLang="ko-KR" sz="2000" dirty="0"/>
              <a:t>(Ensemble)</a:t>
            </a:r>
            <a:r>
              <a:rPr lang="ko-KR" altLang="en-US" sz="2000" dirty="0"/>
              <a:t>은</a:t>
            </a:r>
            <a:r>
              <a:rPr lang="en-US" altLang="ko-KR" sz="2000" dirty="0"/>
              <a:t> </a:t>
            </a:r>
            <a:r>
              <a:rPr lang="ko-KR" altLang="en-US" sz="2000" dirty="0"/>
              <a:t>여러 개의 모델을 결합하여 더 나은 성능을 얻는 방법론을 말한다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/>
              <a:t>개별 모델의 예측을 조합함으로써 단일 모델보다 더 높은 정확도와 안정성을 얻을 수 있다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rgbClr val="0070C0"/>
                </a:solidFill>
              </a:rPr>
              <a:t>앙상블 방법론은 모델의 약점을 상호 보완하고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 err="1">
                <a:solidFill>
                  <a:srgbClr val="0070C0"/>
                </a:solidFill>
              </a:rPr>
              <a:t>과적합</a:t>
            </a:r>
            <a:r>
              <a:rPr lang="en-US" altLang="ko-KR" sz="2000" b="1" dirty="0">
                <a:solidFill>
                  <a:srgbClr val="0070C0"/>
                </a:solidFill>
              </a:rPr>
              <a:t>(overfitting)</a:t>
            </a:r>
            <a:r>
              <a:rPr lang="ko-KR" altLang="en-US" sz="2000" b="1" dirty="0">
                <a:solidFill>
                  <a:srgbClr val="0070C0"/>
                </a:solidFill>
              </a:rPr>
              <a:t>을 줄이며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</a:rPr>
              <a:t>일반화 능력을 향상시키는 데 유용하다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" altLang="en-US" sz="2000" dirty="0"/>
              <a:t>훈련 데이터로부터 학습된 기본 분류기 세트를 구성</a:t>
            </a:r>
            <a:r>
              <a:rPr lang="ko-KR" altLang="en-US" sz="2000" dirty="0"/>
              <a:t>한</a:t>
            </a:r>
            <a:r>
              <a:rPr lang="ko" altLang="en-US" sz="2000" dirty="0"/>
              <a:t>다.</a:t>
            </a:r>
            <a:endParaRPr lang="en-US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" altLang="en-US" sz="2000" u="sng" dirty="0"/>
              <a:t>여러 분류기의 예측을 결합하여 테스트 레코드의 클래스 레이블을 예측</a:t>
            </a:r>
            <a:r>
              <a:rPr lang="ko-KR" altLang="en-US" sz="2000" u="sng" dirty="0"/>
              <a:t>한</a:t>
            </a:r>
            <a:r>
              <a:rPr lang="ko" altLang="en-US" sz="2000" u="sng" dirty="0"/>
              <a:t>다(예: 다수결 투표를 통해)</a:t>
            </a:r>
            <a:endParaRPr lang="en-US" altLang="ko" sz="2000" u="sng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ko" alt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4AE53-F160-124D-B797-39F3DD30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F635A-036F-44CA-BA6E-C3CB8709D167}" type="slidenum">
              <a:rPr lang="en-US" altLang="en-US" sz="1200">
                <a:solidFill>
                  <a:srgbClr val="898989"/>
                </a:solidFill>
              </a:rPr>
              <a:pPr/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B826B1C-E191-4B17-94A4-204D7E95A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32800" cy="533400"/>
          </a:xfrm>
        </p:spPr>
        <p:txBody>
          <a:bodyPr/>
          <a:lstStyle/>
          <a:p>
            <a:r>
              <a:rPr lang="ko" altLang="en-US" sz="2800" dirty="0"/>
              <a:t>앙상블 학습의 일반적 접근 방식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31BB9-0B09-3E45-8A78-215A73C8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FEEB28-D8D0-419C-A557-95DAE5454D07}" type="slidenum">
              <a:rPr lang="en-US" altLang="en-US" sz="1200">
                <a:solidFill>
                  <a:srgbClr val="898989"/>
                </a:solidFill>
              </a:rPr>
              <a:pPr/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3316" name="Picture 6">
            <a:extLst>
              <a:ext uri="{FF2B5EF4-FFF2-40B4-BE49-F238E27FC236}">
                <a16:creationId xmlns:a16="http://schemas.microsoft.com/office/drawing/2014/main" id="{9A257B3B-C337-4D47-8C42-FB02E31D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722471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7">
            <a:extLst>
              <a:ext uri="{FF2B5EF4-FFF2-40B4-BE49-F238E27FC236}">
                <a16:creationId xmlns:a16="http://schemas.microsoft.com/office/drawing/2014/main" id="{374BC95F-9831-470B-93A5-1C7C53FCB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4419600"/>
            <a:ext cx="312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200" dirty="0"/>
              <a:t>다수결 투표 또는 가중 다수결 투표</a:t>
            </a:r>
            <a:r>
              <a:rPr lang="en-US" altLang="ko-KR" sz="1200" dirty="0"/>
              <a:t>(</a:t>
            </a:r>
            <a:r>
              <a:rPr lang="ko-KR" altLang="en-US" sz="1200" dirty="0"/>
              <a:t>정확도나 관련성에 따라 가중치를 부여함</a:t>
            </a:r>
            <a:r>
              <a:rPr lang="en-US" altLang="ko-KR" sz="1200" dirty="0"/>
              <a:t>)</a:t>
            </a:r>
            <a:r>
              <a:rPr lang="ko-KR" altLang="en-US" sz="1200" dirty="0"/>
              <a:t>를 사용</a:t>
            </a:r>
            <a:endParaRPr lang="en-US" altLang="ko" sz="1800" b="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5A7FBA3-7AD0-4A9C-947B-6CE14CEF6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앙상블 분류기 구성 </a:t>
            </a:r>
            <a:r>
              <a:rPr lang="ko-KR" altLang="en-US" sz="2800" dirty="0"/>
              <a:t>방법</a:t>
            </a:r>
            <a:endParaRPr lang="ko" altLang="en-US" sz="280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DD13D8E-96D8-0C4F-AB84-90437D9AB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77200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" altLang="en-US" sz="2000" dirty="0"/>
              <a:t>훈련 세트를 조작하여</a:t>
            </a:r>
          </a:p>
          <a:p>
            <a:pPr lvl="1">
              <a:lnSpc>
                <a:spcPct val="150000"/>
              </a:lnSpc>
              <a:defRPr/>
            </a:pPr>
            <a:r>
              <a:rPr lang="ko" altLang="en-US" sz="1800" dirty="0"/>
              <a:t>예: 배깅, 부스팅, 랜덤 포레스트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" altLang="en-US" sz="2000" dirty="0"/>
              <a:t>입력 기능을 조작하여</a:t>
            </a:r>
          </a:p>
          <a:p>
            <a:pPr lvl="1">
              <a:lnSpc>
                <a:spcPct val="150000"/>
              </a:lnSpc>
              <a:defRPr/>
            </a:pPr>
            <a:r>
              <a:rPr lang="ko" altLang="en-US" sz="1800" dirty="0"/>
              <a:t>예: 랜덤 포레스트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" altLang="en-US" sz="2000" dirty="0"/>
              <a:t>클래스 라벨을 조작하여</a:t>
            </a:r>
          </a:p>
          <a:p>
            <a:pPr lvl="1">
              <a:lnSpc>
                <a:spcPct val="150000"/>
              </a:lnSpc>
              <a:defRPr/>
            </a:pPr>
            <a:r>
              <a:rPr lang="ko" altLang="en-US" sz="1800" dirty="0"/>
              <a:t>예: 오류 수정 출력 코딩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" altLang="en-US" sz="2000" dirty="0"/>
              <a:t>학습 알고리즘을 조작하여</a:t>
            </a:r>
          </a:p>
          <a:p>
            <a:pPr lvl="1">
              <a:lnSpc>
                <a:spcPct val="150000"/>
              </a:lnSpc>
              <a:defRPr/>
            </a:pPr>
            <a:r>
              <a:rPr lang="ko" altLang="en-US" sz="1800" dirty="0"/>
              <a:t>예: ANN의 초기 가중치에 무작위성 주입</a:t>
            </a:r>
            <a:endParaRPr lang="en-US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1D516-BA3A-1344-A276-018AFDF7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83EBEF-6D56-484B-9C77-96ACA627635D}" type="slidenum">
              <a:rPr lang="en-US" altLang="en-US" sz="1200">
                <a:solidFill>
                  <a:srgbClr val="898989"/>
                </a:solidFill>
              </a:rPr>
              <a:pPr/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31FE5F76-0189-4571-9D7B-DC99E8170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분류 기술</a:t>
            </a:r>
          </a:p>
        </p:txBody>
      </p:sp>
      <p:sp>
        <p:nvSpPr>
          <p:cNvPr id="10242" name="Rectangle 5">
            <a:extLst>
              <a:ext uri="{FF2B5EF4-FFF2-40B4-BE49-F238E27FC236}">
                <a16:creationId xmlns:a16="http://schemas.microsoft.com/office/drawing/2014/main" id="{CD4B3303-47A0-4367-91DB-339D26A43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" altLang="en-US" sz="2000" dirty="0">
                <a:ea typeface="ＭＳ Ｐゴシック" panose="020B0600070205080204" pitchFamily="34" charset="-128"/>
              </a:rPr>
              <a:t>기본 분류기</a:t>
            </a:r>
          </a:p>
          <a:p>
            <a:pPr lvl="1">
              <a:lnSpc>
                <a:spcPct val="150000"/>
              </a:lnSpc>
            </a:pPr>
            <a:r>
              <a:rPr lang="ko" altLang="en-US" sz="1800" dirty="0">
                <a:ea typeface="ＭＳ Ｐゴシック" panose="020B0600070205080204" pitchFamily="34" charset="-128"/>
              </a:rPr>
              <a:t>결정</a:t>
            </a:r>
            <a:r>
              <a:rPr lang="ko-KR" altLang="en-US" sz="1800" dirty="0">
                <a:ea typeface="ＭＳ Ｐゴシック" panose="020B0600070205080204" pitchFamily="34" charset="-128"/>
              </a:rPr>
              <a:t>트리</a:t>
            </a:r>
            <a:r>
              <a:rPr lang="ko" altLang="en-US" sz="1800" dirty="0">
                <a:ea typeface="ＭＳ Ｐゴシック" panose="020B0600070205080204" pitchFamily="34" charset="-128"/>
              </a:rPr>
              <a:t> 기반 방법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Decision Tree based Methods</a:t>
            </a:r>
            <a:r>
              <a:rPr lang="en-US" altLang="ko" sz="1800" dirty="0">
                <a:ea typeface="ＭＳ Ｐゴシック" panose="020B0600070205080204" pitchFamily="34" charset="-128"/>
              </a:rPr>
              <a:t>)</a:t>
            </a:r>
            <a:endParaRPr lang="ko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ko" altLang="en-US" sz="1800" dirty="0">
                <a:ea typeface="ＭＳ Ｐゴシック" panose="020B0600070205080204" pitchFamily="34" charset="-128"/>
              </a:rPr>
              <a:t>규칙 기반 방법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Rule-based Methods</a:t>
            </a:r>
            <a:r>
              <a:rPr lang="en-US" altLang="ko" sz="1800" dirty="0">
                <a:ea typeface="ＭＳ Ｐゴシック" panose="020B0600070205080204" pitchFamily="34" charset="-128"/>
              </a:rPr>
              <a:t>)</a:t>
            </a:r>
            <a:endParaRPr lang="ko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ea typeface="ＭＳ Ｐゴシック" panose="020B0600070205080204" pitchFamily="34" charset="-128"/>
              </a:rPr>
              <a:t>최근접</a:t>
            </a:r>
            <a:r>
              <a:rPr lang="ko" altLang="en-US" sz="1800" dirty="0">
                <a:ea typeface="ＭＳ Ｐゴシック" panose="020B0600070205080204" pitchFamily="34" charset="-128"/>
              </a:rPr>
              <a:t> 이웃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Nearest-neighbor</a:t>
            </a:r>
            <a:r>
              <a:rPr lang="en-US" altLang="ko" sz="1800" dirty="0">
                <a:ea typeface="ＭＳ Ｐゴシック" panose="020B0600070205080204" pitchFamily="34" charset="-128"/>
              </a:rPr>
              <a:t>)</a:t>
            </a:r>
            <a:endParaRPr lang="ko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ko" altLang="en-US" sz="1800" dirty="0">
                <a:ea typeface="ＭＳ Ｐゴシック" panose="020B0600070205080204" pitchFamily="34" charset="-128"/>
              </a:rPr>
              <a:t>나이브 베이즈와 베이지안 신념 네트워크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Naïve Bayes and Bayesian Belief Networks)</a:t>
            </a:r>
            <a:endParaRPr lang="ko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ea typeface="ＭＳ Ｐゴシック" panose="020B0600070205080204" pitchFamily="34" charset="-128"/>
              </a:rPr>
              <a:t>소포트</a:t>
            </a:r>
            <a:r>
              <a:rPr lang="ko" altLang="en-US" sz="1800" dirty="0">
                <a:ea typeface="ＭＳ Ｐゴシック" panose="020B0600070205080204" pitchFamily="34" charset="-128"/>
              </a:rPr>
              <a:t>벡터 머신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Support Vector Machines</a:t>
            </a:r>
            <a:r>
              <a:rPr lang="en-US" altLang="ko" sz="1800" dirty="0">
                <a:ea typeface="ＭＳ Ｐゴシック" panose="020B0600070205080204" pitchFamily="34" charset="-128"/>
              </a:rPr>
              <a:t>)</a:t>
            </a:r>
            <a:endParaRPr lang="ko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ko" altLang="en-US" sz="1800" dirty="0">
                <a:ea typeface="ＭＳ Ｐゴシック" panose="020B0600070205080204" pitchFamily="34" charset="-128"/>
              </a:rPr>
              <a:t>신경망, 딥 신경망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Neural Networks, Deep Neural Nets)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" altLang="en-US" sz="2000" dirty="0">
                <a:ea typeface="ＭＳ Ｐゴシック" panose="020B0600070205080204" pitchFamily="34" charset="-128"/>
              </a:rPr>
              <a:t>앙상블 분류기</a:t>
            </a:r>
          </a:p>
          <a:p>
            <a:pPr lvl="1">
              <a:lnSpc>
                <a:spcPct val="150000"/>
              </a:lnSpc>
            </a:pPr>
            <a:r>
              <a:rPr lang="ko" altLang="en-US" sz="1800" dirty="0">
                <a:ea typeface="ＭＳ Ｐゴシック" panose="020B0600070205080204" pitchFamily="34" charset="-128"/>
              </a:rPr>
              <a:t>부스팅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Boosting)</a:t>
            </a:r>
            <a:r>
              <a:rPr lang="ko" altLang="en-US" sz="1800" dirty="0">
                <a:ea typeface="ＭＳ Ｐゴシック" panose="020B0600070205080204" pitchFamily="34" charset="-128"/>
              </a:rPr>
              <a:t>, 배깅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Bagging)</a:t>
            </a:r>
            <a:r>
              <a:rPr lang="ko" altLang="en-US" sz="1800" dirty="0">
                <a:ea typeface="ＭＳ Ｐゴシック" panose="020B0600070205080204" pitchFamily="34" charset="-128"/>
              </a:rPr>
              <a:t>, 랜덤 포레스트</a:t>
            </a:r>
            <a:r>
              <a:rPr lang="en-US" altLang="en-US" sz="1800" dirty="0">
                <a:ea typeface="ＭＳ Ｐゴシック" panose="020B0600070205080204" pitchFamily="34" charset="-128"/>
              </a:rPr>
              <a:t>(Random Forests)</a:t>
            </a:r>
            <a:endParaRPr lang="ko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A6AB2-31A3-4DB3-940B-BE07E3D2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A5596-71A0-4179-8254-834A517C85E5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CEBE6F2-EA68-4B04-AA31-6E0DA60C8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배깅(</a:t>
            </a:r>
            <a:r>
              <a:rPr lang="en-US" altLang="ko" sz="2800" dirty="0"/>
              <a:t>BAGGING: </a:t>
            </a:r>
            <a:r>
              <a:rPr lang="ko" altLang="en-US" sz="2800" dirty="0"/>
              <a:t>Bootstrap AGGreatING)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715C23C-06AB-4189-A0C9-F40880131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2" y="1143000"/>
            <a:ext cx="8580437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" altLang="en-US" sz="2000" dirty="0"/>
              <a:t>부트스트랩 샘플링: </a:t>
            </a:r>
            <a:r>
              <a:rPr lang="ko-KR" altLang="en-US" sz="1800" dirty="0"/>
              <a:t>부트스트랩 샘플링</a:t>
            </a:r>
            <a:r>
              <a:rPr lang="en-US" altLang="ko-KR" sz="1800" dirty="0"/>
              <a:t>(Bootstrap Sampling)</a:t>
            </a:r>
            <a:r>
              <a:rPr lang="ko-KR" altLang="en-US" sz="1800" dirty="0"/>
              <a:t>이란</a:t>
            </a:r>
            <a:r>
              <a:rPr lang="en-US" altLang="ko-KR" sz="1800" dirty="0"/>
              <a:t>, </a:t>
            </a:r>
            <a:r>
              <a:rPr lang="ko-KR" altLang="en-US" sz="1800" dirty="0"/>
              <a:t>통계학과 </a:t>
            </a:r>
            <a:r>
              <a:rPr lang="ko-KR" altLang="en-US" sz="1800" dirty="0" err="1"/>
              <a:t>머신러닝에서</a:t>
            </a:r>
            <a:r>
              <a:rPr lang="ko-KR" altLang="en-US" sz="1800" dirty="0"/>
              <a:t> 데이터를 분석하거나 모델을 학습시키기 위해 </a:t>
            </a:r>
            <a:r>
              <a:rPr lang="ko-KR" altLang="en-US" sz="1800" b="1" dirty="0"/>
              <a:t>대체 샘플링</a:t>
            </a:r>
            <a:r>
              <a:rPr lang="en-US" altLang="ko-KR" sz="1800" b="1" dirty="0"/>
              <a:t>(With Replacement)</a:t>
            </a:r>
            <a:r>
              <a:rPr lang="ko-KR" altLang="en-US" sz="1800" b="1" dirty="0"/>
              <a:t> 방식을 사용해 반복적으로 새로운 데이터셋을 생성하는 방법을 말한다</a:t>
            </a:r>
            <a:r>
              <a:rPr lang="en-US" altLang="ko-KR" sz="1800" b="1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같은 알고리즘을 사용하지만, 훈련 데이터를 랜덤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샘플링하여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여러 개의 모델을 학습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개별 모델들의 예측 결과를 평균(회귀) 또는 다수결(분류)로 결합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대표적인 모델: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 포레스트(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Forest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특징</a:t>
            </a:r>
            <a:endParaRPr lang="en-US" altLang="ko-KR" sz="1800" b="1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/>
              <a:t>            -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방지 효과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모델의 분산(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Variance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감소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훈련 데이터가 충분할 때 효과적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B76F1-B9BF-5346-9896-02AF21BD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553E86-C845-4860-976A-EE109BEBF044}" type="slidenum">
              <a:rPr lang="en-US" altLang="en-US" sz="1200">
                <a:solidFill>
                  <a:srgbClr val="898989"/>
                </a:solidFill>
              </a:rPr>
              <a:pPr/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054E7-26C6-4F55-FE9F-A8EBA950D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0F5A935-27BD-3FBE-01CD-34DBDBEB5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배깅(</a:t>
            </a:r>
            <a:r>
              <a:rPr lang="en-US" altLang="ko" sz="2800" dirty="0"/>
              <a:t>BAGGING: </a:t>
            </a:r>
            <a:r>
              <a:rPr lang="ko" altLang="en-US" sz="2800" dirty="0"/>
              <a:t>Bootstrap AGGreatING)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DE2B708-58E2-C397-F0DB-93A9396BC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2" y="1143000"/>
            <a:ext cx="8580437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" altLang="en-US" sz="2000" dirty="0"/>
              <a:t>부트스트랩 샘플링: 대체 샘플링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부트스트랩 샘플링</a:t>
            </a:r>
            <a:r>
              <a:rPr lang="en-US" altLang="ko-KR" sz="1600" dirty="0"/>
              <a:t>(Bootstrap Sampling)</a:t>
            </a:r>
            <a:r>
              <a:rPr lang="ko-KR" altLang="en-US" sz="1600" dirty="0"/>
              <a:t>에서 대체 샘플링</a:t>
            </a:r>
            <a:r>
              <a:rPr lang="en-US" altLang="ko-KR" sz="1600" dirty="0"/>
              <a:t>(With Replacement)</a:t>
            </a:r>
            <a:r>
              <a:rPr lang="ko-KR" altLang="en-US" sz="1600" dirty="0"/>
              <a:t>이란</a:t>
            </a:r>
            <a:r>
              <a:rPr lang="en-US" altLang="ko-KR" sz="1600" dirty="0"/>
              <a:t>, </a:t>
            </a:r>
            <a:r>
              <a:rPr lang="ko-KR" altLang="en-US" sz="1600" b="1" dirty="0"/>
              <a:t>샘플을 추출한 후 다시 원본 데이터로 되돌려놓는 방식</a:t>
            </a:r>
            <a:r>
              <a:rPr lang="ko-KR" altLang="en-US" sz="1600" dirty="0"/>
              <a:t>을 의미한다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이로 인해 같은 샘플이 여러 번 선택될 수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배깅</a:t>
            </a:r>
            <a:r>
              <a:rPr lang="ko-KR" altLang="en-US" sz="1600" dirty="0"/>
              <a:t> 과정에서 여러 개의 샘플링과 학습이 반복되는데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 반복 횟수를 </a:t>
            </a:r>
            <a:r>
              <a:rPr lang="ko-KR" altLang="en-US" sz="1600" dirty="0" err="1"/>
              <a:t>배깅</a:t>
            </a:r>
            <a:r>
              <a:rPr lang="ko-KR" altLang="en-US" sz="1600" dirty="0"/>
              <a:t> 라운드</a:t>
            </a:r>
            <a:r>
              <a:rPr lang="en-US" altLang="ko-KR" sz="1600" dirty="0"/>
              <a:t>(Bagging Round)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배깅</a:t>
            </a:r>
            <a:r>
              <a:rPr lang="ko-KR" altLang="en-US" sz="1600" dirty="0"/>
              <a:t> 라운드가 </a:t>
            </a:r>
            <a:r>
              <a:rPr lang="en-US" altLang="ko-KR" sz="1600" b="1" dirty="0"/>
              <a:t>100</a:t>
            </a:r>
            <a:r>
              <a:rPr lang="ko-KR" altLang="en-US" sz="1600" dirty="0"/>
              <a:t>이면 </a:t>
            </a:r>
            <a:r>
              <a:rPr lang="en-US" altLang="ko-KR" sz="1600" dirty="0"/>
              <a:t>100</a:t>
            </a:r>
            <a:r>
              <a:rPr lang="ko-KR" altLang="en-US" sz="1600" dirty="0"/>
              <a:t>개의 부트스트랩 샘플을 생성하고 </a:t>
            </a:r>
            <a:r>
              <a:rPr lang="en-US" altLang="ko-KR" sz="1600" dirty="0"/>
              <a:t>100</a:t>
            </a:r>
            <a:r>
              <a:rPr lang="ko-KR" altLang="en-US" sz="1600" dirty="0"/>
              <a:t>개의 모델을 훈련시킨다</a:t>
            </a:r>
            <a:r>
              <a:rPr lang="en-US" altLang="ko-KR" sz="1600" dirty="0"/>
              <a:t>. </a:t>
            </a:r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각 라운드에서 </a:t>
            </a:r>
            <a:r>
              <a:rPr lang="ko-KR" altLang="en-US" sz="1600" b="1" dirty="0"/>
              <a:t>다른 데이터 샘플</a:t>
            </a:r>
            <a:r>
              <a:rPr lang="ko-KR" altLang="en-US" sz="1600" dirty="0"/>
              <a:t>을 사용하여 독립적인 모델을 만들게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트리개수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n_estimators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=100~500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이 일반적)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>
              <a:lnSpc>
                <a:spcPct val="150000"/>
              </a:lnSpc>
            </a:pPr>
            <a:endParaRPr lang="en-US" altLang="en-US" sz="1800" dirty="0"/>
          </a:p>
          <a:p>
            <a:pPr>
              <a:lnSpc>
                <a:spcPct val="150000"/>
              </a:lnSpc>
            </a:pPr>
            <a:endParaRPr lang="en-US" altLang="en-US" sz="1800" dirty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altLang="en-US" dirty="0"/>
          </a:p>
        </p:txBody>
      </p:sp>
      <p:pic>
        <p:nvPicPr>
          <p:cNvPr id="15364" name="Picture 289">
            <a:extLst>
              <a:ext uri="{FF2B5EF4-FFF2-40B4-BE49-F238E27FC236}">
                <a16:creationId xmlns:a16="http://schemas.microsoft.com/office/drawing/2014/main" id="{ED70AF51-0B7F-D51A-BAAF-5C2AADC10923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6350" y="4876800"/>
            <a:ext cx="7239000" cy="1264444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727BC-7E23-9994-9477-06D253BF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40475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553E86-C845-4860-976A-EE109BEBF044}" type="slidenum">
              <a:rPr lang="en-US" altLang="en-US" sz="1200">
                <a:solidFill>
                  <a:srgbClr val="898989"/>
                </a:solidFill>
              </a:rPr>
              <a:pPr/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61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3EFEAAC-4BAE-4298-9C7C-5BE3598B0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배깅 예시</a:t>
            </a:r>
          </a:p>
        </p:txBody>
      </p:sp>
      <p:sp>
        <p:nvSpPr>
          <p:cNvPr id="26626" name="Rectangle 9">
            <a:extLst>
              <a:ext uri="{FF2B5EF4-FFF2-40B4-BE49-F238E27FC236}">
                <a16:creationId xmlns:a16="http://schemas.microsoft.com/office/drawing/2014/main" id="{7BBD9E51-9546-9242-BBB5-A4467432C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-KR" altLang="en-US" sz="2000" dirty="0"/>
              <a:t>고양이와 개 구분하기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배깅</a:t>
            </a:r>
            <a:r>
              <a:rPr lang="en-US" altLang="ko-KR" sz="2000" dirty="0"/>
              <a:t>)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원본 데이터셋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000개의 이미지가 있다고 가정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각 이미지는 고양이 또는 개의 사진</a:t>
            </a:r>
            <a:r>
              <a:rPr lang="ko-KR" altLang="en-US" sz="1800" dirty="0">
                <a:latin typeface="Arial" panose="020B0604020202020204" pitchFamily="34" charset="0"/>
              </a:rPr>
              <a:t>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이 데이터를 사용하여 모델을 훈련시키고자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1.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배깅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라운드 1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부트스트랩 샘플링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원본 데이터에서 1000개의 이미지를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중복을 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b="1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허용하여 랜덤하게 뽑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예를 들어, 고양이 이미지가 700개,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개 이미지가 300개인 경우, 샘플링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 데이터는 고양이 이미지가 여러 번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중복될 수도 있고, 개 이미지도 중복될 수 있다.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이렇게 얻은 데이터를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첫 번째 모델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 사용하여 훈련을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훈련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첫 번째 모델(예: 결정 트리)은 이 부트스트랩 샘플을 사용하여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고양이와 개를 구분하는 규칙을 학습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B5C03-5497-9D46-A54F-C83D1BD5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44943F-6D05-4BEC-99C7-C167F8B319E8}" type="slidenum">
              <a:rPr lang="en-US" altLang="en-US" sz="1200">
                <a:solidFill>
                  <a:srgbClr val="898989"/>
                </a:solidFill>
              </a:rPr>
              <a:pPr/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D9FD5-E577-4572-570D-5A1DD36A8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E8ED3D-EC77-C027-2B9A-31701A404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배깅 예시</a:t>
            </a:r>
          </a:p>
        </p:txBody>
      </p:sp>
      <p:sp>
        <p:nvSpPr>
          <p:cNvPr id="26626" name="Rectangle 9">
            <a:extLst>
              <a:ext uri="{FF2B5EF4-FFF2-40B4-BE49-F238E27FC236}">
                <a16:creationId xmlns:a16="http://schemas.microsoft.com/office/drawing/2014/main" id="{1B214852-7671-AF33-58A6-F9F5D387F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2" y="1143000"/>
            <a:ext cx="8504237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-KR" altLang="en-US" sz="2000" dirty="0"/>
              <a:t>고양이와 개 구분하기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배깅</a:t>
            </a:r>
            <a:r>
              <a:rPr lang="en-US" altLang="ko-KR" sz="2000" dirty="0"/>
              <a:t>)</a:t>
            </a: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배깅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라운드 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b="1" dirty="0"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부트스트랩 샘플링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원본 데이터에서 다시 1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000개의 이미지를 랜덤으로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뽑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이번에도 중복을 허용하여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샘플링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첫 번째 라운드와는 다른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샘플들이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선택됩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예를 들어, 이번 라운드에서는 개 이미지가 더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많이 선택될 수도 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훈련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두 번째 모델(또 다른 결정 트리)은 이 샘플을 사용하여 학습을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3.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배깅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라운드 3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부트스트랩 샘플링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또 다시 1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000개의 이미지를 랜덤으로 뽑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첫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번째와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두 번째 라운드와는 다른 데이터가 선택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훈련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세 번째 모델은 이 샘플을 사용하여 학습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endParaRPr lang="en-US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684F7-8809-5BF9-EF48-F75CF023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44943F-6D05-4BEC-99C7-C167F8B319E8}" type="slidenum">
              <a:rPr lang="en-US" altLang="en-US" sz="1200">
                <a:solidFill>
                  <a:srgbClr val="898989"/>
                </a:solidFill>
              </a:rPr>
              <a:pPr/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81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C0818-7955-3852-3155-B1BB4D389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6DE4573-49FB-274B-F066-DCA58910F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배깅 예시</a:t>
            </a:r>
          </a:p>
        </p:txBody>
      </p:sp>
      <p:sp>
        <p:nvSpPr>
          <p:cNvPr id="26626" name="Rectangle 9">
            <a:extLst>
              <a:ext uri="{FF2B5EF4-FFF2-40B4-BE49-F238E27FC236}">
                <a16:creationId xmlns:a16="http://schemas.microsoft.com/office/drawing/2014/main" id="{27533434-4181-B8A4-E476-3CDB69783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-KR" altLang="en-US" sz="2000" dirty="0"/>
              <a:t>고양이와 개 구분하기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배깅</a:t>
            </a:r>
            <a:r>
              <a:rPr lang="en-US" altLang="ko-KR" sz="2000" dirty="0"/>
              <a:t>)</a:t>
            </a: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최종 예측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모델(결정 트리)은 새로운 이미지를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입력받아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고양이인지 개인지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예측을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첫 번째 모델은 고양이라고 예측하고, 두 번째 모델은 개라고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예측하고, 세 번째 모델은 고양이라고 예측했다고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할때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다수결 투표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방식으로 최종 예측을 도출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즉,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고양이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라고 예측한 모델이 2개로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다수이므로, 최종적으로 이 이미지는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고양이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분류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50BC8-EDEC-50C0-E3F8-4F554595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44943F-6D05-4BEC-99C7-C167F8B319E8}" type="slidenum">
              <a:rPr lang="en-US" altLang="en-US" sz="1200">
                <a:solidFill>
                  <a:srgbClr val="898989"/>
                </a:solidFill>
              </a:rPr>
              <a:pPr/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154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1AB855A-B489-4AA1-B112-72D0BC8C3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1EF8DD4-94FA-4330-9CFB-812BDA66C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 err="1"/>
              <a:t>랜덤포레스트</a:t>
            </a:r>
            <a:r>
              <a:rPr lang="en-US" altLang="ko-KR" sz="1800" dirty="0"/>
              <a:t>(Random Forest)</a:t>
            </a:r>
            <a:r>
              <a:rPr lang="ko-KR" altLang="en-US" sz="1800" dirty="0"/>
              <a:t>는 </a:t>
            </a:r>
            <a:r>
              <a:rPr lang="ko-KR" altLang="en-US" sz="1800" b="1" dirty="0" err="1"/>
              <a:t>배깅</a:t>
            </a:r>
            <a:r>
              <a:rPr lang="en-US" altLang="ko-KR" sz="1800" b="1" dirty="0"/>
              <a:t>(Bagging)</a:t>
            </a:r>
            <a:r>
              <a:rPr lang="ko-KR" altLang="en-US" sz="1800" dirty="0"/>
              <a:t> 방식의 앙상블 학습 기법 중 하나로</a:t>
            </a:r>
            <a:r>
              <a:rPr lang="en-US" altLang="ko-KR" sz="1800" dirty="0"/>
              <a:t>, </a:t>
            </a:r>
            <a:r>
              <a:rPr lang="ko-KR" altLang="en-US" sz="1800" dirty="0"/>
              <a:t>여러 개의 결정 트리</a:t>
            </a:r>
            <a:r>
              <a:rPr lang="en-US" altLang="ko-KR" sz="1800" dirty="0"/>
              <a:t>(Decision Tree)</a:t>
            </a:r>
            <a:r>
              <a:rPr lang="ko-KR" altLang="en-US" sz="1800" dirty="0"/>
              <a:t>를 조합하여 예측 성능을 향상시키는 </a:t>
            </a:r>
            <a:r>
              <a:rPr lang="ko-KR" altLang="en-US" sz="1800" dirty="0" err="1"/>
              <a:t>머신러닝</a:t>
            </a:r>
            <a:r>
              <a:rPr lang="ko-KR" altLang="en-US" sz="1800" dirty="0"/>
              <a:t> 알고리즘이다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/>
              <a:t>랜덤포레스트의</a:t>
            </a:r>
            <a:r>
              <a:rPr lang="ko-KR" altLang="en-US" sz="2000" dirty="0"/>
              <a:t> 주요 특징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여러 개의 결정 트리 활용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단일 결정 트리는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)될 가능성이 높지만,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랜덤포레스트는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여러 개의 트리를 결합하여 과적합을 방지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배깅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Bagging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Bootstrap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Aggregating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 데이터를 랜덤하게 샘플링(부트스트랩 샘플링)하여 여러 개의 트리를 만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트리는 독립적으로 학습되며, 최종 예측은 다수결(분류) 또는 평균(회귀)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결정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6A0A-1193-5241-AF16-45F810F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45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B715C-1A83-6B32-EEC4-4B1FA21DA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95D7DA4-B5C1-91D2-9F1A-2D9959A70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26688500-F3C5-B356-ABFE-595354A30D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/>
              <a:t>랜덤포레스트의</a:t>
            </a:r>
            <a:r>
              <a:rPr lang="ko-KR" altLang="en-US" sz="2000" dirty="0"/>
              <a:t> 주요 특징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특성 랜덤 선택(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Randomness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트리를 만들 때, 전체 특성(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중 일부만 랜덤하게 선택하여 분할 기준을 결정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이로 인해 모델이 특정 특성에 의존하는 것을 방지하고 일반화 성능을 향상시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강한 성능과 안정성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단일 결정 트리보다 높은 정확도를 보이며, 이상치(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)나 노이즈에도 강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차원이 높거나 복잡한 문제에서도 효과적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b="1" dirty="0"/>
              <a:t>             </a:t>
            </a:r>
            <a:r>
              <a:rPr lang="ko-KR" altLang="en-US" sz="1600" b="1" dirty="0" err="1"/>
              <a:t>랜덤포레스트의</a:t>
            </a:r>
            <a:r>
              <a:rPr lang="ko-KR" altLang="en-US" sz="1600" b="1" dirty="0"/>
              <a:t> 단점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트리가 많아질수록 계산 비용이 증가한다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직관적인 해석이 어렵다</a:t>
            </a:r>
            <a:r>
              <a:rPr lang="en-US" altLang="ko-KR" sz="1600" dirty="0"/>
              <a:t>(</a:t>
            </a:r>
            <a:r>
              <a:rPr lang="ko-KR" altLang="en-US" sz="1600" dirty="0"/>
              <a:t>단일 트리보다 복잡함</a:t>
            </a:r>
            <a:r>
              <a:rPr lang="en-US" altLang="ko-KR" sz="1600" dirty="0"/>
              <a:t>).</a:t>
            </a:r>
          </a:p>
          <a:p>
            <a:pPr lvl="1">
              <a:lnSpc>
                <a:spcPct val="150000"/>
              </a:lnSpc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B41C6-E6F3-E224-CCC6-D9B1AE9E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6433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AF464-5816-CFD9-DAB7-0378C25FC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305FEBC-AE8C-EE6D-C19B-404140F01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2D3BC56D-E03E-E28C-BB55-68233E5077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2" y="898525"/>
            <a:ext cx="8580437" cy="5715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랜덤 </a:t>
            </a:r>
            <a:r>
              <a:rPr lang="ko-KR" altLang="en-US" sz="1800" b="1" dirty="0" err="1"/>
              <a:t>포레스트의</a:t>
            </a:r>
            <a:r>
              <a:rPr lang="ko-KR" altLang="en-US" sz="1800" b="1" dirty="0"/>
              <a:t> 노드 분할 과정</a:t>
            </a:r>
            <a:endParaRPr lang="en-US" altLang="ko-KR" sz="1800" b="1" dirty="0"/>
          </a:p>
          <a:p>
            <a:pPr lvl="1">
              <a:lnSpc>
                <a:spcPct val="150000"/>
              </a:lnSpc>
              <a:buAutoNum type="arabicPeriod"/>
            </a:pPr>
            <a:r>
              <a:rPr lang="ko-KR" altLang="en-US" sz="1600" b="1" dirty="0"/>
              <a:t>부트스트랩 샘플링</a:t>
            </a:r>
            <a:r>
              <a:rPr lang="en-US" altLang="ko-KR" sz="1600" b="1" dirty="0"/>
              <a:t>(Bootstrap Sampling)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전체 데이터에서 중복을 허용하여 샘플을 뽑아 여러 개의 결정 트리를 </a:t>
            </a:r>
            <a:endParaRPr lang="en-US" altLang="ko-KR" sz="1600" dirty="0"/>
          </a:p>
          <a:p>
            <a:pPr lvl="2">
              <a:lnSpc>
                <a:spcPct val="150000"/>
              </a:lnSpc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학습시킨다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노드 분할 시 무작위 특성 선택</a:t>
            </a:r>
            <a:endParaRPr lang="en-US" altLang="ko-KR" sz="1600" b="1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각 노드에서 모든 특성을 고려하는 것이 아니라</a:t>
            </a:r>
            <a:r>
              <a:rPr lang="en-US" altLang="ko-KR" sz="1600" dirty="0"/>
              <a:t>, </a:t>
            </a:r>
            <a:r>
              <a:rPr lang="ko-KR" altLang="en-US" sz="1600" b="1" dirty="0"/>
              <a:t>전체 특성 중에서 일부 특성만 무작위로 선택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보통 특성 개수가 </a:t>
            </a:r>
            <a:r>
              <a:rPr lang="en-US" altLang="ko-KR" sz="1600" dirty="0"/>
              <a:t>M</a:t>
            </a:r>
            <a:r>
              <a:rPr lang="ko-KR" altLang="en-US" sz="1600" dirty="0"/>
              <a:t>이라면</a:t>
            </a:r>
            <a:r>
              <a:rPr lang="en-US" altLang="ko-KR" sz="1600" dirty="0"/>
              <a:t>,                                                               </a:t>
            </a:r>
            <a:r>
              <a:rPr lang="ko-KR" altLang="en-US" sz="1600" dirty="0"/>
              <a:t>선택한다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정보획득을 통한 최적 특성 선택</a:t>
            </a:r>
            <a:endParaRPr lang="en-US" altLang="ko-KR" sz="1600" b="1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선택된 일부 특성 중에서 </a:t>
            </a:r>
            <a:r>
              <a:rPr lang="ko-KR" altLang="en-US" sz="1600" b="1" dirty="0"/>
              <a:t>정보획득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지니 불순도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엔트로피 감소량</a:t>
            </a:r>
            <a:r>
              <a:rPr lang="ko-KR" altLang="en-US" sz="1600" dirty="0"/>
              <a:t> 등의 기준을 사용하여 최적의 분할을 찾는다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트리 성장 </a:t>
            </a:r>
            <a:r>
              <a:rPr lang="en-US" altLang="ko-KR" sz="1600" b="1" dirty="0"/>
              <a:t>&amp; </a:t>
            </a:r>
            <a:r>
              <a:rPr lang="ko-KR" altLang="en-US" sz="1600" b="1" dirty="0"/>
              <a:t>반복</a:t>
            </a:r>
            <a:endParaRPr lang="en-US" altLang="ko-KR" sz="1600" b="1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 </a:t>
            </a:r>
            <a:r>
              <a:rPr lang="ko-KR" altLang="en-US" sz="1600" dirty="0"/>
              <a:t>위 과정을 반복하여 트리를 성장시키고</a:t>
            </a:r>
            <a:r>
              <a:rPr lang="en-US" altLang="ko-KR" sz="1600" dirty="0"/>
              <a:t>, </a:t>
            </a:r>
            <a:r>
              <a:rPr lang="ko-KR" altLang="en-US" sz="1600" dirty="0"/>
              <a:t>여러 개의 트리를 생성하여 앙상블을 수행한다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982E4-B24F-D9A5-5169-FDA1E306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47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01FADD-8B70-D1A8-6C04-05398617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3981090"/>
            <a:ext cx="346537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3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322EF-ED9B-C893-7B03-BA7825B38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AC2606B-587A-9301-D337-1D411BDD3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DBF996F9-3938-2EC7-8D6B-722DE647DA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715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특성</a:t>
            </a:r>
            <a:r>
              <a:rPr lang="en-US" altLang="ko-KR" sz="1800" b="1" dirty="0"/>
              <a:t>(Feature) </a:t>
            </a:r>
            <a:r>
              <a:rPr lang="ko-KR" altLang="en-US" sz="1800" b="1" dirty="0"/>
              <a:t>무작위 선택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결정 트리의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노드(분기점)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만들 때마다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전체 특성이 아닌, 일부 특성만 랜덤하게 선택하여 최적의 분할을 찾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트리 자체가 하나의 특성만 선택하는 것이 아니라, 트리 내부의 각 노드에서 무작위로 특성을 선택하는 방식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특성선택 예제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원본 데이터에 10개의 특성(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~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10)이 있다고 가정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포레스트에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100개의 결정 트리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사용한다고 하면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</a:t>
            </a:r>
            <a:r>
              <a:rPr lang="en-US" altLang="ko-KR" sz="160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트리는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랜덤하게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샘플링된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학습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</a:t>
            </a:r>
            <a:r>
              <a:rPr lang="en-US" altLang="ko-KR" sz="160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노드에서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10개의 특성 중 √10 ≈ 3개 정도를 랜덤하게 선택 후, 최적의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분할을 찾음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</a:t>
            </a:r>
            <a:r>
              <a:rPr lang="en-US" altLang="ko-KR" sz="160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최종적으로 100개의 트리가 다르게 학습됨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F445-AE5C-3FA7-6EBD-46E73D24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33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54ACF-F758-23C4-DBFF-B4DDA682E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925CC52-B41A-E17D-F2B8-C66905CC8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E96A3A9-7B07-0058-A5FB-3681C332C0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랜덤포레스트와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배깅의</a:t>
            </a:r>
            <a:r>
              <a:rPr lang="ko-KR" altLang="en-US" sz="1800" b="1" dirty="0"/>
              <a:t> 차이점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랜덤포레스트</a:t>
            </a:r>
            <a:r>
              <a:rPr lang="en-US" altLang="ko-KR" sz="1600" dirty="0"/>
              <a:t>(Random Forest)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배깅</a:t>
            </a:r>
            <a:r>
              <a:rPr lang="en-US" altLang="ko-KR" sz="1600" dirty="0"/>
              <a:t>(Bagging)</a:t>
            </a:r>
            <a:r>
              <a:rPr lang="ko-KR" altLang="en-US" sz="1600" dirty="0"/>
              <a:t>은 모두 </a:t>
            </a:r>
            <a:r>
              <a:rPr lang="ko-KR" altLang="en-US" sz="1600" dirty="0" err="1"/>
              <a:t>배깅</a:t>
            </a:r>
            <a:r>
              <a:rPr lang="en-US" altLang="ko-KR" sz="1600" dirty="0"/>
              <a:t>(Bootstrap Aggregating)</a:t>
            </a:r>
            <a:r>
              <a:rPr lang="ko-KR" altLang="en-US" sz="1600" dirty="0"/>
              <a:t> 기법을 사용한 앙상블 학습 방법이지만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랜덤포레스트는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배깅에서</a:t>
            </a:r>
            <a:r>
              <a:rPr lang="ko-KR" altLang="en-US" sz="1600" dirty="0"/>
              <a:t> 추가적인 랜덤성을 도입한 알고리즘이다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공통점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차이점</a:t>
            </a:r>
            <a:endParaRPr lang="en-US" altLang="ko-KR" sz="18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CFA3-23C4-9A5F-70E7-E041BB74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49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1DDD68-9935-5E9C-341A-71441604B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39" y="3124199"/>
            <a:ext cx="8249668" cy="359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4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CC0A5A4-C05B-4EF2-B6EB-881B068D7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결정</a:t>
            </a:r>
            <a:r>
              <a:rPr lang="ko-KR" altLang="en-US" sz="2800" dirty="0">
                <a:cs typeface="+mj-cs"/>
              </a:rPr>
              <a:t>트리</a:t>
            </a:r>
            <a:r>
              <a:rPr lang="ko" sz="2800" dirty="0">
                <a:cs typeface="+mj-cs"/>
              </a:rPr>
              <a:t>의 예</a:t>
            </a: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AAF733EE-AC48-417C-A650-8AA95D1D3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990725"/>
          <a:ext cx="3810000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5778500" progId="Word.Document.8">
                  <p:embed/>
                </p:oleObj>
              </mc:Choice>
              <mc:Fallback>
                <p:oleObj name="Document" r:id="rId2" imgW="5854700" imgH="5778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90725"/>
                        <a:ext cx="3810000" cy="377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>
            <a:extLst>
              <a:ext uri="{FF2B5EF4-FFF2-40B4-BE49-F238E27FC236}">
                <a16:creationId xmlns:a16="http://schemas.microsoft.com/office/drawing/2014/main" id="{3621E2A5-F664-437B-AE78-7D73B7C096C2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8382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006600"/>
                </a:solidFill>
              </a:rPr>
              <a:t>범주적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8" name="Text Box 6">
            <a:extLst>
              <a:ext uri="{FF2B5EF4-FFF2-40B4-BE49-F238E27FC236}">
                <a16:creationId xmlns:a16="http://schemas.microsoft.com/office/drawing/2014/main" id="{12F31BB3-3622-408D-93AE-1E2B768392EA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5240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006600"/>
                </a:solidFill>
              </a:rPr>
              <a:t>범주적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9" name="Text Box 7">
            <a:extLst>
              <a:ext uri="{FF2B5EF4-FFF2-40B4-BE49-F238E27FC236}">
                <a16:creationId xmlns:a16="http://schemas.microsoft.com/office/drawing/2014/main" id="{CEF1E55E-15F9-4FB1-9AD2-4096F05313E4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452973" y="1370598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dirty="0">
                <a:solidFill>
                  <a:srgbClr val="006600"/>
                </a:solidFill>
              </a:rPr>
              <a:t>연속적</a:t>
            </a:r>
            <a:endParaRPr lang="en-US" altLang="en-US" sz="1600" dirty="0">
              <a:solidFill>
                <a:schemeClr val="bg2"/>
              </a:solidFill>
            </a:endParaRP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00F11CDF-7A5F-4A25-A27F-5E19BE37B18E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070166" y="1522998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dirty="0">
                <a:solidFill>
                  <a:srgbClr val="006600"/>
                </a:solidFill>
              </a:rPr>
              <a:t>클래스</a:t>
            </a:r>
            <a:endParaRPr lang="en-US" altLang="en-US" sz="1600" dirty="0">
              <a:solidFill>
                <a:schemeClr val="bg2"/>
              </a:solidFill>
            </a:endParaRPr>
          </a:p>
        </p:txBody>
      </p:sp>
      <p:sp>
        <p:nvSpPr>
          <p:cNvPr id="11271" name="Line 9">
            <a:extLst>
              <a:ext uri="{FF2B5EF4-FFF2-40B4-BE49-F238E27FC236}">
                <a16:creationId xmlns:a16="http://schemas.microsoft.com/office/drawing/2014/main" id="{82EAE677-E585-4156-876E-0290EF4FE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5950" y="450532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0">
            <a:extLst>
              <a:ext uri="{FF2B5EF4-FFF2-40B4-BE49-F238E27FC236}">
                <a16:creationId xmlns:a16="http://schemas.microsoft.com/office/drawing/2014/main" id="{77ED1CC4-49CF-4F79-A87A-9B45606084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5650" y="450532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1">
            <a:extLst>
              <a:ext uri="{FF2B5EF4-FFF2-40B4-BE49-F238E27FC236}">
                <a16:creationId xmlns:a16="http://schemas.microsoft.com/office/drawing/2014/main" id="{52BA86D1-67C3-433A-AACE-C464A5A190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1763" y="37115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2">
            <a:extLst>
              <a:ext uri="{FF2B5EF4-FFF2-40B4-BE49-F238E27FC236}">
                <a16:creationId xmlns:a16="http://schemas.microsoft.com/office/drawing/2014/main" id="{A7BED808-9C10-478B-9B3B-A9AC1809C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3025" y="37115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3">
            <a:extLst>
              <a:ext uri="{FF2B5EF4-FFF2-40B4-BE49-F238E27FC236}">
                <a16:creationId xmlns:a16="http://schemas.microsoft.com/office/drawing/2014/main" id="{80E001A5-6780-480F-ABAA-39BF00435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3688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4">
            <a:extLst>
              <a:ext uri="{FF2B5EF4-FFF2-40B4-BE49-F238E27FC236}">
                <a16:creationId xmlns:a16="http://schemas.microsoft.com/office/drawing/2014/main" id="{8D54B519-3549-4FC6-A7BA-9E2644A641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0500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5">
            <a:extLst>
              <a:ext uri="{FF2B5EF4-FFF2-40B4-BE49-F238E27FC236}">
                <a16:creationId xmlns:a16="http://schemas.microsoft.com/office/drawing/2014/main" id="{069D5BD2-820C-412A-B6B0-62846A9D6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2530475"/>
            <a:ext cx="936625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dirty="0">
                <a:solidFill>
                  <a:srgbClr val="2D1993"/>
                </a:solidFill>
              </a:rPr>
              <a:t>집주인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78" name="Text Box 16">
            <a:extLst>
              <a:ext uri="{FF2B5EF4-FFF2-40B4-BE49-F238E27FC236}">
                <a16:creationId xmlns:a16="http://schemas.microsoft.com/office/drawing/2014/main" id="{8C8FDB0A-874F-41DF-874F-3ED923F47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4" y="3448050"/>
            <a:ext cx="1050925" cy="338554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b="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79" name="Text Box 17">
            <a:extLst>
              <a:ext uri="{FF2B5EF4-FFF2-40B4-BE49-F238E27FC236}">
                <a16:creationId xmlns:a16="http://schemas.microsoft.com/office/drawing/2014/main" id="{90756A9E-17D5-4C9B-B6F1-3D7F0D639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0" name="AutoShape 18">
            <a:extLst>
              <a:ext uri="{FF2B5EF4-FFF2-40B4-BE49-F238E27FC236}">
                <a16:creationId xmlns:a16="http://schemas.microsoft.com/office/drawing/2014/main" id="{FD2811B5-DCF5-4B53-8300-1207982C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502920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1" name="Text Box 19">
            <a:extLst>
              <a:ext uri="{FF2B5EF4-FFF2-40B4-BE49-F238E27FC236}">
                <a16:creationId xmlns:a16="http://schemas.microsoft.com/office/drawing/2014/main" id="{666E12E6-A47F-4131-8ACB-CDA366AA4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50292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82" name="AutoShape 20">
            <a:extLst>
              <a:ext uri="{FF2B5EF4-FFF2-40B4-BE49-F238E27FC236}">
                <a16:creationId xmlns:a16="http://schemas.microsoft.com/office/drawing/2014/main" id="{59367DB1-AA95-409A-BAB9-E1B9AC753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504666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3" name="Text Box 21">
            <a:extLst>
              <a:ext uri="{FF2B5EF4-FFF2-40B4-BE49-F238E27FC236}">
                <a16:creationId xmlns:a16="http://schemas.microsoft.com/office/drawing/2014/main" id="{70F9981D-6F2D-4A8A-AC4E-50B624AC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722" y="50323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84" name="AutoShape 22">
            <a:extLst>
              <a:ext uri="{FF2B5EF4-FFF2-40B4-BE49-F238E27FC236}">
                <a16:creationId xmlns:a16="http://schemas.microsoft.com/office/drawing/2014/main" id="{90EC9A02-70FF-437E-A083-E036EBC7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5" name="Text Box 23">
            <a:extLst>
              <a:ext uri="{FF2B5EF4-FFF2-40B4-BE49-F238E27FC236}">
                <a16:creationId xmlns:a16="http://schemas.microsoft.com/office/drawing/2014/main" id="{8C2D9E2E-C19E-4553-9C99-F6A573014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985" y="3448050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sp>
        <p:nvSpPr>
          <p:cNvPr id="11286" name="AutoShape 24">
            <a:extLst>
              <a:ext uri="{FF2B5EF4-FFF2-40B4-BE49-F238E27FC236}">
                <a16:creationId xmlns:a16="http://schemas.microsoft.com/office/drawing/2014/main" id="{46D93ED2-48A5-41B8-A320-78D0FAD2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7" name="Text Box 25">
            <a:extLst>
              <a:ext uri="{FF2B5EF4-FFF2-40B4-BE49-F238E27FC236}">
                <a16:creationId xmlns:a16="http://schemas.microsoft.com/office/drawing/2014/main" id="{FE82CFED-1B96-4755-A8B2-8B44720BD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535" y="4267200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88" name="Text Box 26">
            <a:extLst>
              <a:ext uri="{FF2B5EF4-FFF2-40B4-BE49-F238E27FC236}">
                <a16:creationId xmlns:a16="http://schemas.microsoft.com/office/drawing/2014/main" id="{6386C606-B31B-495F-8C24-07187CCC5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29845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9" name="Text Box 27">
            <a:extLst>
              <a:ext uri="{FF2B5EF4-FFF2-40B4-BE49-F238E27FC236}">
                <a16:creationId xmlns:a16="http://schemas.microsoft.com/office/drawing/2014/main" id="{77EC554D-F790-49A4-B9EE-AE5466431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89560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아니요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90" name="Text Box 28">
            <a:extLst>
              <a:ext uri="{FF2B5EF4-FFF2-40B4-BE49-F238E27FC236}">
                <a16:creationId xmlns:a16="http://schemas.microsoft.com/office/drawing/2014/main" id="{E28D3DC4-73ED-4E15-A5DD-6639DB190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3749675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기혼</a:t>
            </a:r>
            <a:r>
              <a:rPr lang="ko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291" name="Text Box 29">
            <a:extLst>
              <a:ext uri="{FF2B5EF4-FFF2-40B4-BE49-F238E27FC236}">
                <a16:creationId xmlns:a16="http://schemas.microsoft.com/office/drawing/2014/main" id="{BDBC937C-75A1-46F9-8781-4F7183441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778250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92" name="Text Box 30">
            <a:extLst>
              <a:ext uri="{FF2B5EF4-FFF2-40B4-BE49-F238E27FC236}">
                <a16:creationId xmlns:a16="http://schemas.microsoft.com/office/drawing/2014/main" id="{E0C44E44-8289-4C7B-9727-148BF58FC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3" name="Text Box 31">
            <a:extLst>
              <a:ext uri="{FF2B5EF4-FFF2-40B4-BE49-F238E27FC236}">
                <a16:creationId xmlns:a16="http://schemas.microsoft.com/office/drawing/2014/main" id="{6F73CB7E-83CF-4740-B92C-00CFC599F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432" y="4570413"/>
            <a:ext cx="7264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&gt; 8</a:t>
            </a:r>
            <a:r>
              <a:rPr lang="en-US" altLang="ko" sz="1600" b="0" dirty="0"/>
              <a:t>0K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94" name="Text Box 32">
            <a:extLst>
              <a:ext uri="{FF2B5EF4-FFF2-40B4-BE49-F238E27FC236}">
                <a16:creationId xmlns:a16="http://schemas.microsoft.com/office/drawing/2014/main" id="{F4E39710-1A80-4186-BA53-52E339F36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1766888"/>
            <a:ext cx="224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800" i="1">
                <a:solidFill>
                  <a:srgbClr val="FF0000"/>
                </a:solidFill>
              </a:rPr>
              <a:t>속성 분할</a:t>
            </a:r>
          </a:p>
        </p:txBody>
      </p:sp>
      <p:sp>
        <p:nvSpPr>
          <p:cNvPr id="11295" name="Line 33">
            <a:extLst>
              <a:ext uri="{FF2B5EF4-FFF2-40B4-BE49-F238E27FC236}">
                <a16:creationId xmlns:a16="http://schemas.microsoft.com/office/drawing/2014/main" id="{D43A1C32-B52E-4411-9CA0-91161532E0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5613" y="214788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AutoShape 34">
            <a:extLst>
              <a:ext uri="{FF2B5EF4-FFF2-40B4-BE49-F238E27FC236}">
                <a16:creationId xmlns:a16="http://schemas.microsoft.com/office/drawing/2014/main" id="{83756341-704C-4551-85C1-F261F77EB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97" name="Line 35">
            <a:extLst>
              <a:ext uri="{FF2B5EF4-FFF2-40B4-BE49-F238E27FC236}">
                <a16:creationId xmlns:a16="http://schemas.microsoft.com/office/drawing/2014/main" id="{7749B7FD-180C-42E4-B610-574E3B2AA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388" y="214788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Text Box 36">
            <a:extLst>
              <a:ext uri="{FF2B5EF4-FFF2-40B4-BE49-F238E27FC236}">
                <a16:creationId xmlns:a16="http://schemas.microsoft.com/office/drawing/2014/main" id="{FA00C3E4-B00D-4A5E-9FF8-1893408D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674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>
                <a:solidFill>
                  <a:schemeClr val="tx2"/>
                </a:solidFill>
              </a:rPr>
              <a:t>훈련 데이터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1299" name="Text Box 37">
            <a:extLst>
              <a:ext uri="{FF2B5EF4-FFF2-40B4-BE49-F238E27FC236}">
                <a16:creationId xmlns:a16="http://schemas.microsoft.com/office/drawing/2014/main" id="{DF205736-1004-43CF-8B54-AB3C266DD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8356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>
                <a:solidFill>
                  <a:schemeClr val="tx2"/>
                </a:solidFill>
              </a:rPr>
              <a:t>모델: 의사결정 트리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3F00D-7942-4514-8C03-F0F627D4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2B5309-B5CA-4AD1-B6EF-30AB68056BA9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9FA51-A57B-AEDF-5B04-FB0F47E4E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77CC0F2-CA77-D3EF-C3F3-B8165DB88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F69DB83-1B04-BED2-EDAB-F29886A736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예제 코드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랜덤 특성 선택을 확인하는 방법</a:t>
            </a:r>
            <a:r>
              <a:rPr lang="en-US" altLang="ko-KR" sz="2000" b="1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위 코드에서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로 설정하여, 각 노드 분할 시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랜덤하게 2개의 특성만 선택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하도록 했다. 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9E858-70EE-6578-BA54-1E273B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814F6E-338E-7AF5-A847-6B832315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7375120" cy="411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18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A37A8-9262-D458-F90A-C8CF0596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892E1F2-93B4-C451-6BA9-851ADADDA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EB9D80C2-0553-F7C9-F1F7-CF9F353E1F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715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일부 속성을 선택하는 기준 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노드에서 분할을 수행할 때, 전체 특성(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중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랜덤하게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개의 특성만 선택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 후, 그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중에서 최적의 분할 기준을 찾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값에 따른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랜덤포레스트의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변화 </a:t>
            </a:r>
            <a:endParaRPr kumimoji="0" lang="ko-KR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1.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작은 값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↓)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트리마다 더 다양한 특성을 사용 → 개별 트리의 차이가 커짐 → 더 강한 규제 효과 →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방지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하지만 정보가 제한되므로 개별 트리의 성능이 낮아질 수 있음.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2.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큰 값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↑)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트리마다 비슷한 특성을 사용 → 개별 트리의 차이가 적음 → 앙상블 효과가 줄어들 수 있음.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하지만 개별 트리의 성능이 좋아져 예측력이 증가할 수도 있음.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일반적으로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기본값으로 설정하면 성능이 잘 나오는 경우가 많으며, 필요하면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하이퍼파라미터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튜닝을 통해 최적의 값을 찾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C5FD-3FFD-7862-728E-09575E60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51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1399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57AE6-F103-8087-4224-69B1D9FE1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0571B1F-68EE-D953-3B9E-532C7FACD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7AFD208C-C3C4-773E-6A35-2B00D8FFF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715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기본 설정 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E83DF-FF30-255E-9772-EE2EEFD8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52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FE7E6D-D426-011F-A486-EAE311EA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8305800" cy="1202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7DC47D-70FC-F7B7-ABC1-B3AF0E56B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74" y="2765119"/>
            <a:ext cx="8341726" cy="27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426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E3783C3-BBA6-413C-B4B8-C8CA9782B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부스팅</a:t>
            </a:r>
            <a:r>
              <a:rPr lang="en-US" altLang="ko" sz="2800" dirty="0"/>
              <a:t>(Boosting)</a:t>
            </a:r>
            <a:endParaRPr lang="ko" altLang="en-US" sz="28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E831A9F-6A50-4338-B6BB-9792E093F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/>
              <a:t>부스팅</a:t>
            </a:r>
            <a:r>
              <a:rPr lang="en-US" altLang="ko-KR" sz="2000" dirty="0"/>
              <a:t>(Boosting)</a:t>
            </a:r>
            <a:r>
              <a:rPr lang="ko-KR" altLang="en-US" sz="2000" dirty="0"/>
              <a:t>은 앙상블 학습 기법 중 하나로</a:t>
            </a:r>
            <a:r>
              <a:rPr lang="en-US" altLang="ko-KR" sz="2000" dirty="0"/>
              <a:t>, </a:t>
            </a:r>
            <a:r>
              <a:rPr lang="ko-KR" altLang="en-US" sz="2000" dirty="0"/>
              <a:t>여러 약한 </a:t>
            </a:r>
            <a:r>
              <a:rPr lang="ko-KR" altLang="en-US" sz="2000" dirty="0" err="1"/>
              <a:t>학습기</a:t>
            </a:r>
            <a:r>
              <a:rPr lang="en-US" altLang="ko-KR" sz="2000" dirty="0"/>
              <a:t>(weak learner)</a:t>
            </a:r>
            <a:r>
              <a:rPr lang="ko-KR" altLang="en-US" sz="2000" dirty="0"/>
              <a:t>를 결합하여 더 강력한 학습기를 만드는 방법이다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부스팅은</a:t>
            </a:r>
            <a:r>
              <a:rPr lang="ko-KR" altLang="en-US" sz="2000" dirty="0"/>
              <a:t> </a:t>
            </a:r>
            <a:r>
              <a:rPr lang="ko-KR" altLang="en-US" sz="2000" b="1" dirty="0"/>
              <a:t>순차적인 학습 과정</a:t>
            </a:r>
            <a:r>
              <a:rPr lang="ko-KR" altLang="en-US" sz="2000" dirty="0"/>
              <a:t>을 통해 모델을 향상시키며</a:t>
            </a:r>
            <a:r>
              <a:rPr lang="en-US" altLang="ko-KR" sz="2000" dirty="0"/>
              <a:t>, </a:t>
            </a:r>
            <a:r>
              <a:rPr lang="ko-KR" altLang="en-US" sz="2000" dirty="0"/>
              <a:t>각 학습기는 </a:t>
            </a:r>
            <a:r>
              <a:rPr lang="ko-KR" altLang="en-US" sz="2000" b="1" dirty="0">
                <a:solidFill>
                  <a:srgbClr val="0070C0"/>
                </a:solidFill>
              </a:rPr>
              <a:t>이전 모델에서 잘못 분류된 샘플에 더 많은 가중치를 두고 학습한다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/>
              <a:t>부스팅의 주요 아이디어</a:t>
            </a:r>
            <a:r>
              <a:rPr lang="en-US" altLang="ko-KR" sz="2000" b="1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ko-KR" altLang="en-US" sz="1800" dirty="0"/>
              <a:t>약한 </a:t>
            </a:r>
            <a:r>
              <a:rPr lang="ko-KR" altLang="en-US" sz="1800" dirty="0" err="1"/>
              <a:t>학습기</a:t>
            </a:r>
            <a:r>
              <a:rPr lang="en-US" altLang="ko-KR" sz="1800" dirty="0"/>
              <a:t>: </a:t>
            </a:r>
            <a:r>
              <a:rPr lang="ko-KR" altLang="en-US" sz="1800" dirty="0"/>
              <a:t>개별 모델은 성능이 낮거나 예측력이 약한 모델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ko-KR" altLang="en-US" sz="1800" dirty="0"/>
              <a:t>결정 트리의 깊이가 </a:t>
            </a:r>
            <a:r>
              <a:rPr lang="en-US" altLang="ko-KR" sz="1800" dirty="0"/>
              <a:t>1</a:t>
            </a:r>
            <a:r>
              <a:rPr lang="ko-KR" altLang="en-US" sz="1800" dirty="0"/>
              <a:t>인 모델</a:t>
            </a:r>
            <a:r>
              <a:rPr lang="en-US" altLang="ko-KR" sz="1800" dirty="0"/>
              <a:t>)</a:t>
            </a:r>
            <a:r>
              <a:rPr lang="ko-KR" altLang="en-US" sz="1800" dirty="0"/>
              <a:t>을 사용한다</a:t>
            </a:r>
            <a:r>
              <a:rPr lang="en-US" altLang="ko-KR" sz="18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sz="1800" dirty="0"/>
              <a:t>순차적 학습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부스팅에서는</a:t>
            </a:r>
            <a:r>
              <a:rPr lang="ko-KR" altLang="en-US" sz="1800" dirty="0"/>
              <a:t> 각 모델이 순차적으로 훈련되며</a:t>
            </a:r>
            <a:r>
              <a:rPr lang="en-US" altLang="ko-KR" sz="1800" dirty="0"/>
              <a:t>, </a:t>
            </a:r>
            <a:r>
              <a:rPr lang="ko-KR" altLang="en-US" sz="1800" dirty="0"/>
              <a:t>이전 모델이 잘못 예측한 데이터에 대해 더 많은 가중치를 부여한다</a:t>
            </a:r>
            <a:r>
              <a:rPr lang="en-US" altLang="ko-KR" sz="18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sz="1800" dirty="0"/>
              <a:t>오류 보정</a:t>
            </a:r>
            <a:r>
              <a:rPr lang="en-US" altLang="ko-KR" sz="1800" dirty="0"/>
              <a:t>: </a:t>
            </a:r>
            <a:r>
              <a:rPr lang="ko-KR" altLang="en-US" sz="1800" dirty="0"/>
              <a:t>각 모델은 이전 모델의 오류를 수정하려고 노력한다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이를 통해 성능이 점차 개선된다</a:t>
            </a:r>
            <a:r>
              <a:rPr lang="en-US" altLang="ko-KR" sz="18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sz="1800" dirty="0"/>
              <a:t>최종 예측</a:t>
            </a:r>
            <a:r>
              <a:rPr lang="en-US" altLang="ko-KR" sz="1800" dirty="0"/>
              <a:t>: </a:t>
            </a:r>
            <a:r>
              <a:rPr lang="ko-KR" altLang="en-US" sz="1800" dirty="0"/>
              <a:t>여러 개의 약한 학습기가 결합되어 최종 예측을 생성합니다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이때 각 모델의 예측을 가중 평균하거나 가중 투표 방식으로 결합한다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03ABE-BAB4-924F-93F5-FDFE4C8B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26616-4B28-059B-E660-4C0B7256A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3C1D733-C359-DA76-7BE9-686149F67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부스팅</a:t>
            </a:r>
            <a:r>
              <a:rPr lang="en-US" altLang="ko" sz="2800" dirty="0"/>
              <a:t>(Boosting)</a:t>
            </a:r>
            <a:endParaRPr lang="ko" altLang="en-US" sz="28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E590452-AD55-2001-2826-E3EDFEEBA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763" y="1143000"/>
            <a:ext cx="8580437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예측력이 약한 모델</a:t>
            </a:r>
            <a:r>
              <a:rPr lang="en-US" altLang="ko-KR" sz="1800" b="1" dirty="0"/>
              <a:t>(Weak Learner)</a:t>
            </a:r>
            <a:r>
              <a:rPr lang="ko-KR" altLang="en-US" sz="1800" b="1" dirty="0"/>
              <a:t>이란</a:t>
            </a:r>
            <a:r>
              <a:rPr lang="en-US" altLang="ko-KR" sz="1800" b="1" dirty="0"/>
              <a:t>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개별 모델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학습기</a:t>
            </a:r>
            <a:r>
              <a:rPr lang="en-US" altLang="ko-KR" sz="1600" dirty="0"/>
              <a:t>)</a:t>
            </a:r>
            <a:r>
              <a:rPr lang="ko-KR" altLang="en-US" sz="1600" dirty="0"/>
              <a:t>이 단독으로는 좋은 예측 성능을 내지 못하는 경우를 의미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보통 훈련 데이터에 대해 약간이라도</a:t>
            </a:r>
            <a:r>
              <a:rPr lang="en-US" altLang="ko-KR" sz="1600" dirty="0"/>
              <a:t>(50%</a:t>
            </a:r>
            <a:r>
              <a:rPr lang="ko-KR" altLang="en-US" sz="1600" dirty="0"/>
              <a:t>보다 조금 더</a:t>
            </a:r>
            <a:r>
              <a:rPr lang="en-US" altLang="ko-KR" sz="1600" dirty="0"/>
              <a:t>) </a:t>
            </a:r>
            <a:r>
              <a:rPr lang="ko-KR" altLang="en-US" sz="1600" dirty="0"/>
              <a:t>나은 예측 성능을 가지면 </a:t>
            </a:r>
            <a:r>
              <a:rPr lang="en-US" altLang="ko-KR" sz="1600" dirty="0"/>
              <a:t>Weak Learner</a:t>
            </a:r>
            <a:r>
              <a:rPr lang="ko-KR" altLang="en-US" sz="1600" dirty="0"/>
              <a:t>로 적합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일반적으로 작은 깊이의 결정 트리</a:t>
            </a:r>
            <a:r>
              <a:rPr lang="en-US" altLang="ko-KR" sz="1600" dirty="0"/>
              <a:t>(Depth = 1 </a:t>
            </a:r>
            <a:r>
              <a:rPr lang="ko-KR" altLang="en-US" sz="1600" dirty="0"/>
              <a:t>또는 </a:t>
            </a:r>
            <a:r>
              <a:rPr lang="en-US" altLang="ko-KR" sz="1600" dirty="0"/>
              <a:t>2, Stump), </a:t>
            </a:r>
            <a:r>
              <a:rPr lang="ko-KR" altLang="en-US" sz="1600" dirty="0"/>
              <a:t>단순한 선형 모델 등이 </a:t>
            </a:r>
            <a:r>
              <a:rPr lang="en-US" altLang="ko-KR" sz="1600" dirty="0"/>
              <a:t>Weak Learner</a:t>
            </a:r>
            <a:r>
              <a:rPr lang="ko-KR" altLang="en-US" sz="1600" dirty="0"/>
              <a:t>로 사용된다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800" b="1" dirty="0"/>
              <a:t>Stump</a:t>
            </a:r>
            <a:r>
              <a:rPr lang="ko-KR" altLang="en-US" sz="1800" b="1" dirty="0"/>
              <a:t>란</a:t>
            </a:r>
            <a:r>
              <a:rPr lang="en-US" altLang="ko-KR" sz="1800" b="1" dirty="0"/>
              <a:t>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Stump</a:t>
            </a:r>
            <a:r>
              <a:rPr lang="ko-KR" altLang="en-US" sz="1600" dirty="0"/>
              <a:t>는 아주 간단한 결정 트리를 의미하며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일반적으로 </a:t>
            </a:r>
            <a:r>
              <a:rPr lang="ko-KR" altLang="en-US" sz="1600" b="1" dirty="0"/>
              <a:t>하나의 특성</a:t>
            </a:r>
            <a:r>
              <a:rPr lang="en-US" altLang="ko-KR" sz="1600" dirty="0"/>
              <a:t>(feature)</a:t>
            </a:r>
            <a:r>
              <a:rPr lang="ko-KR" altLang="en-US" sz="1600" dirty="0"/>
              <a:t>만을 기준으로 데이터를 분류하는 모델을 말한다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단순한 모델</a:t>
            </a:r>
            <a:r>
              <a:rPr lang="en-US" altLang="ko-KR" sz="1600" dirty="0"/>
              <a:t>: Stump</a:t>
            </a:r>
            <a:r>
              <a:rPr lang="ko-KR" altLang="en-US" sz="1600" dirty="0"/>
              <a:t>는 </a:t>
            </a:r>
            <a:r>
              <a:rPr lang="ko-KR" altLang="en-US" sz="1600" b="1" dirty="0"/>
              <a:t>결정 트리의 가장 간단한 형태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보통 </a:t>
            </a:r>
            <a:r>
              <a:rPr lang="ko-KR" altLang="en-US" sz="1600" b="1" dirty="0"/>
              <a:t>깊이가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인 트리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하나의 노드에서 데이터를 분할하고</a:t>
            </a:r>
            <a:r>
              <a:rPr lang="en-US" altLang="ko-KR" sz="1600" dirty="0"/>
              <a:t>, </a:t>
            </a:r>
            <a:r>
              <a:rPr lang="ko-KR" altLang="en-US" sz="1600" dirty="0"/>
              <a:t>두 개의 자식 노드로 나누는 구조이다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709D9-A794-D1B4-64AE-36861831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54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81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B4DF3-F8AE-02AA-8392-BA60E9C9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78EC71B-E45A-40A4-4975-172D06579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부스팅</a:t>
            </a:r>
            <a:r>
              <a:rPr lang="en-US" altLang="ko" sz="2800" dirty="0"/>
              <a:t>(Boosting)</a:t>
            </a:r>
            <a:endParaRPr lang="ko" altLang="en-US" sz="28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70BDCC5-22FF-4AA8-B3D3-B4A42AB2F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763" y="1143000"/>
            <a:ext cx="8580437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800" b="1" dirty="0"/>
              <a:t>Stump</a:t>
            </a:r>
            <a:r>
              <a:rPr lang="ko-KR" altLang="en-US" sz="1800" b="1" dirty="0"/>
              <a:t>란</a:t>
            </a:r>
            <a:r>
              <a:rPr lang="en-US" altLang="ko-KR" sz="1800" b="1" dirty="0"/>
              <a:t>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Stump </a:t>
            </a:r>
            <a:r>
              <a:rPr lang="ko-KR" altLang="en-US" sz="1600" b="1" dirty="0"/>
              <a:t>예시</a:t>
            </a:r>
            <a:r>
              <a:rPr lang="en-US" altLang="ko-KR" sz="1600" b="1" dirty="0"/>
              <a:t>: </a:t>
            </a:r>
            <a:r>
              <a:rPr lang="ko-KR" altLang="en-US" sz="1600" dirty="0"/>
              <a:t>속도</a:t>
            </a:r>
            <a:r>
              <a:rPr lang="en-US" altLang="ko-KR" sz="1600" dirty="0"/>
              <a:t>(Speed)</a:t>
            </a:r>
            <a:r>
              <a:rPr lang="ko-KR" altLang="en-US" sz="1600" dirty="0"/>
              <a:t>라는 특성을 기준으로 데이터를 </a:t>
            </a:r>
            <a:r>
              <a:rPr lang="en-US" altLang="ko-KR" sz="1600" b="1" dirty="0"/>
              <a:t>30</a:t>
            </a:r>
            <a:r>
              <a:rPr lang="ko-KR" altLang="en-US" sz="1600" dirty="0"/>
              <a:t>보다 큰지 </a:t>
            </a:r>
            <a:r>
              <a:rPr lang="ko-KR" altLang="en-US" sz="1600" dirty="0" err="1"/>
              <a:t>작은지로</a:t>
            </a:r>
            <a:r>
              <a:rPr lang="ko-KR" altLang="en-US" sz="1600" dirty="0"/>
              <a:t> 분할하는 </a:t>
            </a:r>
            <a:r>
              <a:rPr lang="en-US" altLang="ko-KR" sz="1600" b="1" dirty="0"/>
              <a:t>Stump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Stump</a:t>
            </a:r>
            <a:r>
              <a:rPr lang="ko-KR" altLang="en-US" sz="1600" dirty="0"/>
              <a:t>의 용도</a:t>
            </a:r>
            <a:r>
              <a:rPr lang="en-US" altLang="ko-KR" sz="1600" dirty="0"/>
              <a:t>: Stump</a:t>
            </a:r>
            <a:r>
              <a:rPr lang="ko-KR" altLang="en-US" sz="1600" dirty="0"/>
              <a:t>는 특히 </a:t>
            </a:r>
            <a:r>
              <a:rPr lang="ko-KR" altLang="en-US" sz="1600" b="1" dirty="0"/>
              <a:t>앙상블 모델</a:t>
            </a:r>
            <a:r>
              <a:rPr lang="ko-KR" altLang="en-US" sz="1600" dirty="0"/>
              <a:t>에서 많이 사용된다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배깅</a:t>
            </a:r>
            <a:r>
              <a:rPr lang="en-US" altLang="ko-KR" sz="1600" dirty="0"/>
              <a:t>(Bagging)</a:t>
            </a:r>
            <a:r>
              <a:rPr lang="ko-KR" altLang="en-US" sz="1600" dirty="0"/>
              <a:t>이나 </a:t>
            </a:r>
            <a:r>
              <a:rPr lang="ko-KR" altLang="en-US" sz="1600" b="1" dirty="0" err="1"/>
              <a:t>부스팅</a:t>
            </a:r>
            <a:r>
              <a:rPr lang="en-US" altLang="ko-KR" sz="1600" b="1" dirty="0"/>
              <a:t>(Boosting)</a:t>
            </a:r>
            <a:r>
              <a:rPr lang="ko-KR" altLang="en-US" sz="1600" dirty="0"/>
              <a:t> 알고리즘에서는 여러 개의 </a:t>
            </a:r>
            <a:r>
              <a:rPr lang="en-US" altLang="ko-KR" sz="1600" dirty="0"/>
              <a:t>Stump</a:t>
            </a:r>
            <a:r>
              <a:rPr lang="ko-KR" altLang="en-US" sz="1600" dirty="0"/>
              <a:t>를 결합하여 더 복잡한 모델을 만들 수 있다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예측력이 약한 모델을 판단하는 방법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(1) 정확도가 랜덤 예측보다 약간 나은 수준인지 확인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이진 분류(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문제에서 랜덤 예측의 정확도는 50%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Learner는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보통 50%보다 조금 더 나은(예: 55~65%) 성능을 가짐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Learner가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완전히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예측을 하는 것이 아니라 약간의 패턴을 학습하고 있는지 확인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0BA4D-7B78-CEE0-06C5-0079C2AE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55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180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6CB23-EC70-AC02-5C4F-6E883FE58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0404306-86F0-C5FC-84DD-D7921DE95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부스팅</a:t>
            </a:r>
            <a:r>
              <a:rPr lang="en-US" altLang="ko" sz="2800" dirty="0"/>
              <a:t>(Boosting)</a:t>
            </a:r>
            <a:endParaRPr lang="ko" altLang="en-US" sz="28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3398554-101B-69CA-522D-9A1D68E58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763" y="1143000"/>
            <a:ext cx="8580437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예측력이 약한 모델을 판단하는 방법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(2) 단순한 모델인지 확인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Bias-Variance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Tradeoff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측면)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예측력이 강한 모델(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Tree,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Network)은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위험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높음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반대로,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Learner는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(편향)가 높고 복잡도가 낮음 →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Underfitting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경향을 보임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부스팅은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이러한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Learner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여러 개를 조합하여 예측 성능을 점진적으로 향상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Arial" panose="020B0604020202020204" pitchFamily="34" charset="0"/>
              </a:rPr>
              <a:t>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(3) 훈련 데이터에 대한 예측 오류가 존재하는지 확인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Learner는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완벽하게 데이터를 예측하지 못하며, 어느 정도 오차(에러)가 남음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부스팅에서는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이러한 오차를 줄이기 위해 다음 모델이 이전 모델의 오류를 보완하면서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Arial" panose="020B0604020202020204" pitchFamily="34" charset="0"/>
              </a:rPr>
              <a:t>  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부스팅을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적용했을 때 성능이 크게 향상되는지 확인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Learner는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개별적으로는 성능이 낮지만,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부스팅을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통해 여러 개를 조합하면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성능이 향상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됨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부스팅을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적용했을 때 성능이 많이 개선된다면, 원래 모델이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Learner일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가능성이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높음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0FB39-65CE-BCF6-F9DD-8917462D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56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245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63B30-37F0-5CB1-89B9-5884D0075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F493A02-0D72-7EB9-E593-2E6310E02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부스팅</a:t>
            </a:r>
            <a:r>
              <a:rPr lang="en-US" altLang="ko" sz="2800" dirty="0"/>
              <a:t>(Boosting)</a:t>
            </a:r>
            <a:endParaRPr lang="ko" altLang="en-US" sz="28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2B11FE7-1406-F017-5412-87D508B57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763" y="1143000"/>
            <a:ext cx="8580437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편향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 분산</a:t>
            </a:r>
            <a:r>
              <a:rPr lang="en-US" altLang="ko-KR" sz="2000" b="1" dirty="0">
                <a:latin typeface="Arial" panose="020B0604020202020204" pitchFamily="34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Variance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편향이란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머신러닝에서</a:t>
            </a:r>
            <a:r>
              <a:rPr lang="ko-KR" altLang="en-US" sz="1600" dirty="0"/>
              <a:t> 편향</a:t>
            </a:r>
            <a:r>
              <a:rPr lang="en-US" altLang="ko-KR" sz="1600" dirty="0"/>
              <a:t>(Bias)</a:t>
            </a:r>
            <a:r>
              <a:rPr lang="ko-KR" altLang="en-US" sz="1600" dirty="0"/>
              <a:t>은 모델이 데이터의 패턴을 얼마나 잘 학습하는지를 나타내는 개념으로</a:t>
            </a:r>
            <a:r>
              <a:rPr lang="en-US" altLang="ko-KR" sz="1600" dirty="0"/>
              <a:t>, </a:t>
            </a:r>
            <a:r>
              <a:rPr lang="ko-KR" altLang="en-US" sz="1600" dirty="0"/>
              <a:t>모델이 단순한 가정을 할수록 편향이 높고</a:t>
            </a:r>
            <a:r>
              <a:rPr lang="en-US" altLang="ko-KR" sz="1600" dirty="0"/>
              <a:t>, </a:t>
            </a:r>
            <a:r>
              <a:rPr lang="ko-KR" altLang="en-US" sz="1600" dirty="0"/>
              <a:t>복잡한 가정을 할수록 편향이 낮다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Weak Learner(</a:t>
            </a:r>
            <a:r>
              <a:rPr lang="ko-KR" altLang="en-US" sz="1600" dirty="0"/>
              <a:t>약한 </a:t>
            </a:r>
            <a:r>
              <a:rPr lang="ko-KR" altLang="en-US" sz="1600" dirty="0" err="1"/>
              <a:t>학습기</a:t>
            </a:r>
            <a:r>
              <a:rPr lang="en-US" altLang="ko-KR" sz="1600" dirty="0"/>
              <a:t>)</a:t>
            </a:r>
            <a:r>
              <a:rPr lang="ko-KR" altLang="en-US" sz="1600" dirty="0"/>
              <a:t>는 단순한 모델이므로 </a:t>
            </a:r>
            <a:r>
              <a:rPr lang="ko-KR" altLang="en-US" sz="1600" b="1" dirty="0"/>
              <a:t>편향이 높고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복잡도가 낮은 특징</a:t>
            </a:r>
            <a:r>
              <a:rPr lang="ko-KR" altLang="en-US" sz="1600" dirty="0"/>
              <a:t>을 가진다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편향의 수학적 정의</a:t>
            </a:r>
            <a:r>
              <a:rPr lang="en-US" altLang="ko-KR" sz="1600" dirty="0"/>
              <a:t>: </a:t>
            </a:r>
            <a:r>
              <a:rPr lang="ko-KR" altLang="en-US" sz="1600" dirty="0"/>
              <a:t>편향은 </a:t>
            </a:r>
            <a:r>
              <a:rPr lang="ko-KR" altLang="en-US" sz="1600" dirty="0" err="1"/>
              <a:t>예측값과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실제값</a:t>
            </a:r>
            <a:r>
              <a:rPr lang="ko-KR" altLang="en-US" sz="1600" dirty="0"/>
              <a:t> 사이의 차이를 측정하는 값으로 정의됨</a:t>
            </a:r>
            <a:r>
              <a:rPr lang="en-US" altLang="ko-KR" sz="1100" dirty="0"/>
              <a:t>.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sz="1100" dirty="0"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Arial" panose="020B0604020202020204" pitchFamily="34" charset="0"/>
              </a:rPr>
              <a:t>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600" b="1" dirty="0"/>
              <a:t>편향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분산 트레이드오프</a:t>
            </a:r>
            <a:r>
              <a:rPr lang="en-US" altLang="ko-KR" sz="1600" b="1" dirty="0"/>
              <a:t>(Bias-Variance Tradeoff)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편향이 높은 모델(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Underfitting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→ 단순한 모델, 학습이 부족함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편향이 낮지만 분산이 높은 모델(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→ 복잡한 모델, 훈련 데이터에 과적합됨 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9DAE1-01A9-2026-5AB1-80C8E98A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57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6BF4F8-5900-6743-044B-D300E0B3C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688477"/>
            <a:ext cx="1752600" cy="3423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B37871-A099-B12B-6539-9E813FA42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692790"/>
            <a:ext cx="2333908" cy="57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545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231C7-6B76-9386-3D39-7168724E4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3A8A0BC-D292-0487-12F4-5E5B7694C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부스팅</a:t>
            </a:r>
            <a:r>
              <a:rPr lang="en-US" altLang="ko" sz="2800" dirty="0"/>
              <a:t>(Boosting)</a:t>
            </a:r>
            <a:endParaRPr lang="ko" altLang="en-US" sz="28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BD9120C-5E78-649C-B417-B69BDC6C1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Weak Learner</a:t>
            </a:r>
            <a:r>
              <a:rPr lang="ko-KR" altLang="en-US" sz="1800" b="1" dirty="0"/>
              <a:t>의 대표적인 예시</a:t>
            </a: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부스팅의 특징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정확도 향상</a:t>
            </a:r>
            <a:r>
              <a:rPr lang="en-US" altLang="ko-KR" sz="1600" dirty="0"/>
              <a:t>: </a:t>
            </a:r>
            <a:r>
              <a:rPr lang="ko-KR" altLang="en-US" sz="1600" dirty="0"/>
              <a:t>순차적인 학습을 통해 점차적으로 성능을 개선하므로</a:t>
            </a:r>
            <a:r>
              <a:rPr lang="en-US" altLang="ko-KR" sz="1600" dirty="0"/>
              <a:t>, </a:t>
            </a:r>
            <a:r>
              <a:rPr lang="ko-KR" altLang="en-US" sz="1600" dirty="0"/>
              <a:t>예측 정확도가 높아진다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오버피팅</a:t>
            </a:r>
            <a:r>
              <a:rPr lang="ko-KR" altLang="en-US" sz="1600" b="1" dirty="0"/>
              <a:t> 방지</a:t>
            </a:r>
            <a:r>
              <a:rPr lang="en-US" altLang="ko-KR" sz="1600" dirty="0"/>
              <a:t>: </a:t>
            </a:r>
            <a:r>
              <a:rPr lang="ko-KR" altLang="en-US" sz="1600" dirty="0"/>
              <a:t>약한 학습기들이 결합되기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모델에 비해 과적합을 줄일 수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느린 학습</a:t>
            </a:r>
            <a:r>
              <a:rPr lang="en-US" altLang="ko-KR" sz="1600" dirty="0"/>
              <a:t>: </a:t>
            </a:r>
            <a:r>
              <a:rPr lang="ko-KR" altLang="en-US" sz="1600" dirty="0"/>
              <a:t>각 모델이 순차적으로 학습되므로</a:t>
            </a:r>
            <a:r>
              <a:rPr lang="en-US" altLang="ko-KR" sz="1600" dirty="0"/>
              <a:t>, </a:t>
            </a:r>
            <a:r>
              <a:rPr lang="ko-KR" altLang="en-US" sz="1600" dirty="0"/>
              <a:t>병렬 학습이 어려워 학습 시간이 길어질 수 있다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659C4-03DE-5500-8EC3-AC70D291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58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6CF86D-685A-FA0E-436A-AC738BED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79439"/>
            <a:ext cx="8304186" cy="192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975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92DD0-7D9B-A62B-0215-3FCF53F7C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064F334-F883-DDFA-F9F4-E543B318C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부스팅</a:t>
            </a:r>
            <a:r>
              <a:rPr lang="en-US" altLang="ko" sz="2800" dirty="0"/>
              <a:t>(Boosting)</a:t>
            </a:r>
            <a:endParaRPr lang="ko" altLang="en-US" sz="28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4552DC0-7B01-802B-7267-D32F4D462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/>
              <a:t>대표적인 부스팅 알고리즘</a:t>
            </a:r>
            <a:r>
              <a:rPr lang="en-US" altLang="ko-KR" sz="2000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US" altLang="ko-KR" sz="1600" b="1" dirty="0">
                <a:solidFill>
                  <a:srgbClr val="0070C0"/>
                </a:solidFill>
              </a:rPr>
              <a:t>AdaBoost (Adaptive Boosting):</a:t>
            </a:r>
            <a:r>
              <a:rPr lang="en-US" altLang="ko-KR" sz="1600" dirty="0"/>
              <a:t> </a:t>
            </a:r>
            <a:r>
              <a:rPr lang="ko-KR" altLang="en-US" sz="1600" b="1" dirty="0"/>
              <a:t>부스팅</a:t>
            </a:r>
            <a:r>
              <a:rPr lang="en-US" altLang="ko-KR" sz="1600" b="1" dirty="0"/>
              <a:t>(Boosting)</a:t>
            </a:r>
            <a:r>
              <a:rPr lang="en-US" altLang="ko-KR" sz="1600" dirty="0"/>
              <a:t> </a:t>
            </a:r>
            <a:r>
              <a:rPr lang="ko-KR" altLang="en-US" sz="1600" dirty="0"/>
              <a:t>기법의 하나로</a:t>
            </a:r>
            <a:r>
              <a:rPr lang="en-US" altLang="ko-KR" sz="1600" dirty="0"/>
              <a:t>, </a:t>
            </a:r>
            <a:r>
              <a:rPr lang="ko-KR" altLang="en-US" sz="1600" dirty="0"/>
              <a:t>약한 </a:t>
            </a:r>
            <a:r>
              <a:rPr lang="ko-KR" altLang="en-US" sz="1600" dirty="0" err="1"/>
              <a:t>학습기</a:t>
            </a:r>
            <a:r>
              <a:rPr lang="en-US" altLang="ko-KR" sz="1600" dirty="0"/>
              <a:t>(Weak Learner)</a:t>
            </a:r>
            <a:r>
              <a:rPr lang="ko-KR" altLang="en-US" sz="1600" dirty="0"/>
              <a:t>를 결합하여 강한 </a:t>
            </a:r>
            <a:r>
              <a:rPr lang="ko-KR" altLang="en-US" sz="1600" dirty="0" err="1"/>
              <a:t>학습기</a:t>
            </a:r>
            <a:r>
              <a:rPr lang="en-US" altLang="ko-KR" sz="1600" dirty="0"/>
              <a:t>(Strong Learner)</a:t>
            </a:r>
            <a:r>
              <a:rPr lang="ko-KR" altLang="en-US" sz="1600" dirty="0"/>
              <a:t>를 만드는 </a:t>
            </a:r>
            <a:r>
              <a:rPr lang="ko-KR" altLang="en-US" sz="1600" b="1" dirty="0"/>
              <a:t>앙상블 학습</a:t>
            </a:r>
            <a:r>
              <a:rPr lang="en-US" altLang="ko-KR" sz="1600" b="1" dirty="0"/>
              <a:t>(Ensemble Learning)</a:t>
            </a:r>
            <a:r>
              <a:rPr lang="en-US" altLang="ko-KR" sz="1600" dirty="0"/>
              <a:t> </a:t>
            </a:r>
            <a:r>
              <a:rPr lang="ko-KR" altLang="en-US" sz="1600" dirty="0"/>
              <a:t>알고리즘</a:t>
            </a:r>
            <a:endParaRPr lang="en-US" altLang="ko-KR" sz="1600" dirty="0"/>
          </a:p>
          <a:p>
            <a:pPr>
              <a:buFont typeface="+mj-lt"/>
              <a:buAutoNum type="arabicPeriod"/>
            </a:pPr>
            <a:r>
              <a:rPr lang="en-US" altLang="ko-KR" sz="1600" b="1" dirty="0"/>
              <a:t>Gradient Boosting</a:t>
            </a:r>
            <a:r>
              <a:rPr lang="en-US" altLang="ko-KR" sz="16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각 모델은 이전 모델의 잔여 오차</a:t>
            </a:r>
            <a:r>
              <a:rPr lang="en-US" altLang="ko-KR" sz="1600" dirty="0"/>
              <a:t>(residual error) </a:t>
            </a:r>
            <a:r>
              <a:rPr lang="ko-KR" altLang="en-US" sz="1600" dirty="0"/>
              <a:t>를 예측하여 보정한다</a:t>
            </a:r>
            <a:r>
              <a:rPr lang="en-US" altLang="ko-KR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이 방법은 회귀와 분류 문제 모두에 사용할 수 있습니다</a:t>
            </a:r>
            <a:r>
              <a:rPr lang="en-US" altLang="ko-KR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sz="1600" b="1" dirty="0"/>
              <a:t>XGBoost (Extreme Gradient Boosting)</a:t>
            </a:r>
            <a:r>
              <a:rPr lang="en-US" altLang="ko-KR" sz="16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Gradient Boosting</a:t>
            </a:r>
            <a:r>
              <a:rPr lang="ko-KR" altLang="en-US" sz="1600" dirty="0"/>
              <a:t>을 기반으로 한 알고리즘으로</a:t>
            </a:r>
            <a:r>
              <a:rPr lang="en-US" altLang="ko-KR" sz="1600" dirty="0"/>
              <a:t>, </a:t>
            </a:r>
            <a:r>
              <a:rPr lang="ko-KR" altLang="en-US" sz="1600" b="1" dirty="0"/>
              <a:t>효율성</a:t>
            </a:r>
            <a:r>
              <a:rPr lang="ko-KR" altLang="en-US" sz="1600" dirty="0"/>
              <a:t>과 </a:t>
            </a:r>
            <a:r>
              <a:rPr lang="ko-KR" altLang="en-US" sz="1600" b="1" dirty="0"/>
              <a:t>성능</a:t>
            </a:r>
            <a:r>
              <a:rPr lang="ko-KR" altLang="en-US" sz="1600" dirty="0"/>
              <a:t>을 극대화한 알고리즘이다</a:t>
            </a:r>
            <a:r>
              <a:rPr lang="en-US" altLang="ko-KR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대규모 데이터셋에서 뛰어난 성능을 보이며</a:t>
            </a:r>
            <a:r>
              <a:rPr lang="en-US" altLang="ko-KR" sz="1600" dirty="0"/>
              <a:t>, </a:t>
            </a:r>
            <a:r>
              <a:rPr lang="ko-KR" altLang="en-US" sz="1600" dirty="0"/>
              <a:t>다양한 </a:t>
            </a:r>
            <a:r>
              <a:rPr lang="ko-KR" altLang="en-US" sz="1600" dirty="0" err="1"/>
              <a:t>하이퍼파라미터</a:t>
            </a:r>
            <a:r>
              <a:rPr lang="ko-KR" altLang="en-US" sz="1600" dirty="0"/>
              <a:t> 튜닝을 통해 성능을 최적화할 수 있다</a:t>
            </a:r>
            <a:r>
              <a:rPr lang="en-US" altLang="ko-KR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sz="1600" b="1" dirty="0" err="1"/>
              <a:t>LightGBM</a:t>
            </a:r>
            <a:r>
              <a:rPr lang="en-US" altLang="ko-KR" sz="16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XGBoost</a:t>
            </a:r>
            <a:r>
              <a:rPr lang="ko-KR" altLang="en-US" sz="1600" dirty="0"/>
              <a:t>와 유사하지만</a:t>
            </a:r>
            <a:r>
              <a:rPr lang="en-US" altLang="ko-KR" sz="1600" dirty="0"/>
              <a:t>, </a:t>
            </a:r>
            <a:r>
              <a:rPr lang="ko-KR" altLang="en-US" sz="1600" b="1" dirty="0"/>
              <a:t>대규모 데이터셋에 더 효율적</a:t>
            </a:r>
            <a:r>
              <a:rPr lang="ko-KR" altLang="en-US" sz="1600" dirty="0"/>
              <a:t>인 구현을 제공한다</a:t>
            </a:r>
            <a:r>
              <a:rPr lang="en-US" altLang="ko-KR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1" dirty="0"/>
              <a:t>그라디언트 </a:t>
            </a:r>
            <a:r>
              <a:rPr lang="ko-KR" altLang="en-US" sz="1600" b="1" dirty="0" err="1"/>
              <a:t>부스팅</a:t>
            </a:r>
            <a:r>
              <a:rPr lang="ko-KR" altLang="en-US" sz="1600" dirty="0" err="1"/>
              <a:t>을</a:t>
            </a:r>
            <a:r>
              <a:rPr lang="ko-KR" altLang="en-US" sz="1600" dirty="0"/>
              <a:t> 기반으로 하며</a:t>
            </a:r>
            <a:r>
              <a:rPr lang="en-US" altLang="ko-KR" sz="1600" dirty="0"/>
              <a:t>, </a:t>
            </a:r>
            <a:r>
              <a:rPr lang="ko-KR" altLang="en-US" sz="1600" dirty="0"/>
              <a:t>메모리 사용을 최적화하고 학습 속도를 </a:t>
            </a:r>
            <a:r>
              <a:rPr lang="ko-KR" altLang="en-US" sz="1600" dirty="0" err="1"/>
              <a:t>향상시칸다</a:t>
            </a:r>
            <a:r>
              <a:rPr lang="en-US" altLang="ko-KR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sz="1600" b="1" dirty="0" err="1"/>
              <a:t>CatBoost</a:t>
            </a:r>
            <a:r>
              <a:rPr lang="en-US" altLang="ko-KR" sz="1600" dirty="0"/>
              <a:t>: </a:t>
            </a:r>
            <a:r>
              <a:rPr lang="ko-KR" altLang="en-US" sz="1600" b="1" dirty="0"/>
              <a:t>카테고리형 변수</a:t>
            </a:r>
            <a:r>
              <a:rPr lang="ko-KR" altLang="en-US" sz="1600" dirty="0"/>
              <a:t>를 효과적으로 처리할 수 있는 부스팅 알고리즘으로</a:t>
            </a:r>
            <a:r>
              <a:rPr lang="en-US" altLang="ko-KR" sz="1600" dirty="0"/>
              <a:t>, </a:t>
            </a:r>
          </a:p>
          <a:p>
            <a:pPr marL="0" indent="0"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자동으로 데이터를 전처리하고 모델을 학습시킨다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F07F6-B2A4-6C7C-2F54-26284C4D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59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4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93F440C-A7FF-4C29-AF1E-D9941D7E3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>
                <a:cs typeface="+mj-cs"/>
              </a:rPr>
              <a:t>테스트 데이터에 모델 적용</a:t>
            </a:r>
          </a:p>
        </p:txBody>
      </p:sp>
      <p:sp>
        <p:nvSpPr>
          <p:cNvPr id="13314" name="Line 4">
            <a:extLst>
              <a:ext uri="{FF2B5EF4-FFF2-40B4-BE49-F238E27FC236}">
                <a16:creationId xmlns:a16="http://schemas.microsoft.com/office/drawing/2014/main" id="{CFC0DAF7-E76C-4164-A894-8C2200D7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Line 5">
            <a:extLst>
              <a:ext uri="{FF2B5EF4-FFF2-40B4-BE49-F238E27FC236}">
                <a16:creationId xmlns:a16="http://schemas.microsoft.com/office/drawing/2014/main" id="{1B5551FD-831B-4051-B976-C0188C347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6">
            <a:extLst>
              <a:ext uri="{FF2B5EF4-FFF2-40B4-BE49-F238E27FC236}">
                <a16:creationId xmlns:a16="http://schemas.microsoft.com/office/drawing/2014/main" id="{9A677CE6-2592-42D4-A961-C0B5CD7A50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7">
            <a:extLst>
              <a:ext uri="{FF2B5EF4-FFF2-40B4-BE49-F238E27FC236}">
                <a16:creationId xmlns:a16="http://schemas.microsoft.com/office/drawing/2014/main" id="{48D37305-03FC-4BD1-825A-70DF78884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8">
            <a:extLst>
              <a:ext uri="{FF2B5EF4-FFF2-40B4-BE49-F238E27FC236}">
                <a16:creationId xmlns:a16="http://schemas.microsoft.com/office/drawing/2014/main" id="{50A242D3-4622-4F29-B478-5C1B4AABC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9">
            <a:extLst>
              <a:ext uri="{FF2B5EF4-FFF2-40B4-BE49-F238E27FC236}">
                <a16:creationId xmlns:a16="http://schemas.microsoft.com/office/drawing/2014/main" id="{722DF2CF-AB55-4719-9627-F4173FB509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10">
            <a:extLst>
              <a:ext uri="{FF2B5EF4-FFF2-40B4-BE49-F238E27FC236}">
                <a16:creationId xmlns:a16="http://schemas.microsoft.com/office/drawing/2014/main" id="{E40FFE86-B022-4A6D-A22F-D83931FDA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집주인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1" name="Text Box 11">
            <a:extLst>
              <a:ext uri="{FF2B5EF4-FFF2-40B4-BE49-F238E27FC236}">
                <a16:creationId xmlns:a16="http://schemas.microsoft.com/office/drawing/2014/main" id="{19C6115C-3279-47CD-9F07-F1801EE01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dirty="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C2A590CE-1DF4-44AA-B236-D5AD95A8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3" name="AutoShape 13">
            <a:extLst>
              <a:ext uri="{FF2B5EF4-FFF2-40B4-BE49-F238E27FC236}">
                <a16:creationId xmlns:a16="http://schemas.microsoft.com/office/drawing/2014/main" id="{F55B3DDD-8639-4610-AA1D-2CB767D5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4" name="Text Box 14">
            <a:extLst>
              <a:ext uri="{FF2B5EF4-FFF2-40B4-BE49-F238E27FC236}">
                <a16:creationId xmlns:a16="http://schemas.microsoft.com/office/drawing/2014/main" id="{AAC0AFE7-0E5C-4AB6-B383-2C0615314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3325" name="AutoShape 15">
            <a:extLst>
              <a:ext uri="{FF2B5EF4-FFF2-40B4-BE49-F238E27FC236}">
                <a16:creationId xmlns:a16="http://schemas.microsoft.com/office/drawing/2014/main" id="{1B9D66AF-CABC-4572-A16C-774CE7AB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6" name="Text Box 16">
            <a:extLst>
              <a:ext uri="{FF2B5EF4-FFF2-40B4-BE49-F238E27FC236}">
                <a16:creationId xmlns:a16="http://schemas.microsoft.com/office/drawing/2014/main" id="{BB77729D-AFD5-4809-908B-6A802807C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97" y="51974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3327" name="AutoShape 17">
            <a:extLst>
              <a:ext uri="{FF2B5EF4-FFF2-40B4-BE49-F238E27FC236}">
                <a16:creationId xmlns:a16="http://schemas.microsoft.com/office/drawing/2014/main" id="{F0191F06-4203-4D45-B4BB-6DC436BD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8" name="Text Box 18">
            <a:extLst>
              <a:ext uri="{FF2B5EF4-FFF2-40B4-BE49-F238E27FC236}">
                <a16:creationId xmlns:a16="http://schemas.microsoft.com/office/drawing/2014/main" id="{239E30DB-07DB-4185-84D3-11CFE62AC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85" y="32543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sp>
        <p:nvSpPr>
          <p:cNvPr id="13329" name="AutoShape 19">
            <a:extLst>
              <a:ext uri="{FF2B5EF4-FFF2-40B4-BE49-F238E27FC236}">
                <a16:creationId xmlns:a16="http://schemas.microsoft.com/office/drawing/2014/main" id="{08C2382E-94DD-4EC0-AD4F-D3A899D1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30" name="Text Box 20">
            <a:extLst>
              <a:ext uri="{FF2B5EF4-FFF2-40B4-BE49-F238E27FC236}">
                <a16:creationId xmlns:a16="http://schemas.microsoft.com/office/drawing/2014/main" id="{A3DDA5F8-878E-4097-9812-2723A586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041" y="4259263"/>
            <a:ext cx="445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3331" name="Text Box 21">
            <a:extLst>
              <a:ext uri="{FF2B5EF4-FFF2-40B4-BE49-F238E27FC236}">
                <a16:creationId xmlns:a16="http://schemas.microsoft.com/office/drawing/2014/main" id="{B54E08F5-7FC2-4D95-BCA4-3A35A3E6E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2" name="Text Box 22">
            <a:extLst>
              <a:ext uri="{FF2B5EF4-FFF2-40B4-BE49-F238E27FC236}">
                <a16:creationId xmlns:a16="http://schemas.microsoft.com/office/drawing/2014/main" id="{9F560FD4-62BF-4CB3-9EEF-FB4E379C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아니요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3333" name="Text Box 23">
            <a:extLst>
              <a:ext uri="{FF2B5EF4-FFF2-40B4-BE49-F238E27FC236}">
                <a16:creationId xmlns:a16="http://schemas.microsoft.com/office/drawing/2014/main" id="{63C2302F-E2CA-46A9-9309-D0BE6287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기혼</a:t>
            </a:r>
            <a:r>
              <a:rPr lang="ko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3334" name="Text Box 24">
            <a:extLst>
              <a:ext uri="{FF2B5EF4-FFF2-40B4-BE49-F238E27FC236}">
                <a16:creationId xmlns:a16="http://schemas.microsoft.com/office/drawing/2014/main" id="{382E0DD5-9B29-4715-8D61-DFD0959D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3335" name="Text Box 25">
            <a:extLst>
              <a:ext uri="{FF2B5EF4-FFF2-40B4-BE49-F238E27FC236}">
                <a16:creationId xmlns:a16="http://schemas.microsoft.com/office/drawing/2014/main" id="{BF0B5846-FFB1-496B-8B3E-C3E94539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6" name="Text Box 26">
            <a:extLst>
              <a:ext uri="{FF2B5EF4-FFF2-40B4-BE49-F238E27FC236}">
                <a16:creationId xmlns:a16="http://schemas.microsoft.com/office/drawing/2014/main" id="{8A906DD0-E22C-4E65-A9D3-069F2433F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6219" y="4630738"/>
            <a:ext cx="7264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&gt; 8</a:t>
            </a:r>
            <a:r>
              <a:rPr lang="en-US" altLang="ko" sz="1600" b="0" dirty="0"/>
              <a:t>0K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graphicFrame>
        <p:nvGraphicFramePr>
          <p:cNvPr id="13337" name="Object 27">
            <a:extLst>
              <a:ext uri="{FF2B5EF4-FFF2-40B4-BE49-F238E27FC236}">
                <a16:creationId xmlns:a16="http://schemas.microsoft.com/office/drawing/2014/main" id="{390683B0-1366-48D5-BB95-E00CDC45E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5861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92700" imgH="1562100" progId="Word.Document.8">
                  <p:embed/>
                </p:oleObj>
              </mc:Choice>
              <mc:Fallback>
                <p:oleObj name="Document" r:id="rId2" imgW="50927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861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8">
            <a:extLst>
              <a:ext uri="{FF2B5EF4-FFF2-40B4-BE49-F238E27FC236}">
                <a16:creationId xmlns:a16="http://schemas.microsoft.com/office/drawing/2014/main" id="{22EB3426-7C8C-4EFB-80E3-38766054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6365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dirty="0">
                <a:solidFill>
                  <a:schemeClr val="tx2"/>
                </a:solidFill>
              </a:rPr>
              <a:t>테스트 데이터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  <p:sp>
        <p:nvSpPr>
          <p:cNvPr id="13339" name="Text Box 29">
            <a:extLst>
              <a:ext uri="{FF2B5EF4-FFF2-40B4-BE49-F238E27FC236}">
                <a16:creationId xmlns:a16="http://schemas.microsoft.com/office/drawing/2014/main" id="{4838A494-6BD8-4485-B9F4-C8CF3D0BF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4780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b="0"/>
              <a:t>나무의 뿌리부터 시작하세요.</a:t>
            </a:r>
          </a:p>
        </p:txBody>
      </p:sp>
      <p:sp>
        <p:nvSpPr>
          <p:cNvPr id="13340" name="Line 30">
            <a:extLst>
              <a:ext uri="{FF2B5EF4-FFF2-40B4-BE49-F238E27FC236}">
                <a16:creationId xmlns:a16="http://schemas.microsoft.com/office/drawing/2014/main" id="{34A5AE84-2733-4E41-8F86-DB7E5F43B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34FAB-6B65-4DFD-A800-237D12D3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085E-F244-4C19-A8BC-465573CB4ECB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5AF8B-01EE-25D7-6093-E06D21944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0E4DFED-D1F9-7D4C-4E05-428B58835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8FFB0B1-670D-5E69-15A5-122AB5942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</a:t>
            </a:r>
            <a:r>
              <a:rPr lang="ko-KR" altLang="en-US" sz="1800" b="1" dirty="0"/>
              <a:t>의 주요 과정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간단한 예시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이진분류 문제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부스팅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)은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순차적으로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여러 개의 모델을 학습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시키면서, 이전 모델이 틀린 샘플에 가중치를 더 주어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점점 더 정교한 모델을 만드는 기법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입니다.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아다부스팅의</a:t>
            </a:r>
            <a:r>
              <a:rPr lang="ko-KR" altLang="en-US" sz="1800" b="1" dirty="0"/>
              <a:t> 동작 원리</a:t>
            </a:r>
            <a:endParaRPr lang="en-US" altLang="ko-KR" sz="18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초기 가중치 설정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모든 데이터 샘플에 동일한 가중치를 부여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약한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학습기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훈련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첫 번째 약한 학습기를 훈련하고, 예측을 수행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잘못 분류된 데이터에 가중치를 증가시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킨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반대로, 정확하게 분류된 데이터의 가중치는 감소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반복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가중치가 조정된 데이터를 기반으로 새로운 약한 학습기를 훈련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과정을 반복하면서, 이전 모델이 틀린 부분을 보완하는 방식으로 강한 학습기를 형성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최종 예측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모든 약한 학습기의 결과를 가중치가 부여된 투표(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Weighted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Voting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방식으로 결합하여 최종 예측을 수행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lang="en-US" alt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CA999-DF0F-3219-4E79-CA4E771D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60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2874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EFE62-9F6D-96BD-078F-B55C125D0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A731F4D-DA50-BE0A-8035-EABDA3CFB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0B9F67F-AC6A-F04F-337C-F5131BAA6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b="1" dirty="0"/>
              <a:t>AdaBoost</a:t>
            </a:r>
            <a:r>
              <a:rPr lang="ko-KR" altLang="en-US" sz="1600" b="1" dirty="0"/>
              <a:t>의 기본적인 학습 과정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AdaBoost는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T개의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약한 학습기를 훈련시키며, 각 학습기는 가중치를 가진 데이터를 학습</a:t>
            </a:r>
            <a:r>
              <a:rPr lang="ko-KR" altLang="en-US" sz="1600" dirty="0"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약한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대해 가중치 α</a:t>
            </a:r>
            <a:r>
              <a:rPr kumimoji="0" lang="ko-KR" altLang="ko-KR" sz="16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부여하여 최종 예측을 만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/>
              <a:t>약한 학습기의 가중치 계산 </a:t>
            </a:r>
            <a:r>
              <a:rPr lang="en-US" altLang="ko-KR" sz="1600" b="1" dirty="0"/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</a:t>
            </a:r>
            <a:r>
              <a:rPr kumimoji="0" lang="ko-KR" altLang="ko-KR" sz="16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ko-KR" sz="1600" b="1" dirty="0"/>
              <a:t>​)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각 약한 </a:t>
            </a:r>
            <a:r>
              <a:rPr lang="ko-KR" altLang="en-US" sz="1600" dirty="0" err="1"/>
              <a:t>학습기</a:t>
            </a:r>
            <a:r>
              <a:rPr lang="ko-KR" altLang="en-US" sz="1600" dirty="0"/>
              <a:t> </a:t>
            </a:r>
            <a:r>
              <a:rPr lang="en-US" altLang="ko-KR" sz="1600" dirty="0" err="1"/>
              <a:t>ht</a:t>
            </a:r>
            <a:r>
              <a:rPr lang="en-US" altLang="ko-KR" sz="1600" dirty="0"/>
              <a:t>(x) </a:t>
            </a:r>
            <a:r>
              <a:rPr lang="ko-KR" altLang="en-US" sz="1600" dirty="0"/>
              <a:t>의 </a:t>
            </a:r>
            <a:r>
              <a:rPr lang="ko-KR" altLang="en-US" sz="1600" b="1" dirty="0">
                <a:solidFill>
                  <a:srgbClr val="0070C0"/>
                </a:solidFill>
              </a:rPr>
              <a:t>신뢰도를 측정하는 가중치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α</a:t>
            </a:r>
            <a:r>
              <a:rPr kumimoji="0" lang="ko-KR" altLang="ko-KR" sz="1600" b="1" i="0" u="none" strike="noStrike" cap="none" normalizeH="0" baseline="-2500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ko-KR" altLang="en-US" sz="1600" dirty="0"/>
              <a:t>는 다음과 같이 계산된다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b="1" dirty="0"/>
              <a:t>AdaBoost </a:t>
            </a:r>
            <a:r>
              <a:rPr lang="ko-KR" altLang="en-US" sz="1600" b="1" dirty="0"/>
              <a:t>가중치 업데이트</a:t>
            </a:r>
            <a:endParaRPr lang="en-US" altLang="ko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9BDE4-4997-48A7-1043-0A4888F0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6370637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61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287B6-C323-4DAF-2101-98F84F6C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94" y="3720454"/>
            <a:ext cx="2209800" cy="6943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F6B291D-7887-49EF-6A91-DF628BAD4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260" y="3837834"/>
            <a:ext cx="5127140" cy="54674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F92F112-D826-19B4-BF3C-6E665AEAE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19496"/>
            <a:ext cx="4120053" cy="69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291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54C5C-C370-32D1-B8F2-C692226AE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26A5014-1216-77F0-D428-3C1CA9162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474C954-5691-8B48-82EB-A6620E539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</a:t>
            </a:r>
            <a:r>
              <a:rPr lang="ko-KR" altLang="en-US" sz="1800" b="1" dirty="0"/>
              <a:t>가중치 업데이트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수식의 의미 분석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AdaBoost는 어려운 샘플을 강조하기 위해 샘플 가중치를 조정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올바르게 분류된 샘플은 현재 분류기에서 쉽게 맞췄으므로 다음 학습에서는 중요도를 줄여도 됨.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따라서, 현재 약한 분류기에서 올바르게 분류된 샘플은 가중치를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​배 감소시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키고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ko-KR" altLang="en-US" sz="1600" dirty="0"/>
              <a:t>반대로</a:t>
            </a:r>
            <a:r>
              <a:rPr lang="en-US" altLang="ko-KR" sz="1600" dirty="0"/>
              <a:t>, </a:t>
            </a:r>
            <a:r>
              <a:rPr lang="ko-KR" altLang="en-US" sz="1600" dirty="0"/>
              <a:t>틀린 샘플의 경우</a:t>
            </a:r>
            <a:r>
              <a:rPr lang="en-US" altLang="ko-KR" sz="1600" dirty="0"/>
              <a:t> </a:t>
            </a:r>
            <a:r>
              <a:rPr lang="ko-KR" altLang="en-US" sz="1600" dirty="0"/>
              <a:t>가중치를        배 증가하여 다음 학습에서 더 중요한 샘플로 다뤄진다</a:t>
            </a:r>
            <a:r>
              <a:rPr lang="en-US" altLang="ko-KR" sz="1600" dirty="0"/>
              <a:t>.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A36D-7FF0-B29A-7B85-601C8776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62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8282EA-7F78-C70C-E04D-27C5ADC8E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4120053" cy="69878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618D424-B349-8756-156C-FC8B6C0D9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803278"/>
            <a:ext cx="423682" cy="37832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7EEA2C3-D4FE-2C0B-0B42-3BD17FD54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5574109"/>
            <a:ext cx="440605" cy="28178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E0A1DB5-87A6-3286-76EB-B151C72CB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247" y="2133600"/>
            <a:ext cx="3195147" cy="135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938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1914-5051-61C2-7740-835CE450C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7A97174-246E-1CDB-E8B5-CC04FC06F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7516EF2-6D4F-8620-6CBC-03FAE3298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/>
              <a:t>최종 예측 함수 </a:t>
            </a:r>
            <a:r>
              <a:rPr lang="en-US" altLang="ko-KR" sz="1600" b="1" dirty="0"/>
              <a:t>H(x) </a:t>
            </a:r>
            <a:r>
              <a:rPr lang="ko-KR" altLang="en-US" sz="1600" b="1" dirty="0"/>
              <a:t>계산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AdaBoost</a:t>
            </a:r>
            <a:r>
              <a:rPr lang="ko-KR" altLang="en-US" sz="1600" dirty="0"/>
              <a:t>는 여러 개의 약한 학습기의 가중합을 통해 최종 예측을 수행한다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1FB17-C96B-E55A-37C5-A60B0715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6370637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63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0DFFF53-12D5-7C68-36BD-86F4C290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61468"/>
            <a:ext cx="2486308" cy="7879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4F7B494-6ADF-A7B8-56A9-6C91830EF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1" y="1981200"/>
            <a:ext cx="5127140" cy="114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354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51A39-FE47-BD41-02F6-46A774DE0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FEAC166-3880-E3FC-62C3-616F4BDD2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FCF4709-663A-A421-873D-2E6486484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(</a:t>
            </a:r>
            <a:r>
              <a:rPr lang="ko-KR" altLang="en-US" sz="1800" b="1" dirty="0"/>
              <a:t>예제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학생의 시험 합격 예측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문제 설정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100" dirty="0"/>
              <a:t>                   </a:t>
            </a:r>
            <a:r>
              <a:rPr lang="en-US" altLang="ko-KR" sz="1600" dirty="0"/>
              <a:t>  * </a:t>
            </a:r>
            <a:r>
              <a:rPr lang="ko-KR" altLang="en-US" sz="1600" dirty="0"/>
              <a:t>여기서는 이진 분류를 위해 </a:t>
            </a:r>
            <a:r>
              <a:rPr lang="ko-KR" altLang="en-US" sz="1600" b="1" dirty="0"/>
              <a:t>정답</a:t>
            </a:r>
            <a:r>
              <a:rPr lang="ko-KR" altLang="en-US" sz="1600" dirty="0"/>
              <a:t>을 </a:t>
            </a:r>
            <a:r>
              <a:rPr lang="en-US" altLang="ko-KR" sz="1600" dirty="0"/>
              <a:t>+1, </a:t>
            </a:r>
            <a:r>
              <a:rPr lang="ko-KR" altLang="en-US" sz="1600" b="1" dirty="0"/>
              <a:t>오답</a:t>
            </a:r>
            <a:r>
              <a:rPr lang="en-US" altLang="ko-KR" sz="1600" dirty="0"/>
              <a:t>(</a:t>
            </a:r>
            <a:r>
              <a:rPr lang="ko-KR" altLang="en-US" sz="1600" dirty="0"/>
              <a:t>불합격</a:t>
            </a:r>
            <a:r>
              <a:rPr lang="en-US" altLang="ko-KR" sz="1600" dirty="0"/>
              <a:t>)</a:t>
            </a:r>
            <a:r>
              <a:rPr lang="ko-KR" altLang="en-US" sz="1600" dirty="0"/>
              <a:t>을 </a:t>
            </a:r>
            <a:r>
              <a:rPr lang="en-US" altLang="ko-KR" sz="1600" dirty="0"/>
              <a:t>–1</a:t>
            </a:r>
            <a:r>
              <a:rPr lang="ko-KR" altLang="en-US" sz="1600" dirty="0"/>
              <a:t>로 표현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100" dirty="0"/>
              <a:t>      </a:t>
            </a:r>
            <a:r>
              <a:rPr lang="ko-KR" altLang="en-US" sz="1600" dirty="0"/>
              <a:t> 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초기에는 모든 학생에게 동일한 가중치 </a:t>
            </a:r>
            <a:r>
              <a:rPr lang="en-US" altLang="ko-KR" sz="1600" dirty="0"/>
              <a:t>0.2 (</a:t>
            </a:r>
            <a:r>
              <a:rPr lang="ko-KR" altLang="en-US" sz="1600" dirty="0"/>
              <a:t>총합 </a:t>
            </a:r>
            <a:r>
              <a:rPr lang="en-US" altLang="ko-KR" sz="1600" dirty="0"/>
              <a:t>1)</a:t>
            </a:r>
            <a:r>
              <a:rPr lang="ko-KR" altLang="en-US" sz="1600" dirty="0"/>
              <a:t>이 부여됨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167BA-23D8-D0C2-F45D-4E8002A6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64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290ABA-A330-DAC6-58A9-8C953C570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33600"/>
            <a:ext cx="5865709" cy="1219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1F7F59-9A49-6F57-0445-18972F350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225" y="3820628"/>
            <a:ext cx="7327882" cy="219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21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E0692-4821-64E1-B2D7-66D995831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E75C8F4-220D-6FA4-AE13-D5EFC600F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BDA9B6E-57B7-9CCA-6006-A42764940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(</a:t>
            </a:r>
            <a:r>
              <a:rPr lang="ko-KR" altLang="en-US" sz="1800" b="1" dirty="0"/>
              <a:t>예제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학생의 시험 합격 예측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1</a:t>
            </a:r>
            <a:r>
              <a:rPr lang="ko-KR" altLang="en-US" sz="1600" dirty="0"/>
              <a:t>차 약한 분류기</a:t>
            </a:r>
            <a:r>
              <a:rPr lang="en-US" altLang="ko-KR" sz="1600" dirty="0"/>
              <a:t>(h₁) </a:t>
            </a:r>
            <a:r>
              <a:rPr lang="ko-KR" altLang="en-US" sz="1600" dirty="0"/>
              <a:t>학습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500" b="1" dirty="0"/>
              <a:t>  </a:t>
            </a:r>
            <a:r>
              <a:rPr lang="en-US" altLang="ko-KR" sz="1500" b="1" dirty="0">
                <a:sym typeface="Wingdings" panose="05000000000000000000" pitchFamily="2" charset="2"/>
              </a:rPr>
              <a:t> </a:t>
            </a:r>
            <a:r>
              <a:rPr lang="ko-KR" altLang="en-US" sz="1500" b="1" dirty="0"/>
              <a:t>분류 규칙 </a:t>
            </a:r>
            <a:r>
              <a:rPr lang="en-US" altLang="ko-KR" sz="1500" b="1" dirty="0"/>
              <a:t>h₁</a:t>
            </a:r>
            <a:r>
              <a:rPr lang="en-US" altLang="ko-KR" sz="1500" dirty="0"/>
              <a:t>:  "</a:t>
            </a:r>
            <a:r>
              <a:rPr lang="ko-KR" altLang="en-US" sz="1500" dirty="0"/>
              <a:t>만약 공부 시간이 </a:t>
            </a:r>
            <a:r>
              <a:rPr lang="en-US" altLang="ko-KR" sz="1500" b="1" dirty="0"/>
              <a:t>3</a:t>
            </a:r>
            <a:r>
              <a:rPr lang="ko-KR" altLang="en-US" sz="1500" b="1" dirty="0"/>
              <a:t>시간 이상</a:t>
            </a:r>
            <a:r>
              <a:rPr lang="ko-KR" altLang="en-US" sz="1500" dirty="0"/>
              <a:t>이면 합격</a:t>
            </a:r>
            <a:r>
              <a:rPr lang="en-US" altLang="ko-KR" sz="1500" dirty="0"/>
              <a:t>(+1), </a:t>
            </a:r>
            <a:r>
              <a:rPr lang="ko-KR" altLang="en-US" sz="1500" dirty="0"/>
              <a:t>그렇지 않으면 불합격</a:t>
            </a:r>
            <a:r>
              <a:rPr lang="en-US" altLang="ko-KR" sz="1500" dirty="0"/>
              <a:t>(–1)"</a:t>
            </a:r>
            <a:endParaRPr lang="en-US" altLang="en-US" sz="15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100" dirty="0"/>
              <a:t>  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0CEBC-23B6-D018-38DA-47E0FC5F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65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1AA2DE-01A0-2FA6-97CF-87756D39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38400"/>
            <a:ext cx="8229600" cy="22939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12A4ADE0-5063-8992-34A7-4ABF13988081}"/>
              </a:ext>
            </a:extLst>
          </p:cNvPr>
          <p:cNvSpPr/>
          <p:nvPr/>
        </p:nvSpPr>
        <p:spPr bwMode="auto">
          <a:xfrm>
            <a:off x="8031552" y="4354902"/>
            <a:ext cx="438150" cy="3127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41D47C-06C8-65BB-B821-DCA75B93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98967"/>
            <a:ext cx="4231203" cy="9160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F987B5-209A-0FC3-7432-FCADD1A77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664" y="5342886"/>
            <a:ext cx="4526352" cy="5528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211FF3-30DE-EAE3-1C93-334DF2C22156}"/>
              </a:ext>
            </a:extLst>
          </p:cNvPr>
          <p:cNvSpPr txBox="1"/>
          <p:nvPr/>
        </p:nvSpPr>
        <p:spPr>
          <a:xfrm>
            <a:off x="171900" y="5948625"/>
            <a:ext cx="8438700" cy="698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분류기의 신뢰도</a:t>
            </a:r>
            <a:r>
              <a:rPr lang="en-US" altLang="ko-KR" dirty="0">
                <a:solidFill>
                  <a:srgbClr val="0070C0"/>
                </a:solidFill>
              </a:rPr>
              <a:t>(α₁)</a:t>
            </a:r>
            <a:r>
              <a:rPr lang="ko-KR" altLang="en-US" dirty="0">
                <a:solidFill>
                  <a:srgbClr val="0070C0"/>
                </a:solidFill>
              </a:rPr>
              <a:t>는 </a:t>
            </a:r>
            <a:r>
              <a:rPr lang="en-US" altLang="ko-KR" dirty="0">
                <a:solidFill>
                  <a:srgbClr val="0070C0"/>
                </a:solidFill>
              </a:rPr>
              <a:t>AdaBoost</a:t>
            </a:r>
            <a:r>
              <a:rPr lang="ko-KR" altLang="en-US" dirty="0">
                <a:solidFill>
                  <a:srgbClr val="0070C0"/>
                </a:solidFill>
              </a:rPr>
              <a:t>에서 해당 약한 분류기가 얼마나 잘 예측하는지를 </a:t>
            </a:r>
            <a:r>
              <a:rPr lang="ko-KR" altLang="en-US" dirty="0" err="1">
                <a:solidFill>
                  <a:srgbClr val="0070C0"/>
                </a:solidFill>
              </a:rPr>
              <a:t>수치화하는</a:t>
            </a:r>
            <a:r>
              <a:rPr lang="ko-KR" altLang="en-US" dirty="0">
                <a:solidFill>
                  <a:srgbClr val="0070C0"/>
                </a:solidFill>
              </a:rPr>
              <a:t> 값이다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34190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C06B1-5EF8-E18E-5A67-B7365CE92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7086ACE-8F8D-A6FC-0E77-1F9C0A426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CB11583-959A-46C2-F422-AEEEDB4FE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(</a:t>
            </a:r>
            <a:r>
              <a:rPr lang="ko-KR" altLang="en-US" sz="1800" b="1" dirty="0"/>
              <a:t>예제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학생의 시험 합격 예측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1</a:t>
            </a:r>
            <a:r>
              <a:rPr lang="ko-KR" altLang="en-US" sz="1600" dirty="0"/>
              <a:t>차 약한 분류기</a:t>
            </a:r>
            <a:r>
              <a:rPr lang="en-US" altLang="ko-KR" sz="1600" dirty="0"/>
              <a:t>(h₁) </a:t>
            </a:r>
            <a:r>
              <a:rPr lang="ko-KR" altLang="en-US" sz="1600" dirty="0"/>
              <a:t>학습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500" b="1" dirty="0"/>
              <a:t>  </a:t>
            </a:r>
            <a:r>
              <a:rPr lang="en-US" altLang="ko-KR" sz="1500" b="1" dirty="0">
                <a:sym typeface="Wingdings" panose="05000000000000000000" pitchFamily="2" charset="2"/>
              </a:rPr>
              <a:t> </a:t>
            </a:r>
            <a:r>
              <a:rPr lang="ko-KR" altLang="en-US" sz="1500" b="1" dirty="0"/>
              <a:t>분류 규칙 </a:t>
            </a:r>
            <a:r>
              <a:rPr lang="en-US" altLang="ko-KR" sz="1500" b="1" dirty="0"/>
              <a:t>h₁</a:t>
            </a:r>
            <a:r>
              <a:rPr lang="en-US" altLang="ko-KR" sz="1500" dirty="0"/>
              <a:t>:  "</a:t>
            </a:r>
            <a:r>
              <a:rPr lang="ko-KR" altLang="en-US" sz="1500" dirty="0"/>
              <a:t>만약 공부 시간이 </a:t>
            </a:r>
            <a:r>
              <a:rPr lang="en-US" altLang="ko-KR" sz="1500" b="1" dirty="0"/>
              <a:t>3</a:t>
            </a:r>
            <a:r>
              <a:rPr lang="ko-KR" altLang="en-US" sz="1500" b="1" dirty="0"/>
              <a:t>시간 이상</a:t>
            </a:r>
            <a:r>
              <a:rPr lang="ko-KR" altLang="en-US" sz="1500" dirty="0"/>
              <a:t>이면 합격</a:t>
            </a:r>
            <a:r>
              <a:rPr lang="en-US" altLang="ko-KR" sz="1500" dirty="0"/>
              <a:t>(+1), </a:t>
            </a:r>
            <a:r>
              <a:rPr lang="ko-KR" altLang="en-US" sz="1500" dirty="0"/>
              <a:t>그렇지 않으면 불합격</a:t>
            </a:r>
            <a:r>
              <a:rPr lang="en-US" altLang="ko-KR" sz="1500" dirty="0"/>
              <a:t>(–1)"</a:t>
            </a:r>
            <a:endParaRPr lang="en-US" altLang="en-US" sz="15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100" dirty="0"/>
              <a:t>  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DCFEB-6E3D-937B-8FED-935AA4FB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66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3C11B1-36A8-D983-5281-87898AD32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50704"/>
            <a:ext cx="5638800" cy="8035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F00110-31B8-9A8F-E1F7-3B1F01452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90793"/>
            <a:ext cx="5081637" cy="24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31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47E79-6616-AC42-E031-A0F65827C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810734E-1274-3919-C6B5-C3E6AD37C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EC35D12-DD23-F00A-0528-4FA43E8B52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7742237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(</a:t>
            </a:r>
            <a:r>
              <a:rPr lang="ko-KR" altLang="en-US" sz="1800" b="1" dirty="0"/>
              <a:t>예제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학생의 시험 합격 예측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5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100" dirty="0"/>
              <a:t>  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1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 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이제 샘플 </a:t>
            </a:r>
            <a:r>
              <a:rPr lang="en-US" altLang="ko-KR" sz="1600" dirty="0"/>
              <a:t>E</a:t>
            </a:r>
            <a:r>
              <a:rPr lang="ko-KR" altLang="en-US" sz="1600" dirty="0"/>
              <a:t>의 가중치가 크게 증가하여 다음 분류기 학습 시 더 큰 영향을 주게 된다</a:t>
            </a:r>
            <a:r>
              <a:rPr lang="en-US" altLang="ko-KR" sz="1600" dirty="0"/>
              <a:t>.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1CB46-9118-78C9-AC9C-FDBC7F6D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67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45E600-BD09-DDFA-8F99-8D07B66FF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99" y="1824069"/>
            <a:ext cx="7404101" cy="391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504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B367E-A151-2397-522B-A4BE5FB06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E06D115-6DF3-9A6C-8C79-E3B9B88D5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86EED73-A845-9CAD-02E9-B79FFF4BB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(</a:t>
            </a:r>
            <a:r>
              <a:rPr lang="ko-KR" altLang="en-US" sz="1800" b="1" dirty="0"/>
              <a:t>예제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학생의 시험 합격 예측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2</a:t>
            </a:r>
            <a:r>
              <a:rPr lang="ko-KR" altLang="en-US" sz="1600" dirty="0"/>
              <a:t>차 약한 분류기</a:t>
            </a:r>
            <a:r>
              <a:rPr lang="en-US" altLang="ko-KR" sz="1600" dirty="0"/>
              <a:t>(h2) </a:t>
            </a:r>
            <a:r>
              <a:rPr lang="ko-KR" altLang="en-US" sz="1600" dirty="0"/>
              <a:t>학습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500" b="1" dirty="0"/>
              <a:t> </a:t>
            </a:r>
            <a:r>
              <a:rPr lang="en-US" altLang="ko-KR" sz="1500" b="1" dirty="0">
                <a:sym typeface="Wingdings" panose="05000000000000000000" pitchFamily="2" charset="2"/>
              </a:rPr>
              <a:t> </a:t>
            </a:r>
            <a:r>
              <a:rPr lang="ko-KR" altLang="en-US" sz="1500" b="1" dirty="0"/>
              <a:t>분류 규칙 </a:t>
            </a:r>
            <a:r>
              <a:rPr lang="en-US" altLang="ko-KR" sz="1500" b="1" dirty="0"/>
              <a:t>h2</a:t>
            </a:r>
            <a:r>
              <a:rPr lang="en-US" altLang="ko-KR" sz="1500" dirty="0"/>
              <a:t>: "</a:t>
            </a:r>
            <a:r>
              <a:rPr lang="ko-KR" altLang="en-US" sz="1500" dirty="0"/>
              <a:t>만약 공부 시간이 </a:t>
            </a:r>
            <a:r>
              <a:rPr lang="en-US" altLang="ko-KR" sz="1500" b="1" dirty="0"/>
              <a:t>4</a:t>
            </a:r>
            <a:r>
              <a:rPr lang="ko-KR" altLang="en-US" sz="1500" b="1" dirty="0"/>
              <a:t>시간 이상</a:t>
            </a:r>
            <a:r>
              <a:rPr lang="ko-KR" altLang="en-US" sz="1500" dirty="0"/>
              <a:t>이면 합격</a:t>
            </a:r>
            <a:r>
              <a:rPr lang="en-US" altLang="ko-KR" sz="1500" dirty="0"/>
              <a:t>(+1), </a:t>
            </a:r>
            <a:r>
              <a:rPr lang="ko-KR" altLang="en-US" sz="1500" dirty="0"/>
              <a:t>그렇지 않으면 불합격</a:t>
            </a:r>
            <a:r>
              <a:rPr lang="en-US" altLang="ko-KR" sz="1500" dirty="0"/>
              <a:t>(–1)“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/>
              <a:t>(</a:t>
            </a:r>
            <a:r>
              <a:rPr lang="ko-KR" altLang="en-US" sz="1600" b="1" dirty="0"/>
              <a:t>실제로 </a:t>
            </a:r>
            <a:r>
              <a:rPr lang="en-US" altLang="ko-KR" sz="1600" b="1" dirty="0"/>
              <a:t>ε₂</a:t>
            </a:r>
            <a:r>
              <a:rPr lang="ko-KR" altLang="en-US" sz="1600" b="1" dirty="0"/>
              <a:t>가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이 되면 </a:t>
            </a:r>
            <a:r>
              <a:rPr lang="en-US" altLang="ko-KR" sz="1600" b="1" dirty="0"/>
              <a:t>α₂</a:t>
            </a:r>
            <a:r>
              <a:rPr lang="ko-KR" altLang="en-US" sz="1600" b="1" dirty="0"/>
              <a:t>는 이론적으로 무한대가 되지만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보통은 작은 값의 에러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예</a:t>
            </a:r>
            <a:r>
              <a:rPr lang="en-US" altLang="ko-KR" sz="1600" b="1" dirty="0"/>
              <a:t>: ε₂ = 0.001)</a:t>
            </a:r>
            <a:r>
              <a:rPr lang="ko-KR" altLang="en-US" sz="1600" b="1" dirty="0"/>
              <a:t>로 치환하거나</a:t>
            </a:r>
            <a:r>
              <a:rPr lang="en-US" altLang="ko-KR" sz="1600" b="1" dirty="0"/>
              <a:t>, h₂</a:t>
            </a:r>
            <a:r>
              <a:rPr lang="ko-KR" altLang="en-US" sz="1600" b="1" dirty="0"/>
              <a:t>가 완벽한 분류기임을 인지하고 학습을 중단한다</a:t>
            </a:r>
            <a:r>
              <a:rPr lang="en-US" altLang="ko-KR" sz="1600" b="1" dirty="0"/>
              <a:t>.)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100" dirty="0"/>
              <a:t>  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3B650-57D4-B851-EE03-1032FD4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68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CFE220-A1A8-0E5A-7100-573AE86CF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08079"/>
            <a:ext cx="7315200" cy="23437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88D9C1-D9EC-B23D-8E15-281148175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181600"/>
            <a:ext cx="5028105" cy="67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436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EEC24-D283-D5B9-5F1D-4F127642D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2E15894-7577-D043-C9FE-CC734D0B3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C51E576-6D21-5B50-236E-349E74F25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(</a:t>
            </a:r>
            <a:r>
              <a:rPr lang="ko-KR" altLang="en-US" sz="1800" b="1" dirty="0"/>
              <a:t>예제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학생의 시험 합격 예측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최종 강한 분류기 구성</a:t>
            </a:r>
            <a:endParaRPr lang="en-US" altLang="ko-KR" sz="16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 최종 모델은 각 약한 분류기의 </a:t>
            </a:r>
            <a:r>
              <a:rPr lang="ko-KR" altLang="en-US" sz="1600" dirty="0" err="1"/>
              <a:t>예측값에</a:t>
            </a:r>
            <a:r>
              <a:rPr lang="ko-KR" altLang="en-US" sz="1600" dirty="0"/>
              <a:t> 해당하는 신뢰도</a:t>
            </a:r>
            <a:r>
              <a:rPr lang="en-US" altLang="ko-KR" sz="1600" dirty="0"/>
              <a:t>(α)</a:t>
            </a:r>
            <a:r>
              <a:rPr lang="ko-KR" altLang="en-US" sz="1600" dirty="0"/>
              <a:t>를 곱해 합산한 후</a:t>
            </a:r>
            <a:r>
              <a:rPr lang="en-US" altLang="ko-KR" sz="1600" dirty="0"/>
              <a:t>, </a:t>
            </a:r>
            <a:r>
              <a:rPr lang="ko-KR" altLang="en-US" sz="1600" dirty="0"/>
              <a:t>부호</a:t>
            </a:r>
            <a:r>
              <a:rPr lang="en-US" altLang="ko-KR" sz="1600" dirty="0"/>
              <a:t>(+) </a:t>
            </a:r>
            <a:r>
              <a:rPr lang="ko-KR" altLang="en-US" sz="1600" dirty="0"/>
              <a:t>또는 </a:t>
            </a:r>
            <a:r>
              <a:rPr lang="en-US" altLang="ko-KR" sz="1600" dirty="0"/>
              <a:t>(–)</a:t>
            </a:r>
            <a:r>
              <a:rPr lang="ko-KR" altLang="en-US" sz="1600" dirty="0"/>
              <a:t>로 최종 분류를 결정한다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최종 예측 </a:t>
            </a:r>
            <a:r>
              <a:rPr lang="en-US" altLang="ko-KR" sz="1600" dirty="0"/>
              <a:t>H(x) </a:t>
            </a:r>
            <a:r>
              <a:rPr lang="ko-KR" altLang="en-US" sz="1600" dirty="0"/>
              <a:t>는 아래와 같이 계산된다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en-US" sz="1600" b="1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차 분류기 </a:t>
            </a:r>
            <a:r>
              <a:rPr lang="en-US" altLang="ko-KR" sz="1600" dirty="0"/>
              <a:t>h₁</a:t>
            </a:r>
            <a:r>
              <a:rPr lang="ko-KR" altLang="en-US" sz="1600" dirty="0"/>
              <a:t>는 약하지만</a:t>
            </a:r>
            <a:r>
              <a:rPr lang="en-US" altLang="ko-KR" sz="1600" dirty="0"/>
              <a:t>, h₂</a:t>
            </a:r>
            <a:r>
              <a:rPr lang="ko-KR" altLang="en-US" sz="1600" dirty="0"/>
              <a:t>가 </a:t>
            </a:r>
            <a:r>
              <a:rPr lang="en-US" altLang="ko-KR" sz="1600" dirty="0"/>
              <a:t>E</a:t>
            </a:r>
            <a:r>
              <a:rPr lang="ko-KR" altLang="en-US" sz="1600" dirty="0"/>
              <a:t>와 같이 </a:t>
            </a:r>
            <a:r>
              <a:rPr lang="en-US" altLang="ko-KR" sz="1600" dirty="0"/>
              <a:t>h₁</a:t>
            </a:r>
            <a:r>
              <a:rPr lang="ko-KR" altLang="en-US" sz="1600" dirty="0"/>
              <a:t>에서 틀린 사례를 보완한다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 h₂</a:t>
            </a:r>
            <a:r>
              <a:rPr lang="ko-KR" altLang="en-US" sz="1600" dirty="0"/>
              <a:t>가 모든 샘플을 올바르게 분류하므로</a:t>
            </a:r>
            <a:r>
              <a:rPr lang="en-US" altLang="ko-KR" sz="1600" dirty="0"/>
              <a:t>, </a:t>
            </a:r>
            <a:r>
              <a:rPr lang="ko-KR" altLang="en-US" sz="1600" dirty="0"/>
              <a:t>전체 앙상블은 더 높은 신뢰도를 가지고 올바른 예측을 내린다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 </a:t>
            </a:r>
            <a:r>
              <a:rPr lang="ko-KR" altLang="en-US" sz="1600" dirty="0"/>
              <a:t>사인 함수</a:t>
            </a:r>
            <a:r>
              <a:rPr lang="en-US" altLang="ko-KR" sz="1600" dirty="0"/>
              <a:t>(sign)</a:t>
            </a:r>
            <a:r>
              <a:rPr lang="ko-KR" altLang="en-US" sz="1600" dirty="0"/>
              <a:t>는 이 가중 합의 부호를 확인한다</a:t>
            </a:r>
            <a:r>
              <a:rPr lang="en-US" altLang="ko-KR" sz="1600" dirty="0"/>
              <a:t>.</a:t>
            </a:r>
            <a:endParaRPr lang="en-US" altLang="en-US" sz="16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F8B30-EACD-65C9-FBDB-DE5DD36D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69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7E44D7-B879-249C-0383-AE0534C80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29000"/>
            <a:ext cx="3810000" cy="5622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47DC26-80D1-86DF-65DB-1F3223C44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311106"/>
            <a:ext cx="3010214" cy="905615"/>
          </a:xfrm>
          <a:prstGeom prst="rect">
            <a:avLst/>
          </a:prstGeom>
        </p:spPr>
      </p:pic>
      <p:sp>
        <p:nvSpPr>
          <p:cNvPr id="6" name="화살표: 톱니 모양의 오른쪽 5">
            <a:extLst>
              <a:ext uri="{FF2B5EF4-FFF2-40B4-BE49-F238E27FC236}">
                <a16:creationId xmlns:a16="http://schemas.microsoft.com/office/drawing/2014/main" id="{B807E2A6-4A04-4C96-B057-EC86DE3C3C58}"/>
              </a:ext>
            </a:extLst>
          </p:cNvPr>
          <p:cNvSpPr/>
          <p:nvPr/>
        </p:nvSpPr>
        <p:spPr bwMode="auto">
          <a:xfrm>
            <a:off x="5486400" y="3733800"/>
            <a:ext cx="228600" cy="152400"/>
          </a:xfrm>
          <a:prstGeom prst="notch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17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3D0D3C-AF5C-48AE-B7ED-1CAA2C103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테스트 데이터에 모델 적용</a:t>
            </a:r>
          </a:p>
        </p:txBody>
      </p:sp>
      <p:sp>
        <p:nvSpPr>
          <p:cNvPr id="14338" name="Line 4">
            <a:extLst>
              <a:ext uri="{FF2B5EF4-FFF2-40B4-BE49-F238E27FC236}">
                <a16:creationId xmlns:a16="http://schemas.microsoft.com/office/drawing/2014/main" id="{56A8BE6D-1441-43C0-9CC6-9AE0742DA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04874380-62CC-4810-8CF6-544ABD241E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6">
            <a:extLst>
              <a:ext uri="{FF2B5EF4-FFF2-40B4-BE49-F238E27FC236}">
                <a16:creationId xmlns:a16="http://schemas.microsoft.com/office/drawing/2014/main" id="{3B10717E-332C-49C2-AA0D-60DAC8A97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7">
            <a:extLst>
              <a:ext uri="{FF2B5EF4-FFF2-40B4-BE49-F238E27FC236}">
                <a16:creationId xmlns:a16="http://schemas.microsoft.com/office/drawing/2014/main" id="{2AFB65CF-282E-4F14-9C97-3156DB88A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8">
            <a:extLst>
              <a:ext uri="{FF2B5EF4-FFF2-40B4-BE49-F238E27FC236}">
                <a16:creationId xmlns:a16="http://schemas.microsoft.com/office/drawing/2014/main" id="{53702AFC-BB69-4137-BD49-F15777DD2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9">
            <a:extLst>
              <a:ext uri="{FF2B5EF4-FFF2-40B4-BE49-F238E27FC236}">
                <a16:creationId xmlns:a16="http://schemas.microsoft.com/office/drawing/2014/main" id="{A0D9D5A1-9D0E-441D-AC91-6FDAD0F662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11">
            <a:extLst>
              <a:ext uri="{FF2B5EF4-FFF2-40B4-BE49-F238E27FC236}">
                <a16:creationId xmlns:a16="http://schemas.microsoft.com/office/drawing/2014/main" id="{CB069314-8DD4-4C46-B617-94C8AF617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b="0" dirty="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4345" name="Text Box 12">
            <a:extLst>
              <a:ext uri="{FF2B5EF4-FFF2-40B4-BE49-F238E27FC236}">
                <a16:creationId xmlns:a16="http://schemas.microsoft.com/office/drawing/2014/main" id="{E7BDDCAE-8841-43D0-9FD8-6E6B9319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6" name="AutoShape 13">
            <a:extLst>
              <a:ext uri="{FF2B5EF4-FFF2-40B4-BE49-F238E27FC236}">
                <a16:creationId xmlns:a16="http://schemas.microsoft.com/office/drawing/2014/main" id="{D40F9F0D-16CC-4B4D-AD51-17D354ED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7" name="Text Box 14">
            <a:extLst>
              <a:ext uri="{FF2B5EF4-FFF2-40B4-BE49-F238E27FC236}">
                <a16:creationId xmlns:a16="http://schemas.microsoft.com/office/drawing/2014/main" id="{59BB683C-502A-4654-94D5-71BD7C4AE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4348" name="AutoShape 15">
            <a:extLst>
              <a:ext uri="{FF2B5EF4-FFF2-40B4-BE49-F238E27FC236}">
                <a16:creationId xmlns:a16="http://schemas.microsoft.com/office/drawing/2014/main" id="{824C1A17-8512-476D-BBFD-32F34F052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9" name="Text Box 16">
            <a:extLst>
              <a:ext uri="{FF2B5EF4-FFF2-40B4-BE49-F238E27FC236}">
                <a16:creationId xmlns:a16="http://schemas.microsoft.com/office/drawing/2014/main" id="{4ED975EC-D304-410D-8CAA-95F7E69A5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97" y="51974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4350" name="AutoShape 17">
            <a:extLst>
              <a:ext uri="{FF2B5EF4-FFF2-40B4-BE49-F238E27FC236}">
                <a16:creationId xmlns:a16="http://schemas.microsoft.com/office/drawing/2014/main" id="{28A27D12-83EF-4C0A-8F0F-886F45B7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1" name="Text Box 18">
            <a:extLst>
              <a:ext uri="{FF2B5EF4-FFF2-40B4-BE49-F238E27FC236}">
                <a16:creationId xmlns:a16="http://schemas.microsoft.com/office/drawing/2014/main" id="{250672FB-002D-4997-8840-C387EBBAC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85" y="32543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sp>
        <p:nvSpPr>
          <p:cNvPr id="14352" name="AutoShape 19">
            <a:extLst>
              <a:ext uri="{FF2B5EF4-FFF2-40B4-BE49-F238E27FC236}">
                <a16:creationId xmlns:a16="http://schemas.microsoft.com/office/drawing/2014/main" id="{8C3AE25B-BF8C-4BF2-82DB-F23ED68A1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3" name="Text Box 20">
            <a:extLst>
              <a:ext uri="{FF2B5EF4-FFF2-40B4-BE49-F238E27FC236}">
                <a16:creationId xmlns:a16="http://schemas.microsoft.com/office/drawing/2014/main" id="{9FCE4A1D-12AC-47DF-9A80-697ABD19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041" y="4259263"/>
            <a:ext cx="445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4354" name="Text Box 21">
            <a:extLst>
              <a:ext uri="{FF2B5EF4-FFF2-40B4-BE49-F238E27FC236}">
                <a16:creationId xmlns:a16="http://schemas.microsoft.com/office/drawing/2014/main" id="{322ACB3F-3A0E-4FB4-B51A-41F9B060E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5" name="Text Box 22">
            <a:extLst>
              <a:ext uri="{FF2B5EF4-FFF2-40B4-BE49-F238E27FC236}">
                <a16:creationId xmlns:a16="http://schemas.microsoft.com/office/drawing/2014/main" id="{D0A523E8-4FD1-4620-B409-B652B111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2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아니요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4356" name="Text Box 23">
            <a:extLst>
              <a:ext uri="{FF2B5EF4-FFF2-40B4-BE49-F238E27FC236}">
                <a16:creationId xmlns:a16="http://schemas.microsoft.com/office/drawing/2014/main" id="{2DBC14EE-3135-40AF-B595-F738D30A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기혼</a:t>
            </a:r>
            <a:r>
              <a:rPr lang="ko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4357" name="Text Box 24">
            <a:extLst>
              <a:ext uri="{FF2B5EF4-FFF2-40B4-BE49-F238E27FC236}">
                <a16:creationId xmlns:a16="http://schemas.microsoft.com/office/drawing/2014/main" id="{6470BC24-4CAE-42B1-BD4F-6E6F8C7C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4358" name="Text Box 25">
            <a:extLst>
              <a:ext uri="{FF2B5EF4-FFF2-40B4-BE49-F238E27FC236}">
                <a16:creationId xmlns:a16="http://schemas.microsoft.com/office/drawing/2014/main" id="{E1D84FFF-B81B-433F-88C5-E025386C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9" name="Text Box 26">
            <a:extLst>
              <a:ext uri="{FF2B5EF4-FFF2-40B4-BE49-F238E27FC236}">
                <a16:creationId xmlns:a16="http://schemas.microsoft.com/office/drawing/2014/main" id="{4F779082-04A8-41C2-B421-C3734C268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6219" y="4630738"/>
            <a:ext cx="7264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&gt; 8</a:t>
            </a:r>
            <a:r>
              <a:rPr lang="en-US" altLang="ko" sz="1600" b="0" dirty="0"/>
              <a:t>0K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graphicFrame>
        <p:nvGraphicFramePr>
          <p:cNvPr id="14360" name="Object 27">
            <a:extLst>
              <a:ext uri="{FF2B5EF4-FFF2-40B4-BE49-F238E27FC236}">
                <a16:creationId xmlns:a16="http://schemas.microsoft.com/office/drawing/2014/main" id="{18E844DE-1304-485C-8A4A-F9689CE1E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7925" y="1604963"/>
          <a:ext cx="367823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32400" imgH="1562100" progId="Word.Document.8">
                  <p:embed/>
                </p:oleObj>
              </mc:Choice>
              <mc:Fallback>
                <p:oleObj name="Document" r:id="rId2" imgW="52324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1604963"/>
                        <a:ext cx="3678238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28">
            <a:extLst>
              <a:ext uri="{FF2B5EF4-FFF2-40B4-BE49-F238E27FC236}">
                <a16:creationId xmlns:a16="http://schemas.microsoft.com/office/drawing/2014/main" id="{A54CE64B-5C71-4CC9-8E87-325980B28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26365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dirty="0">
                <a:solidFill>
                  <a:schemeClr val="tx2"/>
                </a:solidFill>
              </a:rPr>
              <a:t>테스트 데이터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  <p:sp>
        <p:nvSpPr>
          <p:cNvPr id="14362" name="Line 29">
            <a:extLst>
              <a:ext uri="{FF2B5EF4-FFF2-40B4-BE49-F238E27FC236}">
                <a16:creationId xmlns:a16="http://schemas.microsoft.com/office/drawing/2014/main" id="{39762673-54F9-47FA-AEA7-AEBFEEE68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30">
            <a:extLst>
              <a:ext uri="{FF2B5EF4-FFF2-40B4-BE49-F238E27FC236}">
                <a16:creationId xmlns:a16="http://schemas.microsoft.com/office/drawing/2014/main" id="{AE047BE0-2BA1-43B3-B053-658EBFC15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집주인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CAA1E-D0BD-43F8-8EB9-B6E0BA7C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601D1-C8A5-48CA-9034-94D7F4C0A899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C5BDF-8B70-76F2-E76D-DF2C86506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8C0FACA-8BF7-8075-D7A6-D32F2DC03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597720D-CCF0-9FA0-3C40-201A8D9AD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(</a:t>
            </a:r>
            <a:r>
              <a:rPr lang="ko-KR" altLang="en-US" sz="1800" b="1" dirty="0"/>
              <a:t>예제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학생의 시험 합격 예측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약한 분류기의 출력</a:t>
            </a:r>
            <a:endParaRPr lang="en-US" altLang="ko-KR" sz="16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lang="en-US" altLang="ko-KR" sz="1600" dirty="0"/>
              <a:t>AdaBoost</a:t>
            </a:r>
            <a:r>
              <a:rPr lang="ko-KR" altLang="en-US" sz="1600" dirty="0"/>
              <a:t>에서 각 약한 분류기는 일반적으로 </a:t>
            </a:r>
            <a:r>
              <a:rPr lang="en-US" altLang="ko-KR" sz="1600" dirty="0"/>
              <a:t>-1 </a:t>
            </a:r>
            <a:r>
              <a:rPr lang="ko-KR" altLang="en-US" sz="1600" dirty="0"/>
              <a:t>또는 </a:t>
            </a:r>
            <a:r>
              <a:rPr lang="en-US" altLang="ko-KR" sz="1600" dirty="0"/>
              <a:t>+1</a:t>
            </a:r>
            <a:r>
              <a:rPr lang="ko-KR" altLang="en-US" sz="1600" dirty="0"/>
              <a:t>의 값을 출력한다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가중 합 계산</a:t>
            </a:r>
            <a:r>
              <a:rPr lang="en-US" altLang="ko-KR" sz="1600" dirty="0"/>
              <a:t>:</a:t>
            </a:r>
            <a:endParaRPr lang="en-US" altLang="ko-KR" sz="16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각 분류기의 예측 결과에 해당 분류기의 신뢰도</a:t>
            </a:r>
            <a:r>
              <a:rPr lang="en-US" altLang="ko-KR" sz="1600" dirty="0"/>
              <a:t>(α)</a:t>
            </a:r>
            <a:r>
              <a:rPr lang="ko-KR" altLang="en-US" sz="1600" dirty="0"/>
              <a:t>를 곱하여 모두 더한다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합은 연속적인 </a:t>
            </a:r>
            <a:r>
              <a:rPr lang="ko-KR" altLang="en-US" sz="1600" dirty="0" err="1"/>
              <a:t>실수값이</a:t>
            </a:r>
            <a:r>
              <a:rPr lang="ko-KR" altLang="en-US" sz="1600" dirty="0"/>
              <a:t> 된다</a:t>
            </a:r>
            <a:r>
              <a:rPr lang="en-US" altLang="ko-KR" sz="1600" dirty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최종 결정</a:t>
            </a:r>
            <a:r>
              <a:rPr lang="en-US" altLang="ko-KR" sz="1600" dirty="0"/>
              <a:t>:</a:t>
            </a:r>
            <a:endParaRPr lang="en-US" altLang="ko-KR" sz="16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각 분류기의 예측 결과에 해당 분류기의 신뢰도</a:t>
            </a:r>
            <a:r>
              <a:rPr lang="en-US" altLang="ko-KR" sz="1600" dirty="0"/>
              <a:t>(α)</a:t>
            </a:r>
            <a:r>
              <a:rPr lang="ko-KR" altLang="en-US" sz="1600" dirty="0"/>
              <a:t>를 곱하여 모두 더한다</a:t>
            </a:r>
            <a:r>
              <a:rPr lang="en-US" altLang="ko-KR" sz="1600" dirty="0"/>
              <a:t>.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b="1" dirty="0"/>
          </a:p>
          <a:p>
            <a:pPr lvl="2">
              <a:lnSpc>
                <a:spcPct val="150000"/>
              </a:lnSpc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사인 함수는 </a:t>
            </a:r>
            <a:r>
              <a:rPr lang="ko-KR" altLang="en-US" sz="1600" b="1" dirty="0"/>
              <a:t>최종 예측을 이진 클래스</a:t>
            </a:r>
            <a:r>
              <a:rPr lang="en-US" altLang="ko-KR" sz="1600" b="1" dirty="0"/>
              <a:t>(-1 </a:t>
            </a:r>
            <a:r>
              <a:rPr lang="ko-KR" altLang="en-US" sz="1600" b="1" dirty="0"/>
              <a:t>또는 </a:t>
            </a:r>
            <a:r>
              <a:rPr lang="en-US" altLang="ko-KR" sz="1600" b="1" dirty="0"/>
              <a:t>+1)</a:t>
            </a:r>
            <a:r>
              <a:rPr lang="ko-KR" altLang="en-US" sz="1600" b="1" dirty="0"/>
              <a:t>로 결정한다</a:t>
            </a:r>
            <a:r>
              <a:rPr lang="en-US" altLang="ko-KR" sz="1600" b="1" dirty="0"/>
              <a:t>.</a:t>
            </a:r>
            <a:endParaRPr lang="en-US" alt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52C0E-DA13-66E6-0D71-D318B75F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70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06EFE9-4618-F0BA-6865-D2267490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581400"/>
            <a:ext cx="4933950" cy="5578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812D28-4DEA-C699-E9B3-83DBBC83D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953000"/>
            <a:ext cx="3581400" cy="87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871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BED9B-44F0-8551-1F06-516933C72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867E769-249F-494E-C0BE-4745415B2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A02E5A3-94C9-9436-76D3-7D7E7D96B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10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</a:t>
            </a:r>
            <a:r>
              <a:rPr lang="ko-KR" altLang="en-US" sz="1800" b="1" dirty="0"/>
              <a:t>의 주요 과정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정리</a:t>
            </a:r>
            <a:r>
              <a:rPr lang="en-US" altLang="ko-KR" sz="18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1.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초기 설정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주어진 훈련 데이터에 대해 각 데이터 포인트에 동일한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가중치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부여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예를 들어, 데이터가 5개라면 각 데이터의 가중치는 1/5로 시작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2.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첫번째 모델 학습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첫 번째 약한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(예: 깊이가 1인 결정 트리,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Stump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)를 학습시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모델이 예측한 결과와 실제 값이 일치하는지 확인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예측이 잘못된 데이터에 더 높은 가중치를 부여하고, 정확하게 예측한 데이터는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가중치를 낮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3.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번째 모델 학습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가중치를 업데이트한 후,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번째 약한 학습기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학습시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번째 모델은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첫 번째 모델이 잘못 예측한 데이터를 더 중요하게 고려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하면서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번째 모델 또한 정확도를 기반으로 가중치가 부여</a:t>
            </a:r>
            <a:r>
              <a:rPr lang="ko-KR" altLang="en-US" sz="1600" dirty="0">
                <a:latin typeface="Arial" panose="020B0604020202020204" pitchFamily="34" charset="0"/>
              </a:rPr>
              <a:t>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653D0-76BD-9F63-05C0-CC7C7CDC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71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876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FA6D1-BAC0-80BA-549B-40A8AE7C5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C45EE10-E066-5A69-51C8-6DE326DB1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2EB20EE-513C-0678-272B-B6B1684DB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10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</a:t>
            </a:r>
            <a:r>
              <a:rPr lang="ko-KR" altLang="en-US" sz="1800" b="1" dirty="0"/>
              <a:t>의 주요 과정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정리</a:t>
            </a:r>
            <a:r>
              <a:rPr lang="en-US" altLang="ko-KR" sz="18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4.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반복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과정을 여러 번 반복하면서 점차적으로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잘못 분류된 데이터를 중점적으로 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b="1" dirty="0">
                <a:latin typeface="Arial" panose="020B0604020202020204" pitchFamily="34" charset="0"/>
              </a:rPr>
              <a:t>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모델은 이전 모델에서 발생한 오류를 보완하면서 학습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5.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최종 예측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약한 학습기는 가중치를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부여받은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후 예측 결과를 종합하여 최종 예측을 만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든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AdaBoost는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각 모델의 예측 결과를 가중 평균하여 최종 결정을 내리게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잘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분류된 모델은 더 큰 영향을 미치게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</a:t>
            </a:r>
            <a:r>
              <a:rPr lang="ko-KR" altLang="en-US" sz="1800" b="1" dirty="0"/>
              <a:t>의 핵심 아이디어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잘못 분류된 샘플에 더 많은 가중치를 부여하여 다음 모델이 이를 더 잘 분류하도록 유도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여러 약한 학습기를 결합하여 강한 </a:t>
            </a:r>
            <a:r>
              <a:rPr lang="ko-KR" altLang="en-US" sz="1600" dirty="0" err="1"/>
              <a:t>학습기</a:t>
            </a:r>
            <a:r>
              <a:rPr lang="en-US" altLang="ko-KR" sz="1600" dirty="0"/>
              <a:t>(Strong Learner)</a:t>
            </a:r>
            <a:r>
              <a:rPr lang="ko-KR" altLang="en-US" sz="1600" dirty="0"/>
              <a:t>를 만드는 과정</a:t>
            </a:r>
            <a:endParaRPr lang="en-US" altLang="ko-KR" sz="16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E6414-9FB5-A4B5-E152-AF7B5577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72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213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DC30B-C264-21E1-5BB9-9A5546C9B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E76C760-0D90-6360-7B32-9683B5D76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0092DD4-E27C-F225-B99C-7588C63EA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다중 클래스 분류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다중 클래스 분류에서는 </a:t>
            </a:r>
            <a:r>
              <a:rPr lang="en-US" altLang="ko-KR" sz="1600" dirty="0"/>
              <a:t>AdaBoost</a:t>
            </a:r>
            <a:r>
              <a:rPr lang="ko-KR" altLang="en-US" sz="1600" dirty="0"/>
              <a:t>의 최종 예측 </a:t>
            </a:r>
            <a:r>
              <a:rPr lang="en-US" altLang="ko-KR" sz="1600" dirty="0"/>
              <a:t>H(x) </a:t>
            </a:r>
            <a:r>
              <a:rPr lang="ko-KR" altLang="en-US" sz="1600" dirty="0"/>
              <a:t>를 단순한 부호 함수로 결정할 수 없기 때문에</a:t>
            </a:r>
            <a:r>
              <a:rPr lang="en-US" altLang="ko-KR" sz="1600" dirty="0"/>
              <a:t>, </a:t>
            </a:r>
            <a:r>
              <a:rPr lang="ko-KR" altLang="en-US" sz="1600" b="1" dirty="0"/>
              <a:t>확률적 접근 또는 다중 클래스 확장 방법</a:t>
            </a:r>
            <a:r>
              <a:rPr lang="ko-KR" altLang="en-US" sz="1600" dirty="0"/>
              <a:t>이 필요하다</a:t>
            </a:r>
            <a:r>
              <a:rPr lang="en-US" altLang="ko-KR" sz="1600" dirty="0"/>
              <a:t>. </a:t>
            </a:r>
            <a:r>
              <a:rPr lang="ko-KR" altLang="en-US" sz="1600" dirty="0"/>
              <a:t>대표적으로 </a:t>
            </a:r>
            <a:r>
              <a:rPr lang="en-US" altLang="ko-KR" sz="1600" b="1" dirty="0"/>
              <a:t>SAMME</a:t>
            </a:r>
            <a:r>
              <a:rPr lang="en-US" altLang="ko-KR" sz="1600" dirty="0"/>
              <a:t>(Stagewise Additive Modeling using a Multiclass Exponential loss function) </a:t>
            </a:r>
            <a:r>
              <a:rPr lang="ko-KR" altLang="en-US" sz="1600" dirty="0"/>
              <a:t>알고리즘이 사용된다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약한 학습기의 가중치 </a:t>
            </a:r>
            <a:r>
              <a:rPr lang="en-US" altLang="ko-KR" sz="1600" b="1" dirty="0"/>
              <a:t>α</a:t>
            </a:r>
            <a:r>
              <a:rPr lang="en-US" altLang="ko-KR" sz="1600" b="1" baseline="-25000" dirty="0"/>
              <a:t>t</a:t>
            </a:r>
            <a:r>
              <a:rPr lang="en-US" altLang="ko-KR" sz="1600" b="1" dirty="0"/>
              <a:t>​ </a:t>
            </a:r>
            <a:r>
              <a:rPr lang="ko-KR" altLang="en-US" sz="1600" b="1" dirty="0"/>
              <a:t>계산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기존 </a:t>
            </a:r>
            <a:r>
              <a:rPr lang="en-US" altLang="ko-KR" sz="1600" b="1" dirty="0"/>
              <a:t>AdaBoost</a:t>
            </a:r>
            <a:r>
              <a:rPr lang="ko-KR" altLang="en-US" sz="1600" b="1" dirty="0"/>
              <a:t>와 차이점</a:t>
            </a:r>
            <a:r>
              <a:rPr lang="en-US" altLang="ko-KR" sz="1600" b="1" dirty="0"/>
              <a:t>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이진 분류에서는                             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사용했지만</a:t>
            </a:r>
            <a:r>
              <a:rPr lang="en-US" altLang="ko-KR" sz="1600" dirty="0"/>
              <a:t>, </a:t>
            </a:r>
            <a:r>
              <a:rPr lang="ko-KR" altLang="en-US" sz="1600" dirty="0"/>
              <a:t>다중 분류에서는 다음과 같이 수정된다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4C5D2-6728-6D65-F00C-594E2BA3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6370637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73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328D974-E3DC-ADCE-A0D4-28C945DB3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224" y="3551208"/>
            <a:ext cx="1547976" cy="4043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B7346A-2DB8-F8E9-B013-DDDFEB4DA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303293"/>
            <a:ext cx="3047999" cy="533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745AE4-5B16-CE78-C27D-A02A30FB1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987625"/>
            <a:ext cx="6623336" cy="9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371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F1D57-E2FF-A2C2-3C1D-24D48364E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9BD4585-E959-8DCB-DA80-AAA6561D6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F38475A-03D0-F021-B13A-F484A9325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최종 예측 함수 </a:t>
            </a:r>
            <a:r>
              <a:rPr lang="en-US" altLang="ko-KR" sz="1800" b="1" dirty="0"/>
              <a:t>H(x) </a:t>
            </a:r>
            <a:r>
              <a:rPr lang="ko-KR" altLang="en-US" sz="1800" b="1" dirty="0"/>
              <a:t>계산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이진 분류에서는 최종 예측이 다음과 같았음</a:t>
            </a:r>
            <a:r>
              <a:rPr lang="en-US" altLang="ko-KR" sz="1600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그러나 다중 분류에서는 다수결</a:t>
            </a:r>
            <a:r>
              <a:rPr lang="en-US" altLang="ko-KR" sz="1600" dirty="0"/>
              <a:t>(majority vote) </a:t>
            </a:r>
            <a:r>
              <a:rPr lang="ko-KR" altLang="en-US" sz="1600" dirty="0"/>
              <a:t>방식 대신 </a:t>
            </a:r>
            <a:r>
              <a:rPr lang="ko-KR" altLang="en-US" sz="1600" b="1" dirty="0"/>
              <a:t>클래스별 점수</a:t>
            </a:r>
            <a:r>
              <a:rPr lang="en-US" altLang="ko-KR" sz="1600" b="1" dirty="0"/>
              <a:t>(score)</a:t>
            </a:r>
            <a:r>
              <a:rPr lang="ko-KR" altLang="en-US" sz="1600" b="1" dirty="0"/>
              <a:t>를 합산하는 방식</a:t>
            </a:r>
            <a:r>
              <a:rPr lang="ko-KR" altLang="en-US" sz="1600" dirty="0"/>
              <a:t>을 사용함</a:t>
            </a:r>
            <a:r>
              <a:rPr lang="en-US" altLang="ko-KR" sz="1600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b="1" dirty="0"/>
              <a:t>각 클래스별 가중 합을 계산한 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가장 높은 값을 가지는 클래스를 최종 예측으로 선택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  <a:endParaRPr lang="en-US" altLang="ko-KR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3FC0C-377D-482F-4D59-45839512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6370637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74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FAC805-7C17-DB6E-F5DD-50CFAAF3A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81200"/>
            <a:ext cx="3048000" cy="9108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F20A87-0820-61C9-A168-1CF839DE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81400"/>
            <a:ext cx="4724400" cy="8839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30F481-656A-A0B5-84DD-3CF02829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572000"/>
            <a:ext cx="5105400" cy="7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146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CFCC1-8741-E409-45DA-0297A0D20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49928A3-3EE0-65B6-E15B-481B5F0A2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7E9E1F3-BFE5-C939-9564-9CD7F42D1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다중클래스 예제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약한 학습기들의 예측 결과</a:t>
            </a:r>
            <a:r>
              <a:rPr lang="en-US" altLang="ko-KR" sz="1600" dirty="0"/>
              <a:t>: </a:t>
            </a:r>
            <a:r>
              <a:rPr lang="ko-KR" altLang="en-US" sz="1600" dirty="0"/>
              <a:t>약한 학습기가 </a:t>
            </a:r>
            <a:r>
              <a:rPr lang="en-US" altLang="ko-KR" sz="1600" dirty="0"/>
              <a:t>3</a:t>
            </a:r>
            <a:r>
              <a:rPr lang="ko-KR" altLang="en-US" sz="1600" dirty="0"/>
              <a:t>개 있고</a:t>
            </a:r>
            <a:r>
              <a:rPr lang="en-US" altLang="ko-KR" sz="1600" dirty="0"/>
              <a:t>, </a:t>
            </a:r>
            <a:r>
              <a:rPr lang="ko-KR" altLang="en-US" sz="1600" dirty="0"/>
              <a:t>각 학습기가 예측한 클래스와 가중치는 다음과 같다고 가정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   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클래스별 점수 계산</a:t>
            </a:r>
            <a:r>
              <a:rPr lang="en-US" altLang="ko-KR" sz="1600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여기서 </a:t>
            </a:r>
            <a:r>
              <a:rPr lang="en-US" altLang="ko-KR" sz="1600" dirty="0"/>
              <a:t>1[</a:t>
            </a:r>
            <a:r>
              <a:rPr lang="en-US" altLang="ko-KR" sz="1600" dirty="0" err="1"/>
              <a:t>ht</a:t>
            </a:r>
            <a:r>
              <a:rPr lang="en-US" altLang="ko-KR" sz="1600" dirty="0"/>
              <a:t>(x)=k] </a:t>
            </a:r>
            <a:r>
              <a:rPr lang="ko-KR" altLang="en-US" sz="1600" dirty="0"/>
              <a:t>는 </a:t>
            </a:r>
            <a:r>
              <a:rPr lang="ko-KR" altLang="en-US" sz="1600" b="1" dirty="0"/>
              <a:t>해당 학습기가 클래스 </a:t>
            </a:r>
            <a:r>
              <a:rPr lang="en-US" altLang="ko-KR" sz="1600" b="1" dirty="0"/>
              <a:t>k </a:t>
            </a:r>
            <a:r>
              <a:rPr lang="ko-KR" altLang="en-US" sz="1600" b="1" dirty="0"/>
              <a:t>를 예측했다면 </a:t>
            </a:r>
            <a:r>
              <a:rPr lang="en-US" altLang="ko-KR" sz="1600" b="1" dirty="0"/>
              <a:t>1, </a:t>
            </a:r>
            <a:r>
              <a:rPr lang="ko-KR" altLang="en-US" sz="1600" b="1" dirty="0"/>
              <a:t>아니면 </a:t>
            </a:r>
            <a:r>
              <a:rPr lang="en-US" altLang="ko-KR" sz="1600" b="1" dirty="0"/>
              <a:t>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    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클래스 </a:t>
            </a:r>
            <a:r>
              <a:rPr lang="en-US" altLang="ko-KR" sz="1600" dirty="0"/>
              <a:t>C</a:t>
            </a:r>
            <a:r>
              <a:rPr lang="ko-KR" altLang="en-US" sz="1600" dirty="0"/>
              <a:t>를 선택한 학습기가 없으므로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 </a:t>
            </a:r>
            <a:r>
              <a:rPr lang="en-US" altLang="ko-KR" sz="1600" dirty="0"/>
              <a:t>C</a:t>
            </a:r>
            <a:r>
              <a:rPr lang="ko-KR" altLang="en-US" sz="1600" dirty="0"/>
              <a:t>의 점수는 </a:t>
            </a:r>
            <a:r>
              <a:rPr lang="en-US" altLang="ko-KR" sz="1600" dirty="0"/>
              <a:t>0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6C750-C664-08C9-A7A3-28C6D7BA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6370637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75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F4B8E4-CC21-87D1-0C44-6E24A1AAB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60861"/>
            <a:ext cx="7391400" cy="1446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796AD1-6FA9-4A83-8FFC-122392C82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975" y="3886200"/>
            <a:ext cx="3429000" cy="9243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1B6AC5-98BC-DC61-DB87-C714F3A8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4884714"/>
            <a:ext cx="2971800" cy="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264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E6C6B-C4F1-FD23-1EC8-6D921E011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B85FCD1-EF39-759E-69EE-1F8E0A038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6E22B45-CE92-ED5A-EA07-B05E43B7F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다중클래스 예제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최종 예측결과</a:t>
            </a:r>
            <a:r>
              <a:rPr lang="en-US" altLang="ko-KR" sz="1600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따라서 </a:t>
            </a:r>
            <a:r>
              <a:rPr lang="ko-KR" altLang="en-US" sz="1600" b="1" dirty="0"/>
              <a:t>최종 예측은 클래스 </a:t>
            </a:r>
            <a:r>
              <a:rPr lang="en-US" altLang="ko-KR" sz="1600" b="1" dirty="0"/>
              <a:t>B</a:t>
            </a:r>
            <a:r>
              <a:rPr lang="ko-KR" altLang="en-US" sz="1600" dirty="0"/>
              <a:t>이다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8ED81-6062-5E21-6FBA-CB178AC2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6370637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76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76209F-CFF7-42F0-D409-6954A18C8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25" y="1611560"/>
            <a:ext cx="6629400" cy="33724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8B090B-F76E-8B5B-9071-F1478ED02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5088531"/>
            <a:ext cx="4862422" cy="88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386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1AB855A-B489-4AA1-B112-72D0BC8C3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1EF8DD4-94FA-4330-9CFB-812BDA66C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그래디언트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부스팅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/>
              <a:t>그래드언트부스팅은</a:t>
            </a:r>
            <a:r>
              <a:rPr lang="ko-KR" altLang="en-US" sz="1600" dirty="0"/>
              <a:t>　</a:t>
            </a:r>
            <a:r>
              <a:rPr lang="ko-KR" altLang="en-US" sz="1600" dirty="0" err="1"/>
              <a:t>머신러닝에서</a:t>
            </a:r>
            <a:r>
              <a:rPr lang="ko-KR" altLang="en-US" sz="1600" dirty="0"/>
              <a:t> 약한 </a:t>
            </a:r>
            <a:r>
              <a:rPr lang="ko-KR" altLang="en-US" sz="1600" dirty="0" err="1"/>
              <a:t>학습기</a:t>
            </a:r>
            <a:r>
              <a:rPr lang="en-US" altLang="ko-KR" sz="1600" dirty="0"/>
              <a:t>(Weak Learner)</a:t>
            </a:r>
            <a:r>
              <a:rPr lang="ko-KR" altLang="en-US" sz="1600" dirty="0"/>
              <a:t>를 여러 개 결합하여 강력한 예측 모델을 만드는 앙상블 학습 방법이다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 err="1">
                <a:solidFill>
                  <a:srgbClr val="0070C0"/>
                </a:solidFill>
              </a:rPr>
              <a:t>그래디언트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 err="1">
                <a:solidFill>
                  <a:srgbClr val="0070C0"/>
                </a:solidFill>
              </a:rPr>
              <a:t>부스팅</a:t>
            </a:r>
            <a:r>
              <a:rPr lang="ko-KR" altLang="en-US" sz="1600" b="1" dirty="0">
                <a:solidFill>
                  <a:srgbClr val="0070C0"/>
                </a:solidFill>
              </a:rPr>
              <a:t> 은 기존 모델의 </a:t>
            </a:r>
            <a:r>
              <a:rPr lang="ko-KR" altLang="en-US" sz="1600" b="1" dirty="0" err="1">
                <a:solidFill>
                  <a:srgbClr val="0070C0"/>
                </a:solidFill>
              </a:rPr>
              <a:t>예측값과</a:t>
            </a:r>
            <a:r>
              <a:rPr lang="ko-KR" altLang="en-US" sz="1600" b="1" dirty="0">
                <a:solidFill>
                  <a:srgbClr val="0070C0"/>
                </a:solidFill>
              </a:rPr>
              <a:t> 실제 값 사이의 </a:t>
            </a:r>
            <a:r>
              <a:rPr lang="ko-KR" altLang="en-US" sz="1600" b="1" dirty="0" err="1">
                <a:solidFill>
                  <a:srgbClr val="0070C0"/>
                </a:solidFill>
              </a:rPr>
              <a:t>잔차</a:t>
            </a:r>
            <a:r>
              <a:rPr lang="en-US" altLang="ko-KR" sz="1600" b="1" dirty="0">
                <a:solidFill>
                  <a:srgbClr val="0070C0"/>
                </a:solidFill>
              </a:rPr>
              <a:t>(residual)</a:t>
            </a:r>
            <a:r>
              <a:rPr lang="ko-KR" altLang="en-US" sz="1600" b="1" dirty="0">
                <a:solidFill>
                  <a:srgbClr val="0070C0"/>
                </a:solidFill>
              </a:rPr>
              <a:t>를 이용하여 다음 모델을 개선하는 방식이다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800" b="1" dirty="0"/>
              <a:t>학습</a:t>
            </a:r>
            <a:r>
              <a:rPr lang="en-US" altLang="ko-KR" sz="1800" b="1" dirty="0"/>
              <a:t>(Training)</a:t>
            </a:r>
            <a:r>
              <a:rPr lang="ko-KR" altLang="en-US" sz="1800" b="1" dirty="0"/>
              <a:t>한다는 의미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/>
              <a:t>머신러닝에서</a:t>
            </a:r>
            <a:r>
              <a:rPr lang="ko-KR" altLang="en-US" sz="1600" dirty="0"/>
              <a:t> 학습</a:t>
            </a:r>
            <a:r>
              <a:rPr lang="en-US" altLang="ko-KR" sz="1600" dirty="0"/>
              <a:t>(Training)</a:t>
            </a:r>
            <a:r>
              <a:rPr lang="ko-KR" altLang="en-US" sz="1600" dirty="0"/>
              <a:t> 이란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이용해 모델이 최적의 가중치</a:t>
            </a:r>
            <a:r>
              <a:rPr lang="en-US" altLang="ko-KR" sz="1600" dirty="0"/>
              <a:t>(</a:t>
            </a:r>
            <a:r>
              <a:rPr lang="ko-KR" altLang="en-US" sz="1600" dirty="0"/>
              <a:t>또는 파라미터</a:t>
            </a:r>
            <a:r>
              <a:rPr lang="en-US" altLang="ko-KR" sz="1600" dirty="0"/>
              <a:t>)</a:t>
            </a:r>
            <a:r>
              <a:rPr lang="ko-KR" altLang="en-US" sz="1600" dirty="0"/>
              <a:t>를 찾아가는 과정을 의미한다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Gradient Boosting</a:t>
            </a:r>
            <a:r>
              <a:rPr lang="ko-KR" altLang="en-US" sz="1600" dirty="0"/>
              <a:t>에서는 </a:t>
            </a:r>
            <a:r>
              <a:rPr lang="ko-KR" altLang="en-US" sz="1600" dirty="0" err="1"/>
              <a:t>잔차</a:t>
            </a:r>
            <a:r>
              <a:rPr lang="en-US" altLang="ko-KR" sz="1600" dirty="0"/>
              <a:t>(Residual)</a:t>
            </a:r>
            <a:r>
              <a:rPr lang="ko-KR" altLang="en-US" sz="1600" dirty="0"/>
              <a:t>를 최소화하는 방향으로 새로운 모델을 학습한다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모델 </a:t>
            </a:r>
            <a:r>
              <a:rPr lang="en-US" altLang="ko-KR" sz="1600" dirty="0"/>
              <a:t>h(x)</a:t>
            </a:r>
            <a:r>
              <a:rPr lang="ko-KR" altLang="en-US" sz="1600" dirty="0"/>
              <a:t>이 기존 모델의 예측 오류를 보정하는 방향으로 학습된다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이를 위해 손실 함수</a:t>
            </a:r>
            <a:r>
              <a:rPr lang="en-US" altLang="ko-KR" sz="1600" dirty="0"/>
              <a:t>(Loss Function)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그래디언트</a:t>
            </a:r>
            <a:r>
              <a:rPr lang="en-US" altLang="ko-KR" sz="1600" dirty="0"/>
              <a:t>(Gradient, </a:t>
            </a:r>
            <a:r>
              <a:rPr lang="ko-KR" altLang="en-US" sz="1600" dirty="0"/>
              <a:t>편미분</a:t>
            </a:r>
            <a:r>
              <a:rPr lang="en-US" altLang="ko-KR" sz="1600" dirty="0"/>
              <a:t>)</a:t>
            </a:r>
            <a:r>
              <a:rPr lang="ko-KR" altLang="en-US" sz="1600" dirty="0"/>
              <a:t> 를 이용하여 오차가 줄어들도록 학습한다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6A0A-1193-5241-AF16-45F810F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77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594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104B6-86A4-027C-5475-4A7C6DD9B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7D988859-9724-B1EA-7642-48478B7D0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B974A9BD-C16D-D820-74AF-5754989C04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그래디언트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부스팅의</a:t>
            </a:r>
            <a:r>
              <a:rPr lang="ko-KR" altLang="en-US" sz="1800" b="1" dirty="0"/>
              <a:t> 기본 아이디어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/>
              <a:t>그래디언트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부스팅은</a:t>
            </a:r>
            <a:r>
              <a:rPr lang="ko-KR" altLang="en-US" sz="1600" dirty="0"/>
              <a:t> </a:t>
            </a:r>
            <a:r>
              <a:rPr lang="ko-KR" altLang="en-US" sz="1600" b="1" dirty="0"/>
              <a:t>기존 모델에 새로운 모델을 추가하여 성능을 향상</a:t>
            </a:r>
            <a:r>
              <a:rPr lang="ko-KR" altLang="en-US" sz="1600" dirty="0"/>
              <a:t>시키는 앙상블 학습 방법이다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일반적으로 이 과정은 다음과 같다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기존 모델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예측한 값이 실제 값과 얼마나 차이가 나는지 (즉,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오차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나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잔차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)를 계산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잔차를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예측하기 위해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새로운 모델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학습시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새로 학습된 모델은 기존 모델의 예측을 보완하여 점진적으로 더 정확한 예측을 할 수 있도록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과정을 여러 번 반복하며 점차적으로 모델의 성능을 향상시킵니다.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AE25B-F4E7-7AF1-831B-220B409B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78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699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F2D8B-D162-BC7E-5A2D-CEB85DD4F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B0C78FE-0BD1-D4A4-DC7B-CA5FF464C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46C5B4F-6C46-2991-76CA-E007E6EDC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791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 err="1"/>
              <a:t>편미분값의</a:t>
            </a:r>
            <a:r>
              <a:rPr lang="ko-KR" altLang="en-US" sz="1600" b="1" dirty="0"/>
              <a:t> 의미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"</a:t>
            </a:r>
            <a:r>
              <a:rPr lang="ko-KR" altLang="en-US" sz="1600" dirty="0" err="1"/>
              <a:t>편미분값을</a:t>
            </a:r>
            <a:r>
              <a:rPr lang="ko-KR" altLang="en-US" sz="1600" dirty="0"/>
              <a:t> 학습한다</a:t>
            </a:r>
            <a:r>
              <a:rPr lang="en-US" altLang="ko-KR" sz="1600" dirty="0"/>
              <a:t>"</a:t>
            </a:r>
            <a:r>
              <a:rPr lang="ko-KR" altLang="en-US" sz="1600" dirty="0"/>
              <a:t>는 말은 손실 함수</a:t>
            </a:r>
            <a:r>
              <a:rPr lang="en-US" altLang="ko-KR" sz="1600" dirty="0"/>
              <a:t>(loss function)</a:t>
            </a:r>
            <a:r>
              <a:rPr lang="ko-KR" altLang="en-US" sz="1600" dirty="0"/>
              <a:t>에 대해 </a:t>
            </a:r>
            <a:r>
              <a:rPr lang="ko-KR" altLang="en-US" sz="1600" dirty="0" err="1"/>
              <a:t>잔차</a:t>
            </a:r>
            <a:r>
              <a:rPr lang="en-US" altLang="ko-KR" sz="1600" dirty="0"/>
              <a:t>(residual)</a:t>
            </a:r>
            <a:r>
              <a:rPr lang="ko-KR" altLang="en-US" sz="1600" dirty="0"/>
              <a:t>를 </a:t>
            </a:r>
            <a:r>
              <a:rPr lang="ko-KR" altLang="en-US" sz="1600" b="1" dirty="0"/>
              <a:t>편미분한 값</a:t>
            </a:r>
            <a:r>
              <a:rPr lang="ko-KR" altLang="en-US" sz="1600" dirty="0"/>
              <a:t>을 기반으로 새로운 모델을 학습하는 과정이다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손실 함수와 </a:t>
            </a:r>
            <a:r>
              <a:rPr lang="ko-KR" altLang="en-US" sz="1600" b="1" dirty="0" err="1"/>
              <a:t>잔차</a:t>
            </a:r>
            <a:endParaRPr lang="en-US" altLang="ko-KR" sz="1600" b="1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en-US" sz="1600" b="1" dirty="0"/>
              <a:t>손실 함수</a:t>
            </a:r>
            <a:r>
              <a:rPr lang="en-US" altLang="ko-KR" sz="1600" b="1" dirty="0"/>
              <a:t>(Loss Function)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예측값과</a:t>
            </a:r>
            <a:r>
              <a:rPr lang="ko-KR" altLang="en-US" sz="1600" dirty="0"/>
              <a:t> 실제 값 간의 차이를 측정하는 함수이다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회귀 문제에서는 보통 평균 제곱 오차</a:t>
            </a:r>
            <a:r>
              <a:rPr lang="en-US" altLang="ko-KR" sz="1600" dirty="0"/>
              <a:t>(MSE)</a:t>
            </a:r>
            <a:r>
              <a:rPr lang="ko-KR" altLang="en-US" sz="1600" dirty="0"/>
              <a:t>를 사용한다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편미분과 학습</a:t>
            </a:r>
            <a:endParaRPr lang="en-US" altLang="ko-KR" sz="1600" b="1" dirty="0"/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편미분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손실 함수의 편미분 값은 모델의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예측값이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잘못된 정도를 나타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낸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즉, 편미분 값이 크다는 것은 예측이 크게 잘못되었음을 의미하며, 이 부분을 개선할 필요가 있다는 신호</a:t>
            </a:r>
            <a:r>
              <a:rPr lang="ko-KR" altLang="en-US" sz="1600" dirty="0"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그래디언트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부스팅에서는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기존 모델이 예측한 값에 대해 손실 함수의 기울기(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)를 계산하고, 그 기울기를 따라가며 새로운 모델을 학습</a:t>
            </a:r>
            <a:r>
              <a:rPr lang="ko-KR" altLang="en-US" sz="1600" dirty="0"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이때 새로운 모델은 기울기를 반영하여 이전 예측을 보완하는 역할을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170FA-2208-0266-FCD0-526A76E5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79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126FA0-862F-02B3-2775-FD9992705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429000"/>
            <a:ext cx="2090056" cy="457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C3A01C-4BDE-C1B3-D091-2118275DE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623094"/>
            <a:ext cx="2716855" cy="26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9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8500862-0B0F-4476-B043-EB69CCE76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>
                <a:cs typeface="+mj-cs"/>
              </a:rPr>
              <a:t>테스트 데이터에 모델 적용</a:t>
            </a:r>
          </a:p>
        </p:txBody>
      </p:sp>
      <p:sp>
        <p:nvSpPr>
          <p:cNvPr id="15362" name="Line 3">
            <a:extLst>
              <a:ext uri="{FF2B5EF4-FFF2-40B4-BE49-F238E27FC236}">
                <a16:creationId xmlns:a16="http://schemas.microsoft.com/office/drawing/2014/main" id="{82A8ADAA-CCDA-4312-9E67-3455102DB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4">
            <a:extLst>
              <a:ext uri="{FF2B5EF4-FFF2-40B4-BE49-F238E27FC236}">
                <a16:creationId xmlns:a16="http://schemas.microsoft.com/office/drawing/2014/main" id="{4EC4C0D6-BDF2-445C-87F4-1C40D009B8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5">
            <a:extLst>
              <a:ext uri="{FF2B5EF4-FFF2-40B4-BE49-F238E27FC236}">
                <a16:creationId xmlns:a16="http://schemas.microsoft.com/office/drawing/2014/main" id="{A42839C7-9CF1-4A02-8FB5-906617682C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6">
            <a:extLst>
              <a:ext uri="{FF2B5EF4-FFF2-40B4-BE49-F238E27FC236}">
                <a16:creationId xmlns:a16="http://schemas.microsoft.com/office/drawing/2014/main" id="{52DA3C68-DE02-434B-B10E-89F873817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7">
            <a:extLst>
              <a:ext uri="{FF2B5EF4-FFF2-40B4-BE49-F238E27FC236}">
                <a16:creationId xmlns:a16="http://schemas.microsoft.com/office/drawing/2014/main" id="{6A5CACC0-3644-4FBC-9F83-1D723E133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8">
            <a:extLst>
              <a:ext uri="{FF2B5EF4-FFF2-40B4-BE49-F238E27FC236}">
                <a16:creationId xmlns:a16="http://schemas.microsoft.com/office/drawing/2014/main" id="{8DA73204-53C6-4A30-B336-60FA1AF723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10">
            <a:extLst>
              <a:ext uri="{FF2B5EF4-FFF2-40B4-BE49-F238E27FC236}">
                <a16:creationId xmlns:a16="http://schemas.microsoft.com/office/drawing/2014/main" id="{0E64B6E4-17B0-4AD3-91DF-291F8B5BF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dirty="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5369" name="Text Box 11">
            <a:extLst>
              <a:ext uri="{FF2B5EF4-FFF2-40B4-BE49-F238E27FC236}">
                <a16:creationId xmlns:a16="http://schemas.microsoft.com/office/drawing/2014/main" id="{39DACC15-A05A-4C39-AA3A-DEDDF011E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0" name="AutoShape 12">
            <a:extLst>
              <a:ext uri="{FF2B5EF4-FFF2-40B4-BE49-F238E27FC236}">
                <a16:creationId xmlns:a16="http://schemas.microsoft.com/office/drawing/2014/main" id="{C7EF50E1-1C39-48C8-95DF-1EF8FA8CE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1" name="Text Box 13">
            <a:extLst>
              <a:ext uri="{FF2B5EF4-FFF2-40B4-BE49-F238E27FC236}">
                <a16:creationId xmlns:a16="http://schemas.microsoft.com/office/drawing/2014/main" id="{CA80B343-AAD0-4560-A866-299F90A71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5372" name="AutoShape 14">
            <a:extLst>
              <a:ext uri="{FF2B5EF4-FFF2-40B4-BE49-F238E27FC236}">
                <a16:creationId xmlns:a16="http://schemas.microsoft.com/office/drawing/2014/main" id="{C8BBC06F-05D5-4849-976E-C7E6D7802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3" name="Text Box 15">
            <a:extLst>
              <a:ext uri="{FF2B5EF4-FFF2-40B4-BE49-F238E27FC236}">
                <a16:creationId xmlns:a16="http://schemas.microsoft.com/office/drawing/2014/main" id="{30CCC176-FBB9-4FA4-98F9-4D645EF81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97" y="51974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5374" name="AutoShape 16">
            <a:extLst>
              <a:ext uri="{FF2B5EF4-FFF2-40B4-BE49-F238E27FC236}">
                <a16:creationId xmlns:a16="http://schemas.microsoft.com/office/drawing/2014/main" id="{DC143013-C6EB-4F90-BB6E-9CDE718FC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5" name="Text Box 17">
            <a:extLst>
              <a:ext uri="{FF2B5EF4-FFF2-40B4-BE49-F238E27FC236}">
                <a16:creationId xmlns:a16="http://schemas.microsoft.com/office/drawing/2014/main" id="{5B9032FF-678A-498E-80BD-1480159E6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85" y="32543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sp>
        <p:nvSpPr>
          <p:cNvPr id="15376" name="AutoShape 18">
            <a:extLst>
              <a:ext uri="{FF2B5EF4-FFF2-40B4-BE49-F238E27FC236}">
                <a16:creationId xmlns:a16="http://schemas.microsoft.com/office/drawing/2014/main" id="{3A744CE6-8BB1-4F67-AE18-36B692D68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7" name="Text Box 19">
            <a:extLst>
              <a:ext uri="{FF2B5EF4-FFF2-40B4-BE49-F238E27FC236}">
                <a16:creationId xmlns:a16="http://schemas.microsoft.com/office/drawing/2014/main" id="{5C64B847-705F-4B1C-9890-A1207D706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041" y="4259263"/>
            <a:ext cx="445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5378" name="Text Box 20">
            <a:extLst>
              <a:ext uri="{FF2B5EF4-FFF2-40B4-BE49-F238E27FC236}">
                <a16:creationId xmlns:a16="http://schemas.microsoft.com/office/drawing/2014/main" id="{691A2651-5243-4D95-A246-DF3792B55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9" name="Text Box 21">
            <a:extLst>
              <a:ext uri="{FF2B5EF4-FFF2-40B4-BE49-F238E27FC236}">
                <a16:creationId xmlns:a16="http://schemas.microsoft.com/office/drawing/2014/main" id="{D43D4DD6-3792-4914-9435-6A7ABE615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2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>
                <a:solidFill>
                  <a:srgbClr val="FF0000"/>
                </a:solidFill>
              </a:rPr>
              <a:t>아니요</a:t>
            </a:r>
          </a:p>
        </p:txBody>
      </p:sp>
      <p:sp>
        <p:nvSpPr>
          <p:cNvPr id="15380" name="Text Box 22">
            <a:extLst>
              <a:ext uri="{FF2B5EF4-FFF2-40B4-BE49-F238E27FC236}">
                <a16:creationId xmlns:a16="http://schemas.microsoft.com/office/drawing/2014/main" id="{18A9BCD1-0990-4A0E-8E08-E636B690B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기혼</a:t>
            </a:r>
            <a:r>
              <a:rPr lang="ko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5381" name="Text Box 23">
            <a:extLst>
              <a:ext uri="{FF2B5EF4-FFF2-40B4-BE49-F238E27FC236}">
                <a16:creationId xmlns:a16="http://schemas.microsoft.com/office/drawing/2014/main" id="{FA7D88B2-342B-43B6-B21B-1EDC7689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5382" name="Text Box 24">
            <a:extLst>
              <a:ext uri="{FF2B5EF4-FFF2-40B4-BE49-F238E27FC236}">
                <a16:creationId xmlns:a16="http://schemas.microsoft.com/office/drawing/2014/main" id="{0B10F677-30F4-408E-82D7-9DA7A4F37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3" name="Text Box 25">
            <a:extLst>
              <a:ext uri="{FF2B5EF4-FFF2-40B4-BE49-F238E27FC236}">
                <a16:creationId xmlns:a16="http://schemas.microsoft.com/office/drawing/2014/main" id="{112A6B55-8DC1-4C86-8E9F-961BA729C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6219" y="4630738"/>
            <a:ext cx="7264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&gt; 8</a:t>
            </a:r>
            <a:r>
              <a:rPr lang="en-US" altLang="ko" sz="1600" b="0" dirty="0"/>
              <a:t>0K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graphicFrame>
        <p:nvGraphicFramePr>
          <p:cNvPr id="15384" name="Object 26">
            <a:extLst>
              <a:ext uri="{FF2B5EF4-FFF2-40B4-BE49-F238E27FC236}">
                <a16:creationId xmlns:a16="http://schemas.microsoft.com/office/drawing/2014/main" id="{6CBCE12D-0A7E-461B-BAD9-7D9815A20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6528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43500" imgH="1600200" progId="Word.Document.8">
                  <p:embed/>
                </p:oleObj>
              </mc:Choice>
              <mc:Fallback>
                <p:oleObj name="Document" r:id="rId2" imgW="51435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28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Text Box 27">
            <a:extLst>
              <a:ext uri="{FF2B5EF4-FFF2-40B4-BE49-F238E27FC236}">
                <a16:creationId xmlns:a16="http://schemas.microsoft.com/office/drawing/2014/main" id="{2F709821-A106-4BE4-99B7-AE604DE11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26365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dirty="0">
                <a:solidFill>
                  <a:schemeClr val="tx2"/>
                </a:solidFill>
              </a:rPr>
              <a:t>테스트 데이터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  <p:sp>
        <p:nvSpPr>
          <p:cNvPr id="15386" name="Line 28">
            <a:extLst>
              <a:ext uri="{FF2B5EF4-FFF2-40B4-BE49-F238E27FC236}">
                <a16:creationId xmlns:a16="http://schemas.microsoft.com/office/drawing/2014/main" id="{A92EC166-4110-4F14-99E2-A753E9821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Text Box 33">
            <a:extLst>
              <a:ext uri="{FF2B5EF4-FFF2-40B4-BE49-F238E27FC236}">
                <a16:creationId xmlns:a16="http://schemas.microsoft.com/office/drawing/2014/main" id="{D80BA117-04E5-4D25-8053-C681B78FA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집주인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00529-DB81-49F5-90C2-BC901E99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92193-6115-4B4C-A949-FD144E791A6E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784BF-30AB-1B72-72C1-137545167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386B56E-F220-A597-E9D6-5546EDF6F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3A4312C-F312-5614-A62C-168ABFF777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실제 예시를 통한 설명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초기 모델이 예측한 값이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이고, 실제 값은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ko-KR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그에 따라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잔차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residual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 계산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새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로운 모델 f2(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학습할 때, 이 모델은 r1을 예측하는 모델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즉,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잔차를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예측하여 기존 모델의 예측을 보완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이 모델이 손실 함수의 기울기</a:t>
            </a:r>
            <a:r>
              <a:rPr lang="en-US" altLang="ko-KR" sz="1600" dirty="0"/>
              <a:t>(gradient)</a:t>
            </a:r>
            <a:r>
              <a:rPr lang="ko-KR" altLang="en-US" sz="1600" dirty="0"/>
              <a:t>를 따라가면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잔차를</a:t>
            </a:r>
            <a:r>
              <a:rPr lang="ko-KR" altLang="en-US" sz="1600" dirty="0"/>
              <a:t> 더 잘 예측하는 방향으로 학습하게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과정을 반복하면서</a:t>
            </a:r>
            <a:r>
              <a:rPr lang="en-US" altLang="ko-KR" sz="1600" dirty="0"/>
              <a:t>, </a:t>
            </a:r>
            <a:r>
              <a:rPr lang="ko-KR" altLang="en-US" sz="1600" dirty="0"/>
              <a:t>각 새로운 모델은 이전 모델의 예측을 개선하는 방향으로 업데이트된다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따라서 </a:t>
            </a:r>
            <a:r>
              <a:rPr lang="en-US" altLang="ko-KR" sz="1600" dirty="0"/>
              <a:t>"</a:t>
            </a:r>
            <a:r>
              <a:rPr lang="ko-KR" altLang="en-US" sz="1600" dirty="0"/>
              <a:t>새로운 모델은 기존 모델의 </a:t>
            </a:r>
            <a:r>
              <a:rPr lang="ko-KR" altLang="en-US" sz="1600" dirty="0" err="1"/>
              <a:t>편미분값을</a:t>
            </a:r>
            <a:r>
              <a:rPr lang="ko-KR" altLang="en-US" sz="1600" dirty="0"/>
              <a:t> 학습한다</a:t>
            </a:r>
            <a:r>
              <a:rPr lang="en-US" altLang="ko-KR" sz="1600" dirty="0"/>
              <a:t>"</a:t>
            </a:r>
            <a:r>
              <a:rPr lang="ko-KR" altLang="en-US" sz="1600" dirty="0"/>
              <a:t>는 것은</a:t>
            </a:r>
            <a:r>
              <a:rPr lang="en-US" altLang="ko-KR" sz="1600" dirty="0"/>
              <a:t>, </a:t>
            </a:r>
            <a:r>
              <a:rPr lang="ko-KR" altLang="en-US" sz="1600" dirty="0"/>
              <a:t>기존 모델의 예측 오류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잔차</a:t>
            </a:r>
            <a:r>
              <a:rPr lang="en-US" altLang="ko-KR" sz="1600" dirty="0"/>
              <a:t>)</a:t>
            </a:r>
            <a:r>
              <a:rPr lang="ko-KR" altLang="en-US" sz="1600" dirty="0"/>
              <a:t>를 줄이기 위해 새로운 모델이 손실 함수의 기울기를 따라 학습한다는 의미이다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그래디언트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부스팅은</a:t>
            </a:r>
            <a:r>
              <a:rPr lang="ko-KR" altLang="en-US" sz="1600" dirty="0"/>
              <a:t> 기존 모델의 예측을 보완하는 방향으로 점진적으로 학습을 진행하며</a:t>
            </a:r>
            <a:r>
              <a:rPr lang="en-US" altLang="ko-KR" sz="1600" dirty="0"/>
              <a:t>, </a:t>
            </a:r>
            <a:r>
              <a:rPr lang="ko-KR" altLang="en-US" sz="1600" dirty="0"/>
              <a:t>각 모델은 손실 함수의 기울기를 통해 </a:t>
            </a:r>
            <a:r>
              <a:rPr lang="en-US" altLang="ko-KR" sz="1600" dirty="0"/>
              <a:t>"</a:t>
            </a:r>
            <a:r>
              <a:rPr lang="ko-KR" altLang="en-US" sz="1600" dirty="0"/>
              <a:t>어디서</a:t>
            </a:r>
            <a:r>
              <a:rPr lang="en-US" altLang="ko-KR" sz="1600" dirty="0"/>
              <a:t>" </a:t>
            </a:r>
            <a:r>
              <a:rPr lang="ko-KR" altLang="en-US" sz="1600" dirty="0"/>
              <a:t>예측을 더 잘할 수 있는지 학습합니다</a:t>
            </a:r>
            <a:r>
              <a:rPr lang="en-US" altLang="ko-KR" sz="1600" dirty="0"/>
              <a:t>.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341FC-13B8-A949-F745-943615F1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BA0D25-716F-24FA-5E6A-7613EB71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524000"/>
            <a:ext cx="1924051" cy="3630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E174F2-F530-A1C3-87D7-D5C8D2A9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883" y="1981200"/>
            <a:ext cx="1371717" cy="3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290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27C62-7DFE-D87C-C028-3AE35A29C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C7133AE-CB01-2C69-39FB-C44644EC2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CF96F534-7786-DB6E-3B0D-287E5485B7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그래디언트</a:t>
            </a:r>
            <a:r>
              <a:rPr lang="ko-KR" altLang="en-US" sz="1800" b="1" dirty="0"/>
              <a:t>　</a:t>
            </a:r>
            <a:r>
              <a:rPr lang="ko-KR" altLang="en-US" sz="1800" b="1" dirty="0" err="1"/>
              <a:t>부스팅의</a:t>
            </a:r>
            <a:r>
              <a:rPr lang="ko-KR" altLang="en-US" sz="1800" b="1" dirty="0"/>
              <a:t>　학습모델　－　</a:t>
            </a:r>
            <a:r>
              <a:rPr lang="en-US" altLang="ko-KR" sz="1800" b="1" dirty="0"/>
              <a:t>F(x)</a:t>
            </a:r>
            <a:r>
              <a:rPr lang="ko-KR" altLang="en-US" sz="1800" b="1" dirty="0"/>
              <a:t>의 의미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Gradient Boosting</a:t>
            </a:r>
            <a:r>
              <a:rPr lang="ko-KR" altLang="en-US" sz="1600" dirty="0"/>
              <a:t>에서 </a:t>
            </a:r>
            <a:r>
              <a:rPr lang="en-US" altLang="ko-KR" sz="1600" dirty="0"/>
              <a:t>F(x)</a:t>
            </a:r>
            <a:r>
              <a:rPr lang="ko-KR" altLang="en-US" sz="1600" dirty="0"/>
              <a:t>는 현재까지 학습된 전체 모델을 의미한다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여러 개의 약한 </a:t>
            </a:r>
            <a:r>
              <a:rPr lang="ko-KR" altLang="en-US" sz="1600" dirty="0" err="1"/>
              <a:t>학습기</a:t>
            </a:r>
            <a:r>
              <a:rPr lang="en-US" altLang="ko-KR" sz="1600" dirty="0"/>
              <a:t>(Weak Learner)</a:t>
            </a:r>
            <a:r>
              <a:rPr lang="ko-KR" altLang="en-US" sz="1600" dirty="0"/>
              <a:t>들이 쌓여서 만들어진 최종 예측 모델을 나타낸다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F(x)</a:t>
            </a:r>
            <a:r>
              <a:rPr lang="ko-KR" altLang="en-US" sz="1800" b="1" dirty="0"/>
              <a:t>의 수식 표현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Gradient Boosting</a:t>
            </a:r>
            <a:r>
              <a:rPr lang="ko-KR" altLang="en-US" sz="1600" dirty="0"/>
              <a:t>에서는 여러 개의 작은 모델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결정 트리</a:t>
            </a:r>
            <a:r>
              <a:rPr lang="en-US" altLang="ko-KR" sz="1600" dirty="0"/>
              <a:t>)</a:t>
            </a:r>
            <a:r>
              <a:rPr lang="ko-KR" altLang="en-US" sz="1600" dirty="0"/>
              <a:t>을 반복적으로 추가하면서 최적의 예측 모델을 학습한다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처음에는 초기 모델 </a:t>
            </a:r>
            <a:r>
              <a:rPr lang="en-US" altLang="ko-KR" sz="1600" dirty="0"/>
              <a:t>F0(x)</a:t>
            </a:r>
            <a:r>
              <a:rPr lang="ko-KR" altLang="en-US" sz="1600" dirty="0"/>
              <a:t>로 시작한 후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모델 </a:t>
            </a:r>
            <a:r>
              <a:rPr lang="en-US" altLang="ko-KR" sz="1600" dirty="0" err="1"/>
              <a:t>ht</a:t>
            </a:r>
            <a:r>
              <a:rPr lang="en-US" altLang="ko-KR" sz="1600" dirty="0"/>
              <a:t>(x)</a:t>
            </a:r>
            <a:r>
              <a:rPr lang="ko-KR" altLang="en-US" sz="1600" dirty="0"/>
              <a:t>들을 계속 추가하면서 모델을 개선한다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4014-5883-7F3E-EBA4-F427E2C0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04C51F-95CF-74D5-35EA-5BA87E891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29200"/>
            <a:ext cx="2819400" cy="8522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0DD1B4-0BB0-3C4F-9F10-045C30270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645" y="4800600"/>
            <a:ext cx="5150943" cy="167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445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0C2CD-5350-E6BF-C43C-8FDBB7A53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3E393100-D38E-FE19-0BBC-A9DBD4D56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492BD56D-39C5-A94F-6C3B-4BC0AB415A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편미분을</a:t>
            </a:r>
            <a:r>
              <a:rPr lang="ko-KR" altLang="en-US" sz="1800" b="1" dirty="0"/>
              <a:t> 적용하는 이유</a:t>
            </a:r>
            <a:r>
              <a:rPr lang="en-US" altLang="ko-KR" sz="1800" b="1" dirty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Gradient Boosting</a:t>
            </a:r>
            <a:r>
              <a:rPr lang="ko-KR" altLang="en-US" sz="1600" dirty="0"/>
              <a:t>은 손실 함수 </a:t>
            </a:r>
            <a:r>
              <a:rPr lang="en-US" altLang="ko-KR" sz="1600" dirty="0"/>
              <a:t>	                   </a:t>
            </a:r>
            <a:r>
              <a:rPr lang="ko-KR" altLang="en-US" sz="1600" dirty="0"/>
              <a:t>에 대해 편미분</a:t>
            </a:r>
            <a:r>
              <a:rPr lang="en-US" altLang="ko-KR" sz="1600" dirty="0"/>
              <a:t>(Gradient)</a:t>
            </a:r>
            <a:r>
              <a:rPr lang="ko-KR" altLang="en-US" sz="1600" dirty="0"/>
              <a:t>을 계산하여 오차를 줄이는 방향을 찾는다</a:t>
            </a:r>
            <a:r>
              <a:rPr lang="en-US" altLang="ko-KR" sz="1600" dirty="0"/>
              <a:t>. </a:t>
            </a:r>
            <a:r>
              <a:rPr lang="ko-KR" altLang="en-US" sz="1600" dirty="0"/>
              <a:t>（</a:t>
            </a:r>
            <a:r>
              <a:rPr lang="ko-KR" altLang="en-US" sz="1600" dirty="0" err="1"/>
              <a:t>즉，기울기</a:t>
            </a:r>
            <a:r>
              <a:rPr lang="ko-KR" altLang="en-US" sz="1600" dirty="0"/>
              <a:t>（</a:t>
            </a:r>
            <a:r>
              <a:rPr lang="en-US" altLang="ko-KR" sz="1600" dirty="0"/>
              <a:t>Gradient</a:t>
            </a:r>
            <a:r>
              <a:rPr lang="ko-KR" altLang="en-US" sz="1600" dirty="0"/>
              <a:t>）가　작은　방향으로　학습함）</a:t>
            </a:r>
            <a:endParaRPr lang="en-US" altLang="ko-KR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편미분 적용과정</a:t>
            </a:r>
            <a:endParaRPr lang="en-US" altLang="ko-KR" sz="18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58DF-0720-F816-0FFD-9983AF8B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456919-C6E6-682F-63CC-AFA304D53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68837"/>
            <a:ext cx="6477000" cy="37703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EC24DF-371D-1200-824A-361422DB9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671018"/>
            <a:ext cx="1105012" cy="328872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698300D-5050-511C-9D6C-3DC8B259114C}"/>
              </a:ext>
            </a:extLst>
          </p:cNvPr>
          <p:cNvSpPr/>
          <p:nvPr/>
        </p:nvSpPr>
        <p:spPr bwMode="auto">
          <a:xfrm>
            <a:off x="2819400" y="6400800"/>
            <a:ext cx="1447800" cy="33839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0535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7E154-5880-A10B-FC9C-C1596E784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B59FBEE5-35D5-FBAA-9FE4-AF7DFF3DE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8FB32B52-6E6D-745D-A404-D40C12B36F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편미분 적용과정</a:t>
            </a:r>
            <a:endParaRPr lang="en-US" altLang="ko-KR" sz="18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D2AD-3FBA-F886-2664-27EBDCB3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A25B4B-CA95-65E5-7D4D-00AE4BB4C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7010400" cy="33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447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E8215-7E2F-C288-23DA-808BFCB70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71CD136E-A66E-6E59-0A54-109872DFF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55271CEF-4F0B-E023-2059-CE65982EEC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089" y="1190445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편미분 적용 예제 </a:t>
            </a:r>
            <a:r>
              <a:rPr lang="en-US" altLang="ko-KR" sz="1800" b="1" dirty="0"/>
              <a:t>(MSE </a:t>
            </a:r>
            <a:r>
              <a:rPr lang="ko-KR" altLang="en-US" sz="1800" b="1" dirty="0"/>
              <a:t>손실 함수 기반 회귀</a:t>
            </a:r>
            <a:r>
              <a:rPr lang="en-US" altLang="ko-KR" sz="18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1. </a:t>
            </a:r>
            <a:r>
              <a:rPr lang="ko-KR" altLang="en-US" sz="1600" dirty="0"/>
              <a:t>데이터 예제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      - </a:t>
            </a:r>
            <a:r>
              <a:rPr lang="ko-KR" altLang="en-US" sz="1600" dirty="0"/>
              <a:t>초기 모델을 평균값으로 설정</a:t>
            </a:r>
            <a:r>
              <a:rPr lang="en-US" altLang="ko-KR" sz="1600" dirty="0"/>
              <a:t>:</a:t>
            </a: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2. </a:t>
            </a:r>
            <a:r>
              <a:rPr lang="ko-KR" altLang="en-US" sz="1600" dirty="0"/>
              <a:t>손실 함수 </a:t>
            </a:r>
            <a:r>
              <a:rPr lang="en-US" altLang="ko-KR" sz="1600" dirty="0"/>
              <a:t>L(y, F(x)) </a:t>
            </a:r>
            <a:r>
              <a:rPr lang="ko-KR" altLang="en-US" sz="1600" dirty="0"/>
              <a:t>편미분 계산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  - MSE </a:t>
            </a:r>
            <a:r>
              <a:rPr lang="ko-KR" altLang="en-US" sz="1600" dirty="0"/>
              <a:t>손실 함수</a:t>
            </a:r>
            <a:r>
              <a:rPr lang="en-US" altLang="ko-KR" sz="1600" dirty="0"/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100" dirty="0"/>
              <a:t>             </a:t>
            </a:r>
            <a:r>
              <a:rPr lang="en-US" altLang="ko-KR" sz="1600" dirty="0"/>
              <a:t>- </a:t>
            </a:r>
            <a:r>
              <a:rPr lang="ko-KR" altLang="en-US" sz="1600" dirty="0"/>
              <a:t>편미분</a:t>
            </a:r>
            <a:r>
              <a:rPr lang="en-US" altLang="ko-KR" sz="1600" dirty="0"/>
              <a:t>:</a:t>
            </a:r>
          </a:p>
          <a:p>
            <a:pPr>
              <a:buNone/>
            </a:pPr>
            <a:r>
              <a:rPr lang="ko-KR" altLang="en-US" sz="1600" dirty="0"/>
              <a:t>         </a:t>
            </a: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잔차</a:t>
            </a:r>
            <a:r>
              <a:rPr lang="en-US" altLang="ko-KR" sz="1600" dirty="0"/>
              <a:t>(Residuals)</a:t>
            </a:r>
            <a:r>
              <a:rPr lang="ko-KR" altLang="en-US" sz="1600" dirty="0"/>
              <a:t>를 계산</a:t>
            </a:r>
            <a:r>
              <a:rPr lang="en-US" altLang="ko-KR" sz="1600" dirty="0"/>
              <a:t>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CAA74-EF31-B1C9-6921-629C0AD1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B600D3-91A6-FDB2-5E66-BB43762B2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76400"/>
            <a:ext cx="1728976" cy="7514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4DDAFB-35E0-E99F-BCF6-1E6F9EAF4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533" y="2631436"/>
            <a:ext cx="949867" cy="2641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43F8BA-029A-D72A-C7E4-4229BB053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505200"/>
            <a:ext cx="1905000" cy="4357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200775-D9D1-7A2D-D2FC-D5424CB05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3873271"/>
            <a:ext cx="1905000" cy="4701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95BB42-88F1-071B-C9A3-B500EE685A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2976" y="4300372"/>
            <a:ext cx="1828800" cy="3378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8CE4B7-0DCA-DEC0-64E0-CFE1EECE42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712" y="4702854"/>
            <a:ext cx="7278795" cy="20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141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34791-538D-3DFE-330B-BAB4600FE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F0045F8-0EE3-C122-EB9A-9000E62E6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6F989F16-8D6B-CEFF-B9E4-753E314D37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089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편미분 적용 예제 </a:t>
            </a:r>
            <a:r>
              <a:rPr lang="en-US" altLang="ko-KR" sz="1800" b="1" dirty="0"/>
              <a:t>(MSE </a:t>
            </a:r>
            <a:r>
              <a:rPr lang="ko-KR" altLang="en-US" sz="1800" b="1" dirty="0"/>
              <a:t>손실 함수 기반 회귀</a:t>
            </a:r>
            <a:r>
              <a:rPr lang="en-US" altLang="ko-KR" sz="18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3. </a:t>
            </a:r>
            <a:r>
              <a:rPr lang="ko-KR" altLang="en-US" sz="1600" dirty="0"/>
              <a:t>새로운 모델 </a:t>
            </a:r>
            <a:r>
              <a:rPr lang="en-US" altLang="ko-KR" sz="1600" dirty="0"/>
              <a:t>h1(x) </a:t>
            </a:r>
            <a:r>
              <a:rPr lang="ko-KR" altLang="en-US" sz="1600" dirty="0"/>
              <a:t>학습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      - </a:t>
            </a:r>
            <a:r>
              <a:rPr lang="ko-KR" altLang="en-US" sz="1600" dirty="0"/>
              <a:t>새로운 모델 </a:t>
            </a:r>
            <a:r>
              <a:rPr lang="en-US" altLang="ko-KR" sz="1600" dirty="0"/>
              <a:t>h1(x)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잔차를</a:t>
            </a:r>
            <a:r>
              <a:rPr lang="ko-KR" altLang="en-US" sz="1600" dirty="0"/>
              <a:t> 학습하도록 함</a:t>
            </a:r>
            <a:r>
              <a:rPr lang="en-US" altLang="ko-KR" sz="16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4. </a:t>
            </a:r>
            <a:r>
              <a:rPr lang="ko-KR" altLang="en-US" sz="1600" dirty="0" err="1"/>
              <a:t>모델업데이트</a:t>
            </a:r>
            <a:r>
              <a:rPr lang="en-US" altLang="ko-KR" sz="1600" dirty="0"/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     - </a:t>
            </a:r>
            <a:r>
              <a:rPr lang="ko-KR" altLang="en-US" sz="1600" dirty="0" err="1"/>
              <a:t>학습률</a:t>
            </a:r>
            <a:r>
              <a:rPr lang="ko-KR" altLang="en-US" sz="1600" dirty="0"/>
              <a:t> </a:t>
            </a:r>
            <a:r>
              <a:rPr lang="en-US" altLang="ko-KR" sz="1600" dirty="0"/>
              <a:t>λ = 0.5 </a:t>
            </a:r>
            <a:r>
              <a:rPr lang="ko-KR" altLang="en-US" sz="1600" dirty="0"/>
              <a:t>적용</a:t>
            </a:r>
            <a:r>
              <a:rPr lang="en-US" altLang="ko-KR" sz="1600" dirty="0"/>
              <a:t>:</a:t>
            </a:r>
            <a:endParaRPr lang="en-US" altLang="ko-KR" sz="16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0943D-417C-2795-8268-D6D2F364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702150-D215-E315-6171-942E3971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754199"/>
            <a:ext cx="1828800" cy="6842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ED58F2-0FF4-C793-1559-BE456DDC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389196"/>
            <a:ext cx="5943601" cy="16588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CE961C-9C6C-BEEB-19FA-040885C84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267200"/>
            <a:ext cx="2201651" cy="3709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23F0E68-109E-3302-2010-16A5CB73D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845" y="4722963"/>
            <a:ext cx="2067362" cy="32047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C8D081-5ACE-D0F7-75E7-DFD5A6497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807" y="5029200"/>
            <a:ext cx="6108341" cy="17061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BE04B8-222B-B648-FA90-BD84A6E9BD2F}"/>
              </a:ext>
            </a:extLst>
          </p:cNvPr>
          <p:cNvSpPr txBox="1"/>
          <p:nvPr/>
        </p:nvSpPr>
        <p:spPr>
          <a:xfrm>
            <a:off x="5334000" y="4572000"/>
            <a:ext cx="228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업데이트된 모델 </a:t>
            </a:r>
            <a:r>
              <a:rPr lang="en-US" altLang="ko-KR" dirty="0">
                <a:solidFill>
                  <a:srgbClr val="00B0F0"/>
                </a:solidFill>
              </a:rPr>
              <a:t>F1(x)</a:t>
            </a:r>
            <a:r>
              <a:rPr lang="ko-KR" altLang="en-US" dirty="0">
                <a:solidFill>
                  <a:srgbClr val="00B0F0"/>
                </a:solidFill>
              </a:rPr>
              <a:t>이 실제 값에 더 </a:t>
            </a:r>
            <a:r>
              <a:rPr lang="ko-KR" altLang="en-US" dirty="0" err="1">
                <a:solidFill>
                  <a:srgbClr val="00B0F0"/>
                </a:solidFill>
              </a:rPr>
              <a:t>가까워짐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784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1B05A-B222-1E12-CDF9-372E8CDE5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183361A7-07FD-CB46-26A6-F3A80E9D0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9241471-07C5-7682-7F6A-CFFE2A1E64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089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그래디언트</a:t>
            </a:r>
            <a:r>
              <a:rPr lang="ko-KR" altLang="en-US" sz="1800" b="1" dirty="0"/>
              <a:t>　</a:t>
            </a:r>
            <a:r>
              <a:rPr lang="ko-KR" altLang="en-US" sz="1800" b="1" dirty="0" err="1"/>
              <a:t>부스팅의</a:t>
            </a:r>
            <a:r>
              <a:rPr lang="ko-KR" altLang="en-US" sz="1800" b="1" dirty="0"/>
              <a:t>　학습모델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정리</a:t>
            </a:r>
            <a:r>
              <a:rPr lang="en-US" altLang="ko-KR" sz="18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</a:t>
            </a:r>
            <a:endParaRPr lang="en-US" altLang="ko-KR" sz="16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FCA31-9C64-96ED-A315-A01F8B91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E0D491-6115-A98D-4189-839EEC33E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6629400" cy="162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218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11F1D-60F5-6A62-4057-69E6A8E7C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32FE79EF-5AF1-6A4E-E74F-149AF892A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C5E6DA1B-951F-390D-CA2D-0D89C2FC30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Gradient Boosting vs. AdaBoost: </a:t>
            </a:r>
            <a:r>
              <a:rPr lang="ko-KR" altLang="en-US" sz="1800" b="1" dirty="0"/>
              <a:t>차이점 정리</a:t>
            </a:r>
            <a:endParaRPr lang="en-US" altLang="ko-KR" sz="18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7A293-9CBE-3BDF-1774-6D28B069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5A3BE5-FAC0-A566-EBC2-8511255F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02" y="1660290"/>
            <a:ext cx="8264987" cy="46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677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80400" cy="533400"/>
          </a:xfrm>
        </p:spPr>
        <p:txBody>
          <a:bodyPr/>
          <a:lstStyle/>
          <a:p>
            <a:r>
              <a:rPr lang="ko" altLang="en-US" sz="2800" dirty="0"/>
              <a:t>규칙 기반 분류기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규칙 기반 분류</a:t>
            </a:r>
            <a:r>
              <a:rPr lang="en-US" altLang="ko-KR" sz="1800" dirty="0"/>
              <a:t>(Rule-Based Classification)</a:t>
            </a:r>
            <a:r>
              <a:rPr lang="ko-KR" altLang="en-US" sz="1800" dirty="0"/>
              <a:t>는 </a:t>
            </a:r>
            <a:r>
              <a:rPr lang="en-US" altLang="ko-KR" sz="1800" dirty="0"/>
              <a:t>"IF-THEN" </a:t>
            </a:r>
            <a:r>
              <a:rPr lang="ko-KR" altLang="en-US" sz="1800" dirty="0"/>
              <a:t>규칙을 사용하여 데이터를 특정 클래스로 분류하는 방법이다</a:t>
            </a:r>
            <a:r>
              <a:rPr lang="en-US" altLang="ko-KR" sz="1800" dirty="0"/>
              <a:t>.</a:t>
            </a:r>
            <a:endParaRPr lang="ko" altLang="en-US" sz="1800" dirty="0"/>
          </a:p>
          <a:p>
            <a:pPr lvl="4">
              <a:lnSpc>
                <a:spcPct val="150000"/>
              </a:lnSpc>
            </a:pPr>
            <a:endParaRPr lang="en-US" altLang="en-US" sz="1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" altLang="en-US" sz="2000" dirty="0"/>
              <a:t>규칙: </a:t>
            </a:r>
            <a:r>
              <a:rPr lang="en-US" altLang="en-US" sz="2000" dirty="0"/>
              <a:t>(</a:t>
            </a:r>
            <a:r>
              <a:rPr lang="en-US" altLang="en-US" sz="2000" i="1" dirty="0"/>
              <a:t>Condition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itchFamily="18" charset="2"/>
              </a:rPr>
              <a:t> </a:t>
            </a:r>
            <a:r>
              <a:rPr lang="en-US" altLang="en-US" sz="2000" i="1" dirty="0">
                <a:sym typeface="Symbol" pitchFamily="18" charset="2"/>
              </a:rPr>
              <a:t>y</a:t>
            </a:r>
          </a:p>
          <a:p>
            <a:pPr lvl="1">
              <a:lnSpc>
                <a:spcPct val="150000"/>
              </a:lnSpc>
            </a:pPr>
            <a:r>
              <a:rPr lang="en-US" altLang="ko" sz="1800" dirty="0"/>
              <a:t>where</a:t>
            </a:r>
            <a:endParaRPr lang="ko" altLang="en-US" sz="18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조건 (IF)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특정 특성이 특정 값을 초과하거나 미만인 경우</a:t>
            </a:r>
            <a:r>
              <a:rPr kumimoji="0" lang="ko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(Condition)</a:t>
            </a:r>
            <a:endParaRPr lang="ko" altLang="en-US" sz="1600" b="1" dirty="0">
              <a:solidFill>
                <a:srgbClr val="0070C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결론 (THEN)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해당 조건이 충족되면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예측된 클래스 또는 레이블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y</a:t>
            </a:r>
          </a:p>
          <a:p>
            <a:pPr lvl="1">
              <a:lnSpc>
                <a:spcPct val="150000"/>
              </a:lnSpc>
            </a:pPr>
            <a:r>
              <a:rPr lang="ko" altLang="en-US" sz="1800" dirty="0"/>
              <a:t>예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" altLang="en-US" sz="1600" dirty="0"/>
              <a:t>(혈액형=따뜻함) </a:t>
            </a:r>
            <a:r>
              <a:rPr lang="ko" altLang="en-US" sz="1600" dirty="0">
                <a:sym typeface="Symbol" pitchFamily="18" charset="2"/>
              </a:rPr>
              <a:t> </a:t>
            </a:r>
            <a:r>
              <a:rPr lang="ko" altLang="en-US" sz="1600" dirty="0"/>
              <a:t>(알을 낳음=예) </a:t>
            </a:r>
            <a:r>
              <a:rPr lang="ko" altLang="en-US" sz="1600" dirty="0">
                <a:sym typeface="Symbol" pitchFamily="18" charset="2"/>
              </a:rPr>
              <a:t> 새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" altLang="en-US" sz="1600" dirty="0">
                <a:sym typeface="Symbol" pitchFamily="18" charset="2"/>
              </a:rPr>
              <a:t>(과세소득 &lt; 50K)  (환급=예)  탈세=아니요</a:t>
            </a:r>
            <a:endParaRPr lang="en-US" altLang="ko" sz="1600" dirty="0">
              <a:sym typeface="Symbol" pitchFamily="18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&gt; 30 and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income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&gt; 5000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&lt; 30 and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income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&lt; 2000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endParaRPr lang="en-US" altLang="ko" sz="1600" dirty="0">
              <a:sym typeface="Symbol" pitchFamily="18" charset="2"/>
            </a:endParaRPr>
          </a:p>
          <a:p>
            <a:pPr marL="622300" lvl="2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" altLang="en-US" sz="16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/>
              <a:t>규칙 기반 분류기(예)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3000" y="4724400"/>
            <a:ext cx="6781800" cy="167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ko" altLang="en-US" sz="1800" dirty="0"/>
              <a:t>R1: (출산 가능 = 아니요) </a:t>
            </a:r>
            <a:r>
              <a:rPr lang="ko" altLang="en-US" sz="1800" dirty="0">
                <a:sym typeface="Symbol" pitchFamily="18" charset="2"/>
              </a:rPr>
              <a:t> (날 수 있음 = 예)  새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ko" altLang="en-US" sz="1800" dirty="0"/>
              <a:t>R2: (출산 = 아니오) </a:t>
            </a:r>
            <a:r>
              <a:rPr lang="ko" altLang="en-US" sz="1800" dirty="0">
                <a:sym typeface="Symbol" pitchFamily="18" charset="2"/>
              </a:rPr>
              <a:t> (물에서 사는 것 = 예)  물고기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ko" altLang="en-US" sz="1800" dirty="0"/>
              <a:t>R3: (출산=예) </a:t>
            </a:r>
            <a:r>
              <a:rPr lang="ko" altLang="en-US" sz="1800" dirty="0">
                <a:sym typeface="Symbol" pitchFamily="18" charset="2"/>
              </a:rPr>
              <a:t> (혈액형=따뜻함)  포유류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ko" altLang="en-US" sz="1800" dirty="0"/>
              <a:t>R4: (출산 가능 = 아니요) </a:t>
            </a:r>
            <a:r>
              <a:rPr lang="ko" altLang="en-US" sz="1800" dirty="0">
                <a:sym typeface="Symbol" pitchFamily="18" charset="2"/>
              </a:rPr>
              <a:t> (날 수 있음 = 아니요)  파충류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ko" altLang="en-US" sz="1800" dirty="0"/>
              <a:t>R5: (물속에서 산다 </a:t>
            </a:r>
            <a:r>
              <a:rPr lang="ko" altLang="en-US" sz="1800" dirty="0">
                <a:sym typeface="Symbol" pitchFamily="18" charset="2"/>
              </a:rPr>
              <a:t>= 가끔)  양서류</a:t>
            </a:r>
            <a:endParaRPr lang="en-US" altLang="en-US" sz="1800" dirty="0">
              <a:sym typeface="Symbol" pitchFamily="18" charset="2"/>
            </a:endParaRPr>
          </a:p>
        </p:txBody>
      </p:sp>
      <p:pic>
        <p:nvPicPr>
          <p:cNvPr id="4100" name="Picture 53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023938"/>
            <a:ext cx="5635625" cy="3471862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4189845-0FAC-4C8A-9572-31A23A8AE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테스트 데이터에 모델 적용</a:t>
            </a:r>
          </a:p>
        </p:txBody>
      </p:sp>
      <p:sp>
        <p:nvSpPr>
          <p:cNvPr id="16386" name="Line 3">
            <a:extLst>
              <a:ext uri="{FF2B5EF4-FFF2-40B4-BE49-F238E27FC236}">
                <a16:creationId xmlns:a16="http://schemas.microsoft.com/office/drawing/2014/main" id="{6654FDA8-72F4-4D9E-B29D-6F727DBFD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44368EF9-2C0E-455C-A6F3-CCF0895561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5">
            <a:extLst>
              <a:ext uri="{FF2B5EF4-FFF2-40B4-BE49-F238E27FC236}">
                <a16:creationId xmlns:a16="http://schemas.microsoft.com/office/drawing/2014/main" id="{C631A44B-603B-4521-8C36-20C85C885C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6">
            <a:extLst>
              <a:ext uri="{FF2B5EF4-FFF2-40B4-BE49-F238E27FC236}">
                <a16:creationId xmlns:a16="http://schemas.microsoft.com/office/drawing/2014/main" id="{0DAFE3D3-63CA-44B4-AE2B-82F420AA5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7">
            <a:extLst>
              <a:ext uri="{FF2B5EF4-FFF2-40B4-BE49-F238E27FC236}">
                <a16:creationId xmlns:a16="http://schemas.microsoft.com/office/drawing/2014/main" id="{3F74804A-7A96-4B96-87E2-09A4D26F6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8">
            <a:extLst>
              <a:ext uri="{FF2B5EF4-FFF2-40B4-BE49-F238E27FC236}">
                <a16:creationId xmlns:a16="http://schemas.microsoft.com/office/drawing/2014/main" id="{AC8075D9-C9A2-48B5-BCB4-2D4791F51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10">
            <a:extLst>
              <a:ext uri="{FF2B5EF4-FFF2-40B4-BE49-F238E27FC236}">
                <a16:creationId xmlns:a16="http://schemas.microsoft.com/office/drawing/2014/main" id="{FAB0D765-6F13-48B0-B577-41CBA0636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b="0" dirty="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6393" name="Text Box 11">
            <a:extLst>
              <a:ext uri="{FF2B5EF4-FFF2-40B4-BE49-F238E27FC236}">
                <a16:creationId xmlns:a16="http://schemas.microsoft.com/office/drawing/2014/main" id="{E0C25DCC-6325-43C2-8087-9B8F569C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4" name="AutoShape 12">
            <a:extLst>
              <a:ext uri="{FF2B5EF4-FFF2-40B4-BE49-F238E27FC236}">
                <a16:creationId xmlns:a16="http://schemas.microsoft.com/office/drawing/2014/main" id="{468DE7B0-FDD7-42CC-ADC9-86D382BA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5" name="Text Box 13">
            <a:extLst>
              <a:ext uri="{FF2B5EF4-FFF2-40B4-BE49-F238E27FC236}">
                <a16:creationId xmlns:a16="http://schemas.microsoft.com/office/drawing/2014/main" id="{DABC81D7-2103-4EA9-9306-8BDB3DF0E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6396" name="AutoShape 14">
            <a:extLst>
              <a:ext uri="{FF2B5EF4-FFF2-40B4-BE49-F238E27FC236}">
                <a16:creationId xmlns:a16="http://schemas.microsoft.com/office/drawing/2014/main" id="{946D1A10-755F-4542-807A-00A40EE7C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7" name="Text Box 15">
            <a:extLst>
              <a:ext uri="{FF2B5EF4-FFF2-40B4-BE49-F238E27FC236}">
                <a16:creationId xmlns:a16="http://schemas.microsoft.com/office/drawing/2014/main" id="{3070DA6E-BD1C-450C-99ED-2E2433E8F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97" y="51974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6398" name="AutoShape 16">
            <a:extLst>
              <a:ext uri="{FF2B5EF4-FFF2-40B4-BE49-F238E27FC236}">
                <a16:creationId xmlns:a16="http://schemas.microsoft.com/office/drawing/2014/main" id="{7BA13988-E217-467B-BE7D-6D9BB058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9" name="Text Box 17">
            <a:extLst>
              <a:ext uri="{FF2B5EF4-FFF2-40B4-BE49-F238E27FC236}">
                <a16:creationId xmlns:a16="http://schemas.microsoft.com/office/drawing/2014/main" id="{88775961-4A12-4FE2-9D8F-C980F1D56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85" y="32543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sp>
        <p:nvSpPr>
          <p:cNvPr id="16400" name="AutoShape 18">
            <a:extLst>
              <a:ext uri="{FF2B5EF4-FFF2-40B4-BE49-F238E27FC236}">
                <a16:creationId xmlns:a16="http://schemas.microsoft.com/office/drawing/2014/main" id="{7C14FA3E-B966-49C0-9A59-A3B925832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401" name="Text Box 19">
            <a:extLst>
              <a:ext uri="{FF2B5EF4-FFF2-40B4-BE49-F238E27FC236}">
                <a16:creationId xmlns:a16="http://schemas.microsoft.com/office/drawing/2014/main" id="{FE456DF6-A29A-4A91-9FB7-8154021C4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041" y="4259263"/>
            <a:ext cx="445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6402" name="Text Box 20">
            <a:extLst>
              <a:ext uri="{FF2B5EF4-FFF2-40B4-BE49-F238E27FC236}">
                <a16:creationId xmlns:a16="http://schemas.microsoft.com/office/drawing/2014/main" id="{50D0CB85-8DB9-4236-B5F3-B701D980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3" name="Text Box 21">
            <a:extLst>
              <a:ext uri="{FF2B5EF4-FFF2-40B4-BE49-F238E27FC236}">
                <a16:creationId xmlns:a16="http://schemas.microsoft.com/office/drawing/2014/main" id="{58324734-18CC-406B-B866-BD7576D55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2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>
                <a:solidFill>
                  <a:srgbClr val="FF0000"/>
                </a:solidFill>
              </a:rPr>
              <a:t>아니요</a:t>
            </a:r>
          </a:p>
        </p:txBody>
      </p:sp>
      <p:sp>
        <p:nvSpPr>
          <p:cNvPr id="16404" name="Text Box 22">
            <a:extLst>
              <a:ext uri="{FF2B5EF4-FFF2-40B4-BE49-F238E27FC236}">
                <a16:creationId xmlns:a16="http://schemas.microsoft.com/office/drawing/2014/main" id="{FC071BAD-0D75-4863-8163-D80876FC0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기혼</a:t>
            </a:r>
            <a:r>
              <a:rPr lang="ko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405" name="Text Box 23">
            <a:extLst>
              <a:ext uri="{FF2B5EF4-FFF2-40B4-BE49-F238E27FC236}">
                <a16:creationId xmlns:a16="http://schemas.microsoft.com/office/drawing/2014/main" id="{0893316C-21F3-4B37-9942-0700AD30C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6406" name="Text Box 24">
            <a:extLst>
              <a:ext uri="{FF2B5EF4-FFF2-40B4-BE49-F238E27FC236}">
                <a16:creationId xmlns:a16="http://schemas.microsoft.com/office/drawing/2014/main" id="{0F440198-8C5F-40FD-949F-5DB9B4C7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7" name="Text Box 25">
            <a:extLst>
              <a:ext uri="{FF2B5EF4-FFF2-40B4-BE49-F238E27FC236}">
                <a16:creationId xmlns:a16="http://schemas.microsoft.com/office/drawing/2014/main" id="{D3E175E6-83AF-4B08-B14D-6BE5654C3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6219" y="4630738"/>
            <a:ext cx="7264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&gt; 8</a:t>
            </a:r>
            <a:r>
              <a:rPr lang="en-US" altLang="ko" sz="1600" b="0" dirty="0"/>
              <a:t>0K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graphicFrame>
        <p:nvGraphicFramePr>
          <p:cNvPr id="16408" name="Object 26">
            <a:extLst>
              <a:ext uri="{FF2B5EF4-FFF2-40B4-BE49-F238E27FC236}">
                <a16:creationId xmlns:a16="http://schemas.microsoft.com/office/drawing/2014/main" id="{5AD7F2BF-2DD1-44E8-93CE-3F8CD9A91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5766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54600" imgH="1600200" progId="Word.Document.8">
                  <p:embed/>
                </p:oleObj>
              </mc:Choice>
              <mc:Fallback>
                <p:oleObj name="Document" r:id="rId2" imgW="50546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766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Text Box 27">
            <a:extLst>
              <a:ext uri="{FF2B5EF4-FFF2-40B4-BE49-F238E27FC236}">
                <a16:creationId xmlns:a16="http://schemas.microsoft.com/office/drawing/2014/main" id="{5814FC83-E9AA-4A72-923A-B36CA112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26365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dirty="0">
                <a:solidFill>
                  <a:schemeClr val="tx2"/>
                </a:solidFill>
              </a:rPr>
              <a:t>테스트 데이터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  <p:sp>
        <p:nvSpPr>
          <p:cNvPr id="16410" name="Line 28">
            <a:extLst>
              <a:ext uri="{FF2B5EF4-FFF2-40B4-BE49-F238E27FC236}">
                <a16:creationId xmlns:a16="http://schemas.microsoft.com/office/drawing/2014/main" id="{9B60F30B-25F0-4E02-9205-9196E72DB7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Text Box 29">
            <a:extLst>
              <a:ext uri="{FF2B5EF4-FFF2-40B4-BE49-F238E27FC236}">
                <a16:creationId xmlns:a16="http://schemas.microsoft.com/office/drawing/2014/main" id="{782D7552-4A10-49EF-AA4E-FBC4DEE9A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집주인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227FA-A692-4498-876D-E141937D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80B55-7697-4C7B-89C2-F38D3ACF3205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dirty="0"/>
              <a:t>규칙기반 분류 예</a:t>
            </a:r>
            <a:endParaRPr lang="en-US" alt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D6667E-8FC6-5152-BBB4-536B6CB23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규칙 기반 분류기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B5AD4E-2AC2-F19C-B81E-B1750A35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90700"/>
            <a:ext cx="7337041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5C026-8C39-3398-C87E-C5F901B2A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1AE51E81-187B-100C-BD57-874D0F0ED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/>
              <a:t>규칙 기반 분류의 유형</a:t>
            </a:r>
            <a:endParaRPr lang="en-US" alt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00231E-F01C-840F-BC43-3EBCB1E30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규칙 기반 분류기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84BF87-2A4B-B4DD-BE40-163ED8814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28800"/>
            <a:ext cx="6934200" cy="384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986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644DB-CFC7-B0C6-E0B9-4461A5398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D8DAF72B-BB41-B492-E4B5-EED595A26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/>
              <a:t>규칙 기반 분류의 활용분야</a:t>
            </a:r>
            <a:endParaRPr lang="en-US" alt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8EF061-FFA4-30C8-0396-07A5ABB55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규칙 기반 분류기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9832C8-030C-B313-BE6E-60F5BEC70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3" y="1676400"/>
            <a:ext cx="8077200" cy="15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413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RIPPER</a:t>
            </a:r>
            <a:r>
              <a:rPr lang="ko-KR" altLang="en-US" sz="1800" dirty="0"/>
              <a:t> 알고리즘은 </a:t>
            </a:r>
            <a:r>
              <a:rPr lang="ko-KR" altLang="en-US" sz="1800" b="1" dirty="0"/>
              <a:t>규칙 기반 학습</a:t>
            </a:r>
            <a:r>
              <a:rPr lang="ko-KR" altLang="en-US" sz="1800" dirty="0"/>
              <a:t> 방법을 사용하여 분류 문제를 해결하는 알고리즘이다</a:t>
            </a:r>
            <a:r>
              <a:rPr lang="en-US" altLang="ko-KR" sz="1800" dirty="0"/>
              <a:t>. </a:t>
            </a:r>
            <a:r>
              <a:rPr lang="ko-KR" altLang="en-US" sz="1800" dirty="0"/>
              <a:t>결정 나무</a:t>
            </a:r>
            <a:r>
              <a:rPr lang="en-US" altLang="ko-KR" sz="1800" dirty="0"/>
              <a:t>(Decision Tree)</a:t>
            </a:r>
            <a:r>
              <a:rPr lang="ko-KR" altLang="en-US" sz="1800" dirty="0"/>
              <a:t>와 비슷하지만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분류 결과를 결정하는 방식에서 차이가 있다</a:t>
            </a:r>
            <a:r>
              <a:rPr lang="en-US" altLang="ko-KR" sz="1800" dirty="0"/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dirty="0"/>
              <a:t>RIPPER</a:t>
            </a:r>
            <a:r>
              <a:rPr lang="ko-KR" altLang="en-US" sz="1800" dirty="0"/>
              <a:t>는 </a:t>
            </a:r>
            <a:r>
              <a:rPr lang="en-US" altLang="ko-KR" sz="1800" b="1" dirty="0"/>
              <a:t>"if-then" </a:t>
            </a:r>
            <a:r>
              <a:rPr lang="ko-KR" altLang="en-US" sz="1800" b="1" dirty="0"/>
              <a:t>규칙</a:t>
            </a:r>
            <a:r>
              <a:rPr lang="ko-KR" altLang="en-US" sz="1800" dirty="0"/>
              <a:t>의 집합을 생성하여 데이터셋을 분류하는 방식이다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dirty="0"/>
              <a:t>RIPPER </a:t>
            </a:r>
            <a:r>
              <a:rPr lang="ko-KR" altLang="en-US" sz="1800" dirty="0"/>
              <a:t>알고리즘의 주요 개념 및 이론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RIPPER (Repeated Incremental Pruning to Produce Error Reduction) </a:t>
            </a:r>
            <a:r>
              <a:rPr lang="ko-KR" altLang="en-US" sz="1600" dirty="0"/>
              <a:t>알고리즘은 기본적으로 규칙을 반복적으로 학습하고 가지치기</a:t>
            </a:r>
            <a:r>
              <a:rPr lang="en-US" altLang="ko-KR" sz="1600" dirty="0"/>
              <a:t>(Pruning)</a:t>
            </a:r>
            <a:r>
              <a:rPr lang="ko-KR" altLang="en-US" sz="1600" dirty="0"/>
              <a:t>를 통해 규칙을 최적화하는 방법이다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결정 트리와 비슷하게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분할하고 </a:t>
            </a:r>
            <a:r>
              <a:rPr lang="ko-KR" altLang="en-US" sz="1600" b="1" dirty="0"/>
              <a:t>각 분할에서 조건을 만들고</a:t>
            </a:r>
            <a:r>
              <a:rPr lang="ko-KR" altLang="en-US" sz="1600" dirty="0"/>
              <a:t> 해당 조건에 맞는 클래스를 예측한다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F46E7D-9E20-DE5C-CF52-E030CE2A6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규칙 기반 분류기</a:t>
            </a:r>
            <a:r>
              <a:rPr lang="en-US" altLang="ko" sz="2800" dirty="0"/>
              <a:t>-RIPPER</a:t>
            </a:r>
            <a:endParaRPr lang="ko" altLang="en-US" sz="28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DD46A-5859-893D-AD1C-31C011C5D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DB32262A-37E2-60AC-B1F9-F0F4AA8BA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1800" b="1" dirty="0"/>
              <a:t>RIPPER </a:t>
            </a:r>
            <a:r>
              <a:rPr lang="ko-KR" altLang="en-US" sz="1800" b="1" dirty="0"/>
              <a:t>알고리즘의 동작 과정</a:t>
            </a:r>
            <a:endParaRPr lang="en-US" altLang="ko-KR" sz="1800" b="1" dirty="0"/>
          </a:p>
          <a:p>
            <a:pPr marL="0" indent="0">
              <a:buNone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초기 규칙 생성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데이터를 기반으로 초기 규칙을 생성</a:t>
            </a:r>
            <a:r>
              <a:rPr lang="ko-KR" altLang="en-US" sz="1600" dirty="0">
                <a:latin typeface="Arial" panose="020B0604020202020204" pitchFamily="34" charset="0"/>
              </a:rPr>
              <a:t>한다</a:t>
            </a:r>
            <a:r>
              <a:rPr lang="en-US" altLang="ko-KR" sz="1600" dirty="0">
                <a:latin typeface="Arial" panose="020B0604020202020204" pitchFamily="34" charset="0"/>
              </a:rPr>
              <a:t>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초기 규칙을 만들 때, 단순한 규칙부터 시작하여 데이터를 나누고, 각 조건에 해당하는 클래스를 할당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데이터에서 각 특성에 대해 가능한 분할을 테스트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특성에서 가능한 조건을 이용해 규칙을 만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든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petal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width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&gt; 2.0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와 같은 조건이 포함된 규칙을 생성할 수 있다.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분할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규칙은 데이터를 잘 분리하는 특성과 값을 찾아서 조건을 설정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조건: "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feature1 &gt; 2.0 and feature2 &lt; 1.5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1600" dirty="0"/>
              <a:t>생성된 규칙 중에서 분류 성능이 가장 좋은 규칙을 선택한다</a:t>
            </a:r>
            <a:r>
              <a:rPr lang="en-US" altLang="ko-KR" sz="1600" dirty="0"/>
              <a:t>.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3. </a:t>
            </a:r>
            <a:r>
              <a:rPr lang="ko-KR" altLang="en-US" sz="1600" b="1" dirty="0"/>
              <a:t>규칙 최적화 </a:t>
            </a:r>
            <a:r>
              <a:rPr lang="en-US" altLang="ko-KR" sz="1600" b="1" dirty="0"/>
              <a:t>(Rule Optimization)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RIPPER는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반복적 학습을 통해 규칙을 최적화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규칙의 성능을 평가하고, 가장 효과적인 규칙만을 남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최적화 과정에서 정확도를 높이는 규칙만을 선택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8398A5-C51C-C10F-FC3D-78F9D2094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규칙 기반 분류기</a:t>
            </a:r>
            <a:r>
              <a:rPr lang="en-US" altLang="ko" sz="2800" dirty="0"/>
              <a:t>-RIPPER</a:t>
            </a:r>
            <a:endParaRPr lang="ko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46101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088E1-FF63-8CF1-F700-673FA805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E6AD7699-309A-1FB2-4946-3102A67B3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1800" b="1" dirty="0"/>
              <a:t>RIPPER </a:t>
            </a:r>
            <a:r>
              <a:rPr lang="ko-KR" altLang="en-US" sz="1800" b="1" dirty="0"/>
              <a:t>알고리즘의 동작 과정</a:t>
            </a:r>
            <a:endParaRPr lang="en-US" altLang="ko-KR" sz="1800" b="1" dirty="0"/>
          </a:p>
          <a:p>
            <a:pPr marL="0" indent="0">
              <a:buNone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-US" altLang="ko-KR" sz="1600" b="1" dirty="0">
                <a:latin typeface="Arial" panose="020B0604020202020204" pitchFamily="34" charset="0"/>
              </a:rPr>
              <a:t>4. </a:t>
            </a:r>
            <a:r>
              <a:rPr lang="ko-KR" altLang="en-US" sz="1600" b="1" dirty="0">
                <a:latin typeface="Arial" panose="020B0604020202020204" pitchFamily="34" charset="0"/>
              </a:rPr>
              <a:t>가지치기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RIPPER는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규칙의 복잡도를 낮추기 위해 가지치기를 사용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가지치기는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)을 방지하는 데 중요한 역할을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가지치기 방법은 조건을 제거하거나 규칙의 범위를 좁히는 방식으로 규칙을 간소화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이는 불필요한 복잡도를 제거하고, 모델을 더 일반화할 수 있게 돕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4. </a:t>
            </a:r>
            <a:r>
              <a:rPr lang="ko-KR" altLang="en-US" sz="1600" b="1" dirty="0"/>
              <a:t>반복적 오류 보정 </a:t>
            </a:r>
            <a:r>
              <a:rPr lang="en-US" altLang="ko-KR" sz="1600" b="1" dirty="0"/>
              <a:t>(Incremental Error Correction)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RIPPER는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반복적으로 규칙을 학습하며, 이전에 학습한 규칙을 점진적으로 개선해 나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규칙은 이전 규칙의 오류를 수정하기 위해 추가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과정을 통해 최적의 규칙 집합을 얻을 수 있다.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-US" altLang="ko-KR" sz="1600" b="1" dirty="0">
                <a:latin typeface="Arial" panose="020B0604020202020204" pitchFamily="34" charset="0"/>
              </a:rPr>
              <a:t>5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최종 규칙 집합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RIPPER는 최종적으로 여러 규칙을 생성하여 다중 규칙 분류기를 형성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214F7F-9709-BFA2-3F16-22D98F5F0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규칙 기반 분류기</a:t>
            </a:r>
            <a:r>
              <a:rPr lang="en-US" altLang="ko" sz="2800" dirty="0"/>
              <a:t>-RIPPER</a:t>
            </a:r>
            <a:endParaRPr lang="ko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83792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DB3BD-D92D-ACB9-B10E-F383BD1BE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948D355A-39C6-0B87-93FE-B658DB987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규칙 예시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 err="1"/>
              <a:t>결정트리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vs.</a:t>
            </a:r>
            <a:r>
              <a:rPr lang="ko-KR" altLang="en-US" sz="1600" b="1" dirty="0"/>
              <a:t> 규칙기반 분류</a:t>
            </a:r>
            <a:endParaRPr lang="en-US" altLang="ko-KR" sz="16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주요 차이점</a:t>
            </a:r>
            <a:endParaRPr lang="en-US" altLang="ko-KR" sz="1600" b="1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-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결정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트리는 데이터를 반복적으로 분할하여 트리 구조를 만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들며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각 분할에서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Arial" panose="020B0604020202020204" pitchFamily="34" charset="0"/>
              </a:rPr>
              <a:t>                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최적의 분할 기준을 선택하는 방식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Arial" panose="020B0604020202020204" pitchFamily="34" charset="0"/>
              </a:rPr>
              <a:t>                -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RIPPER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규칙을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반복적으로 생성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하고, 그 규칙들의 성능을 최적화하는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Arial" panose="020B0604020202020204" pitchFamily="34" charset="0"/>
              </a:rPr>
              <a:t>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방식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규칙은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조건으로 결합되며,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연산자로 여러 규칙을 결합할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수 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정  리</a:t>
            </a:r>
            <a:endParaRPr lang="en-US" altLang="ko-KR" sz="1600" b="1" dirty="0"/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b="1" dirty="0">
                <a:latin typeface="Arial" panose="020B0604020202020204" pitchFamily="34" charset="0"/>
              </a:rPr>
              <a:t>      -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둘 다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IF-THEN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형태의 규칙을 사용하여 분류 문제를 해결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  -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하지만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결정 트리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트리 구조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규칙을 생성하며,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RIPPER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규칙 기반으로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여러 개의 규칙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생성하고 최적화하는 방식입니다.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414F04-8241-F95D-0C77-44919045B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규칙 기반 분류기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0D5EEF-F580-AB53-34E5-094C5346D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95" y="1981200"/>
            <a:ext cx="6288082" cy="80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9364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9572E-C9A7-614D-0BDC-EE647FFE2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71685ED8-A14B-C7CC-0113-D488EA883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규칙생성 예시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예시 데이터셋</a:t>
            </a:r>
            <a:r>
              <a:rPr lang="en-US" altLang="ko-KR" sz="1600" dirty="0"/>
              <a:t>: </a:t>
            </a:r>
            <a:r>
              <a:rPr lang="ko-KR" altLang="en-US" sz="1600" dirty="0"/>
              <a:t>다음과 같이 간단한 날씨 데이터를 고려해 보겠음</a:t>
            </a:r>
            <a:endParaRPr lang="en-US" altLang="en-US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여기서 목표 클래스는 </a:t>
            </a:r>
            <a:r>
              <a:rPr lang="en-US" altLang="ko-KR" sz="1600" b="1" dirty="0" err="1"/>
              <a:t>PlayTennis</a:t>
            </a:r>
            <a:r>
              <a:rPr lang="en-US" altLang="ko-KR" sz="1600" b="1" dirty="0"/>
              <a:t> = Yes</a:t>
            </a:r>
            <a:r>
              <a:rPr lang="ko-KR" altLang="en-US" sz="1600" dirty="0"/>
              <a:t>라고 가정</a:t>
            </a:r>
            <a:endParaRPr lang="en-US" alt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96448D-04E8-97DE-D4C4-F42290D79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규칙 기반 분류기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CBE9D7-AA5F-0EBF-B431-1D21DF559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57400"/>
            <a:ext cx="774642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5212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6EA7B-A98E-51BB-596E-0BEE86F7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DFBFDE59-1C75-ADA2-FB03-18CA8382C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규칙생성 예시</a:t>
            </a:r>
            <a:r>
              <a:rPr lang="en-US" altLang="ko-KR" sz="1800" b="1" dirty="0"/>
              <a:t>: </a:t>
            </a:r>
            <a:r>
              <a:rPr lang="ko-KR" altLang="en-US" sz="1600" dirty="0"/>
              <a:t>전체 데이터셋에서 </a:t>
            </a:r>
            <a:r>
              <a:rPr lang="en-US" altLang="ko-KR" sz="1600" dirty="0" err="1"/>
              <a:t>PlayTennis</a:t>
            </a:r>
            <a:r>
              <a:rPr lang="ko-KR" altLang="en-US" sz="1600" dirty="0"/>
              <a:t>가 </a:t>
            </a:r>
            <a:r>
              <a:rPr lang="en-US" altLang="ko-KR" sz="1600" dirty="0"/>
              <a:t>Yes</a:t>
            </a:r>
            <a:r>
              <a:rPr lang="ko-KR" altLang="en-US" sz="1600" dirty="0"/>
              <a:t>인 사례들을 대상으로 규칙을 찾는다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 </a:t>
            </a:r>
            <a:r>
              <a:rPr lang="ko-KR" altLang="en-US" sz="1600" b="1" dirty="0"/>
              <a:t>첫 번째 규칙 생성</a:t>
            </a:r>
            <a:endParaRPr lang="en-US" altLang="en-US" sz="1600" b="1" dirty="0"/>
          </a:p>
          <a:p>
            <a:pPr marL="1365250" lvl="3" indent="-285750">
              <a:spcBef>
                <a:spcPct val="0"/>
              </a:spcBef>
              <a:buSzTx/>
              <a:buFontTx/>
              <a:buChar char="-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단계 1: 빈 규칙(조건이 없는 규칙)에서 시작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65250" lvl="3" indent="-285750">
              <a:spcBef>
                <a:spcPct val="0"/>
              </a:spcBef>
              <a:buSzTx/>
              <a:buFontTx/>
              <a:buChar char="-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단계 2: 후보 조건들을 평가하여, 규칙에 추가하면 해당 규칙이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PlayTennis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Yes인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사례를 더 많이 포함하고,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No인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사례를 적게 포함하도록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65250" lvl="3" indent="-285750">
              <a:spcBef>
                <a:spcPct val="0"/>
              </a:spcBef>
              <a:buSzTx/>
              <a:buFontTx/>
              <a:buChar char="-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첫 번째 후보로 “Outlook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Overcast”를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추가할 경우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조건을 만족하는 사례는 모두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Yes인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경우가 많으므로 좋은 후보가 될 수 있다.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65250" lvl="3" indent="-285750">
              <a:spcBef>
                <a:spcPct val="0"/>
              </a:spcBef>
              <a:buSzTx/>
              <a:buFontTx/>
              <a:buChar char="-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단계 3: 조건을 하나씩 추가해가며 규칙이 ‘순수(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)’해질 때(즉, 조건을 만족하는 모든 사례가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될 때)까지 진행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65250" lvl="3" indent="-285750">
              <a:spcBef>
                <a:spcPct val="0"/>
              </a:spcBef>
              <a:buSzTx/>
              <a:buFontTx/>
              <a:buChar char="-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예시 규칙 1: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Outlook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Overcast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THEN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PlayTennis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 두 번째 규칙 생성</a:t>
            </a:r>
            <a:endParaRPr lang="en-US" altLang="ko-KR" sz="1600" b="1" dirty="0"/>
          </a:p>
          <a:p>
            <a:pPr marL="1365250" lvl="3" indent="-285750">
              <a:spcBef>
                <a:spcPct val="0"/>
              </a:spcBef>
              <a:buSzTx/>
              <a:buFontTx/>
              <a:buChar char="-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제거: 규칙 1에 의해 분류된 사례들을 데이터셋에서 제거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65250" lvl="3" indent="-285750">
              <a:spcBef>
                <a:spcPct val="0"/>
              </a:spcBef>
              <a:buSzTx/>
              <a:buFontTx/>
              <a:buChar char="-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반복: 남은 데이터에서 다시 규칙을 찾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65250" lvl="3" indent="-285750">
              <a:spcBef>
                <a:spcPct val="0"/>
              </a:spcBef>
              <a:buSzTx/>
              <a:buFontTx/>
              <a:buChar char="-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예시: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남은 데이터에서 “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Rain”과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Mild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 조건을 추가하면, 대부분의 사례가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Yes일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수 있다.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65250" lvl="3" indent="-285750">
              <a:spcBef>
                <a:spcPct val="0"/>
              </a:spcBef>
              <a:buSzTx/>
              <a:buFontTx/>
              <a:buChar char="-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예시 규칙 2: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Outlook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Mild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THEN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PlayTennis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2">
              <a:lnSpc>
                <a:spcPct val="150000"/>
              </a:lnSpc>
              <a:buNone/>
            </a:pPr>
            <a:endParaRPr lang="en-US" altLang="ko-KR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E1B2FA-1958-9DC3-13AF-577640412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규칙 기반 분류기</a:t>
            </a:r>
          </a:p>
        </p:txBody>
      </p:sp>
    </p:spTree>
    <p:extLst>
      <p:ext uri="{BB962C8B-B14F-4D97-AF65-F5344CB8AC3E}">
        <p14:creationId xmlns:p14="http://schemas.microsoft.com/office/powerpoint/2010/main" val="2762475493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2013</TotalTime>
  <Pages>3</Pages>
  <Words>6946</Words>
  <Application>Microsoft Office PowerPoint</Application>
  <PresentationFormat>화면 슬라이드 쇼(4:3)</PresentationFormat>
  <Paragraphs>1071</Paragraphs>
  <Slides>98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98</vt:i4>
      </vt:variant>
    </vt:vector>
  </HeadingPairs>
  <TitlesOfParts>
    <vt:vector size="112" baseType="lpstr">
      <vt:lpstr>Arial Unicode MS</vt:lpstr>
      <vt:lpstr>KoPub돋움체_Pro Bold</vt:lpstr>
      <vt:lpstr>KoPub돋움체_Pro Light</vt:lpstr>
      <vt:lpstr>Monotype Sorts</vt:lpstr>
      <vt:lpstr>ＭＳ Ｐゴシック</vt:lpstr>
      <vt:lpstr>Spoqa Han Sans</vt:lpstr>
      <vt:lpstr>Arial</vt:lpstr>
      <vt:lpstr>Symbol</vt:lpstr>
      <vt:lpstr>Tahoma</vt:lpstr>
      <vt:lpstr>Times New Roman</vt:lpstr>
      <vt:lpstr>Wingdings</vt:lpstr>
      <vt:lpstr>LC.BRev.FY97</vt:lpstr>
      <vt:lpstr>Document</vt:lpstr>
      <vt:lpstr>Visio</vt:lpstr>
      <vt:lpstr>분류(Clasification)</vt:lpstr>
      <vt:lpstr>분류: 정의</vt:lpstr>
      <vt:lpstr>분류 작업의 예</vt:lpstr>
      <vt:lpstr>분류 기술</vt:lpstr>
      <vt:lpstr>결정트리의 예</vt:lpstr>
      <vt:lpstr>테스트 데이터에 모델 적용</vt:lpstr>
      <vt:lpstr>테스트 데이터에 모델 적용</vt:lpstr>
      <vt:lpstr>테스트 데이터에 모델 적용</vt:lpstr>
      <vt:lpstr>테스트 데이터에 모델 적용</vt:lpstr>
      <vt:lpstr>테스트 데이터에 모델 적용</vt:lpstr>
      <vt:lpstr>테스트 데이터에 모델 적용</vt:lpstr>
      <vt:lpstr>결정트리의 또 다른 예</vt:lpstr>
      <vt:lpstr>결정트리 분류 작업</vt:lpstr>
      <vt:lpstr>결정 트리 알고리즘(Decision Tree Induction)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앙상블 방법</vt:lpstr>
      <vt:lpstr>앙상블 학습의 일반적 접근 방식</vt:lpstr>
      <vt:lpstr>앙상블 분류기 구성 방법</vt:lpstr>
      <vt:lpstr>배깅(BAGGING: Bootstrap AGGreatING)</vt:lpstr>
      <vt:lpstr>배깅(BAGGING: Bootstrap AGGreatING)</vt:lpstr>
      <vt:lpstr>배깅 예시</vt:lpstr>
      <vt:lpstr>배깅 예시</vt:lpstr>
      <vt:lpstr>배깅 예시</vt:lpstr>
      <vt:lpstr>랜덤 포레스트 알고리즘</vt:lpstr>
      <vt:lpstr>랜덤 포레스트 알고리즘</vt:lpstr>
      <vt:lpstr>랜덤 포레스트 알고리즘</vt:lpstr>
      <vt:lpstr>랜덤 포레스트 알고리즘</vt:lpstr>
      <vt:lpstr>랜덤 포레스트 알고리즘</vt:lpstr>
      <vt:lpstr>랜덤 포레스트 알고리즘</vt:lpstr>
      <vt:lpstr>랜덤 포레스트 알고리즘</vt:lpstr>
      <vt:lpstr>랜덤 포레스트 알고리즘</vt:lpstr>
      <vt:lpstr>부스팅(Boosting)</vt:lpstr>
      <vt:lpstr>부스팅(Boosting)</vt:lpstr>
      <vt:lpstr>부스팅(Boosting)</vt:lpstr>
      <vt:lpstr>부스팅(Boosting)</vt:lpstr>
      <vt:lpstr>부스팅(Boosting)</vt:lpstr>
      <vt:lpstr>부스팅(Boosting)</vt:lpstr>
      <vt:lpstr>부스팅(Boosting)</vt:lpstr>
      <vt:lpstr>AdaBoost</vt:lpstr>
      <vt:lpstr>AdaBoost</vt:lpstr>
      <vt:lpstr>AdaBoost 예제</vt:lpstr>
      <vt:lpstr>AdaBoost</vt:lpstr>
      <vt:lpstr>AdaBoost 예제</vt:lpstr>
      <vt:lpstr>AdaBoost 예제</vt:lpstr>
      <vt:lpstr>AdaBoost 예제</vt:lpstr>
      <vt:lpstr>AdaBoost 예제</vt:lpstr>
      <vt:lpstr>AdaBoost 예제</vt:lpstr>
      <vt:lpstr>AdaBoost 예제</vt:lpstr>
      <vt:lpstr>AdaBoost 예제</vt:lpstr>
      <vt:lpstr>AdaBoost 예제</vt:lpstr>
      <vt:lpstr>AdaBoost 예제</vt:lpstr>
      <vt:lpstr>AdaBoost</vt:lpstr>
      <vt:lpstr>AdaBoost</vt:lpstr>
      <vt:lpstr>AdaBoost</vt:lpstr>
      <vt:lpstr>AdaBoost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규칙 기반 분류기</vt:lpstr>
      <vt:lpstr>규칙 기반 분류기(예)</vt:lpstr>
      <vt:lpstr>규칙 기반 분류기</vt:lpstr>
      <vt:lpstr>규칙 기반 분류기</vt:lpstr>
      <vt:lpstr>규칙 기반 분류기</vt:lpstr>
      <vt:lpstr>규칙 기반 분류기-RIPPER</vt:lpstr>
      <vt:lpstr>규칙 기반 분류기-RIPPER</vt:lpstr>
      <vt:lpstr>규칙 기반 분류기-RIPPER</vt:lpstr>
      <vt:lpstr>규칙 기반 분류기</vt:lpstr>
      <vt:lpstr>규칙 기반 분류기</vt:lpstr>
      <vt:lpstr>규칙 기반 분류기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Classification: Basic Concepts and Techniques</dc:title>
  <dc:creator>anujkarpatne@gmail.com</dc:creator>
  <cp:lastModifiedBy>주흠 권</cp:lastModifiedBy>
  <cp:revision>167</cp:revision>
  <cp:lastPrinted>2025-03-17T05:08:26Z</cp:lastPrinted>
  <dcterms:created xsi:type="dcterms:W3CDTF">2018-02-14T20:41:00Z</dcterms:created>
  <dcterms:modified xsi:type="dcterms:W3CDTF">2025-03-21T04:57:15Z</dcterms:modified>
</cp:coreProperties>
</file>