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515" r:id="rId2"/>
    <p:sldId id="693" r:id="rId3"/>
    <p:sldId id="516" r:id="rId4"/>
    <p:sldId id="694" r:id="rId5"/>
    <p:sldId id="518" r:id="rId6"/>
    <p:sldId id="519" r:id="rId7"/>
    <p:sldId id="520" r:id="rId8"/>
    <p:sldId id="521" r:id="rId9"/>
    <p:sldId id="550" r:id="rId10"/>
    <p:sldId id="523" r:id="rId11"/>
    <p:sldId id="524" r:id="rId12"/>
    <p:sldId id="525" r:id="rId13"/>
    <p:sldId id="526" r:id="rId14"/>
    <p:sldId id="692" r:id="rId15"/>
    <p:sldId id="369" r:id="rId16"/>
    <p:sldId id="436" r:id="rId17"/>
    <p:sldId id="437" r:id="rId18"/>
    <p:sldId id="438" r:id="rId19"/>
    <p:sldId id="439" r:id="rId20"/>
    <p:sldId id="440" r:id="rId21"/>
    <p:sldId id="442" r:id="rId22"/>
    <p:sldId id="370" r:id="rId23"/>
    <p:sldId id="281" r:id="rId24"/>
    <p:sldId id="691" r:id="rId25"/>
    <p:sldId id="331" r:id="rId26"/>
    <p:sldId id="282" r:id="rId27"/>
    <p:sldId id="283" r:id="rId28"/>
    <p:sldId id="284" r:id="rId29"/>
    <p:sldId id="371" r:id="rId30"/>
    <p:sldId id="678" r:id="rId31"/>
    <p:sldId id="372" r:id="rId32"/>
    <p:sldId id="676" r:id="rId33"/>
    <p:sldId id="373" r:id="rId34"/>
    <p:sldId id="677" r:id="rId35"/>
    <p:sldId id="558" r:id="rId36"/>
    <p:sldId id="695" r:id="rId37"/>
    <p:sldId id="696" r:id="rId38"/>
    <p:sldId id="690" r:id="rId39"/>
    <p:sldId id="386" r:id="rId40"/>
    <p:sldId id="387" r:id="rId41"/>
    <p:sldId id="388" r:id="rId42"/>
    <p:sldId id="612" r:id="rId43"/>
    <p:sldId id="697" r:id="rId44"/>
    <p:sldId id="389" r:id="rId45"/>
    <p:sldId id="391" r:id="rId46"/>
    <p:sldId id="393" r:id="rId47"/>
    <p:sldId id="395" r:id="rId48"/>
    <p:sldId id="443" r:id="rId49"/>
    <p:sldId id="444" r:id="rId50"/>
    <p:sldId id="445" r:id="rId51"/>
    <p:sldId id="446" r:id="rId52"/>
    <p:sldId id="447" r:id="rId53"/>
    <p:sldId id="448" r:id="rId54"/>
    <p:sldId id="698" r:id="rId55"/>
    <p:sldId id="663" r:id="rId56"/>
    <p:sldId id="706" r:id="rId57"/>
    <p:sldId id="707" r:id="rId58"/>
    <p:sldId id="708" r:id="rId59"/>
    <p:sldId id="673" r:id="rId60"/>
    <p:sldId id="672" r:id="rId61"/>
    <p:sldId id="674" r:id="rId62"/>
    <p:sldId id="699" r:id="rId63"/>
    <p:sldId id="700" r:id="rId64"/>
    <p:sldId id="701" r:id="rId65"/>
    <p:sldId id="668" r:id="rId66"/>
    <p:sldId id="702" r:id="rId67"/>
    <p:sldId id="679" r:id="rId68"/>
    <p:sldId id="586" r:id="rId69"/>
    <p:sldId id="587" r:id="rId70"/>
    <p:sldId id="588" r:id="rId71"/>
    <p:sldId id="589" r:id="rId72"/>
    <p:sldId id="590" r:id="rId73"/>
    <p:sldId id="591" r:id="rId74"/>
    <p:sldId id="592" r:id="rId75"/>
    <p:sldId id="593" r:id="rId76"/>
    <p:sldId id="594" r:id="rId77"/>
    <p:sldId id="669" r:id="rId78"/>
    <p:sldId id="643" r:id="rId79"/>
    <p:sldId id="645" r:id="rId80"/>
    <p:sldId id="680" r:id="rId81"/>
    <p:sldId id="703" r:id="rId82"/>
    <p:sldId id="601" r:id="rId83"/>
    <p:sldId id="602" r:id="rId84"/>
    <p:sldId id="704" r:id="rId85"/>
    <p:sldId id="670" r:id="rId86"/>
    <p:sldId id="705" r:id="rId87"/>
    <p:sldId id="606" r:id="rId88"/>
    <p:sldId id="709" r:id="rId89"/>
    <p:sldId id="711" r:id="rId90"/>
    <p:sldId id="712" r:id="rId91"/>
    <p:sldId id="710" r:id="rId9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2A8487"/>
    <a:srgbClr val="1C5A61"/>
    <a:srgbClr val="0C6D9C"/>
    <a:srgbClr val="FF00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94752" autoAdjust="0"/>
  </p:normalViewPr>
  <p:slideViewPr>
    <p:cSldViewPr>
      <p:cViewPr varScale="1">
        <p:scale>
          <a:sx n="88" d="100"/>
          <a:sy n="88" d="100"/>
        </p:scale>
        <p:origin x="1161" y="5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2.xml"/><Relationship Id="rId18" Type="http://schemas.openxmlformats.org/officeDocument/2006/relationships/slide" Target="slides/slide55.xml"/><Relationship Id="rId26" Type="http://schemas.openxmlformats.org/officeDocument/2006/relationships/slide" Target="slides/slide66.xml"/><Relationship Id="rId3" Type="http://schemas.openxmlformats.org/officeDocument/2006/relationships/slide" Target="slides/slide4.xml"/><Relationship Id="rId21" Type="http://schemas.openxmlformats.org/officeDocument/2006/relationships/slide" Target="slides/slide61.xml"/><Relationship Id="rId34" Type="http://schemas.openxmlformats.org/officeDocument/2006/relationships/slide" Target="slides/slide82.xml"/><Relationship Id="rId7" Type="http://schemas.openxmlformats.org/officeDocument/2006/relationships/slide" Target="slides/slide8.xml"/><Relationship Id="rId12" Type="http://schemas.openxmlformats.org/officeDocument/2006/relationships/slide" Target="slides/slide30.xml"/><Relationship Id="rId17" Type="http://schemas.openxmlformats.org/officeDocument/2006/relationships/slide" Target="slides/slide43.xml"/><Relationship Id="rId25" Type="http://schemas.openxmlformats.org/officeDocument/2006/relationships/slide" Target="slides/slide65.xml"/><Relationship Id="rId33" Type="http://schemas.openxmlformats.org/officeDocument/2006/relationships/slide" Target="slides/slide78.xml"/><Relationship Id="rId2" Type="http://schemas.openxmlformats.org/officeDocument/2006/relationships/slide" Target="slides/slide3.xml"/><Relationship Id="rId16" Type="http://schemas.openxmlformats.org/officeDocument/2006/relationships/slide" Target="slides/slide42.xml"/><Relationship Id="rId20" Type="http://schemas.openxmlformats.org/officeDocument/2006/relationships/slide" Target="slides/slide60.xml"/><Relationship Id="rId29" Type="http://schemas.openxmlformats.org/officeDocument/2006/relationships/slide" Target="slides/slide7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64.xml"/><Relationship Id="rId32" Type="http://schemas.openxmlformats.org/officeDocument/2006/relationships/slide" Target="slides/slide76.xml"/><Relationship Id="rId5" Type="http://schemas.openxmlformats.org/officeDocument/2006/relationships/slide" Target="slides/slide6.xml"/><Relationship Id="rId15" Type="http://schemas.openxmlformats.org/officeDocument/2006/relationships/slide" Target="slides/slide35.xml"/><Relationship Id="rId23" Type="http://schemas.openxmlformats.org/officeDocument/2006/relationships/slide" Target="slides/slide63.xml"/><Relationship Id="rId28" Type="http://schemas.openxmlformats.org/officeDocument/2006/relationships/slide" Target="slides/slide72.xml"/><Relationship Id="rId36" Type="http://schemas.openxmlformats.org/officeDocument/2006/relationships/slide" Target="slides/slide84.xml"/><Relationship Id="rId10" Type="http://schemas.openxmlformats.org/officeDocument/2006/relationships/slide" Target="slides/slide12.xml"/><Relationship Id="rId19" Type="http://schemas.openxmlformats.org/officeDocument/2006/relationships/slide" Target="slides/slide59.xml"/><Relationship Id="rId31" Type="http://schemas.openxmlformats.org/officeDocument/2006/relationships/slide" Target="slides/slide75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34.xml"/><Relationship Id="rId22" Type="http://schemas.openxmlformats.org/officeDocument/2006/relationships/slide" Target="slides/slide62.xml"/><Relationship Id="rId27" Type="http://schemas.openxmlformats.org/officeDocument/2006/relationships/slide" Target="slides/slide67.xml"/><Relationship Id="rId30" Type="http://schemas.openxmlformats.org/officeDocument/2006/relationships/slide" Target="slides/slide74.xml"/><Relationship Id="rId35" Type="http://schemas.openxmlformats.org/officeDocument/2006/relationships/slide" Target="slides/slide83.xml"/><Relationship Id="rId8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FA40-D6AB-F472-74A6-18DD8942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8ED242B-AE15-5CFC-45B1-DA8342C86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0488C00-22D9-FF30-3866-48FFC4CEB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8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47700"/>
          </a:xfrm>
        </p:spPr>
        <p:txBody>
          <a:bodyPr/>
          <a:lstStyle/>
          <a:p>
            <a:pPr algn="ctr"/>
            <a:r>
              <a:rPr lang="ko-KR" altLang="en-US" dirty="0"/>
              <a:t>군집화</a:t>
            </a:r>
            <a:r>
              <a:rPr lang="en-US" altLang="ko-KR" dirty="0"/>
              <a:t>(clustering)</a:t>
            </a:r>
            <a:r>
              <a:rPr lang="ko" altLang="en-US" dirty="0"/>
              <a:t> </a:t>
            </a:r>
            <a:endParaRPr lang="en-US" alt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530314"/>
            <a:ext cx="82296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3200" b="0" dirty="0"/>
              <a:t>5</a:t>
            </a:r>
            <a:r>
              <a:rPr lang="ko" altLang="en-US" sz="3200" b="0" dirty="0"/>
              <a:t>장 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b="0" dirty="0"/>
              <a:t>클러스터 분석: 기본 개념 </a:t>
            </a:r>
            <a:br>
              <a:rPr lang="en-US" altLang="en-US" sz="2000" b="0" dirty="0"/>
            </a:br>
            <a:r>
              <a:rPr lang="ko" altLang="en-US" sz="2000" b="0" dirty="0"/>
              <a:t>및 알고리즘</a:t>
            </a:r>
            <a:endParaRPr lang="en-US" altLang="ko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잘 분리됨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잘 분리된 클러스터: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/>
              <a:t>클러스터란 클러스터 내의 모든 점이 클러스터</a:t>
            </a:r>
            <a:r>
              <a:rPr lang="ko-KR" altLang="en-US" sz="1800" dirty="0"/>
              <a:t>밖의</a:t>
            </a:r>
            <a:r>
              <a:rPr lang="ko" altLang="en-US" sz="1800" dirty="0"/>
              <a:t> 모든 점보다 더 가깝거나 비슷한 점들의 집합</a:t>
            </a:r>
            <a:r>
              <a:rPr lang="ko-KR" altLang="en-US" sz="1800" dirty="0"/>
              <a:t>이</a:t>
            </a:r>
            <a:r>
              <a:rPr lang="ko" altLang="en-US" sz="1800" dirty="0"/>
              <a:t>다.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3개의 잘 분리된 클러스터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프로토타입 기반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65212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프로토타입 기반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프로토타입 기반 클러스터링은 </a:t>
            </a:r>
            <a:r>
              <a:rPr lang="ko-KR" altLang="en-US" sz="1600" b="1" dirty="0"/>
              <a:t>각 클러스터를 하나의 대표적인 중심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프로토타입</a:t>
            </a:r>
            <a:r>
              <a:rPr lang="en-US" altLang="ko-KR" sz="1600" b="1" dirty="0"/>
              <a:t>, Prototype)</a:t>
            </a:r>
            <a:r>
              <a:rPr lang="ko-KR" altLang="en-US" sz="1600" b="1" dirty="0"/>
              <a:t>으로 나타내고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데이터 포인트들을 가장 가까운 중심에 할당하는 방식</a:t>
            </a:r>
            <a:r>
              <a:rPr lang="ko-KR" altLang="en-US" sz="1600" dirty="0"/>
              <a:t>의 클러스터링 기법이다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클러스터는 객체들의 집합으로</a:t>
            </a:r>
            <a:r>
              <a:rPr lang="en-US" altLang="ko-KR" sz="1600" dirty="0"/>
              <a:t>, </a:t>
            </a:r>
            <a:r>
              <a:rPr lang="ko-KR" altLang="en-US" sz="1600" dirty="0"/>
              <a:t>클러스터 내의 객체는 해당 클러스터의 프로토타입 또는 </a:t>
            </a:r>
            <a:r>
              <a:rPr lang="en-US" altLang="ko-KR" sz="1600" dirty="0"/>
              <a:t>'</a:t>
            </a:r>
            <a:r>
              <a:rPr lang="ko-KR" altLang="en-US" sz="1600" dirty="0"/>
              <a:t>중심</a:t>
            </a:r>
            <a:r>
              <a:rPr lang="en-US" altLang="ko-KR" sz="1600" dirty="0"/>
              <a:t>'</a:t>
            </a:r>
            <a:r>
              <a:rPr lang="ko-KR" altLang="en-US" sz="1600" dirty="0"/>
              <a:t>과 더 가까운</a:t>
            </a:r>
            <a:r>
              <a:rPr lang="en-US" altLang="ko-KR" sz="1600" dirty="0"/>
              <a:t>(</a:t>
            </a:r>
            <a:r>
              <a:rPr lang="ko-KR" altLang="en-US" sz="1600" dirty="0"/>
              <a:t>더 유사한</a:t>
            </a:r>
            <a:r>
              <a:rPr lang="en-US" altLang="ko-KR" sz="1600" dirty="0"/>
              <a:t>) </a:t>
            </a: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/>
              <a:t>다른 클러스터의 중심보다는 먼 객체이다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b="1" dirty="0"/>
              <a:t>클러스터의 중심은 종종 중심점</a:t>
            </a:r>
            <a:r>
              <a:rPr lang="en-US" altLang="ko-KR" sz="1600" b="1" dirty="0"/>
              <a:t>(centroid), </a:t>
            </a:r>
            <a:r>
              <a:rPr lang="ko-KR" altLang="en-US" sz="1600" dirty="0"/>
              <a:t>즉 클러스터 내 모든 점들의 평균이거나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메도이드</a:t>
            </a:r>
            <a:r>
              <a:rPr lang="en-US" altLang="ko-KR" sz="1600" b="1" dirty="0"/>
              <a:t>(medoid)</a:t>
            </a:r>
            <a:r>
              <a:rPr lang="en-US" altLang="ko-KR" sz="1600" dirty="0"/>
              <a:t>, </a:t>
            </a:r>
            <a:r>
              <a:rPr lang="ko-KR" altLang="en-US" sz="1600" dirty="0"/>
              <a:t>즉 클러스터의 가장 </a:t>
            </a:r>
            <a:r>
              <a:rPr lang="en-US" altLang="ko-KR" sz="1600" dirty="0"/>
              <a:t>'</a:t>
            </a:r>
            <a:r>
              <a:rPr lang="ko-KR" altLang="en-US" sz="1600" dirty="0"/>
              <a:t>대표적인</a:t>
            </a:r>
            <a:r>
              <a:rPr lang="en-US" altLang="ko-KR" sz="1600" dirty="0"/>
              <a:t>' </a:t>
            </a:r>
            <a:r>
              <a:rPr lang="ko-KR" altLang="en-US" sz="1600" dirty="0"/>
              <a:t>점일 수 있다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558ECF-658C-C1BE-8624-895C6CE6DCCA}"/>
              </a:ext>
            </a:extLst>
          </p:cNvPr>
          <p:cNvGrpSpPr/>
          <p:nvPr/>
        </p:nvGrpSpPr>
        <p:grpSpPr>
          <a:xfrm>
            <a:off x="1666176" y="5029200"/>
            <a:ext cx="6411024" cy="1323311"/>
            <a:chOff x="1752600" y="5257800"/>
            <a:chExt cx="6411024" cy="1323311"/>
          </a:xfrm>
        </p:grpSpPr>
        <p:sp>
          <p:nvSpPr>
            <p:cNvPr id="13316" name="Oval 4"/>
            <p:cNvSpPr>
              <a:spLocks noChangeAspect="1" noChangeArrowheads="1"/>
            </p:cNvSpPr>
            <p:nvPr/>
          </p:nvSpPr>
          <p:spPr bwMode="auto">
            <a:xfrm>
              <a:off x="1752600" y="5263356"/>
              <a:ext cx="1010394" cy="10103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7" name="Oval 5"/>
            <p:cNvSpPr>
              <a:spLocks noChangeAspect="1" noChangeArrowheads="1"/>
            </p:cNvSpPr>
            <p:nvPr/>
          </p:nvSpPr>
          <p:spPr bwMode="auto">
            <a:xfrm>
              <a:off x="3156744" y="5306219"/>
              <a:ext cx="1010394" cy="101039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8" name="Oval 6"/>
            <p:cNvSpPr>
              <a:spLocks noChangeAspect="1" noChangeArrowheads="1"/>
            </p:cNvSpPr>
            <p:nvPr/>
          </p:nvSpPr>
          <p:spPr bwMode="auto">
            <a:xfrm>
              <a:off x="5932488" y="5257800"/>
              <a:ext cx="859536" cy="81042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7"/>
            <p:cNvSpPr>
              <a:spLocks noChangeAspect="1" noChangeArrowheads="1"/>
            </p:cNvSpPr>
            <p:nvPr/>
          </p:nvSpPr>
          <p:spPr bwMode="auto">
            <a:xfrm>
              <a:off x="7304088" y="5257800"/>
              <a:ext cx="859536" cy="8104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918811" y="6214398"/>
              <a:ext cx="3200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 dirty="0"/>
                <a:t>4개의 센터 기반 클러스터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인접 기반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연속</a:t>
            </a:r>
            <a:r>
              <a:rPr lang="ko-KR" altLang="en-US" sz="2000" dirty="0"/>
              <a:t>적인</a:t>
            </a:r>
            <a:r>
              <a:rPr lang="ko" altLang="en-US" sz="2000" dirty="0"/>
              <a:t> 클러스터(가장 가까운 이웃 또는 전이적)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r>
              <a:rPr lang="ko-KR" altLang="en-US" sz="1600" dirty="0"/>
              <a:t>연속적인 클러스터</a:t>
            </a:r>
            <a:r>
              <a:rPr lang="en-US" altLang="ko-KR" sz="1600" dirty="0"/>
              <a:t>(Continuous Clustering)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0070C0"/>
                </a:solidFill>
              </a:rPr>
              <a:t>하나의 데이터 포인트가 여러 클러스터에 걸쳐 속할 수 있는 군집화 방식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각 데이터가 단 하나의 클러스터에만 속하는 것이 아니라 </a:t>
            </a:r>
            <a:r>
              <a:rPr lang="ko-KR" altLang="en-US" sz="1600" b="1" dirty="0"/>
              <a:t>여러 클러스터에 대한 소속 확률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또는 소속도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가질 수 있음</a:t>
            </a:r>
            <a:r>
              <a:rPr lang="ko-KR" altLang="en-US" sz="1600" dirty="0"/>
              <a:t>이 특징이다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데이터 포인트가 여러 클러스터에 속할 확률을 가짐</a:t>
            </a:r>
          </a:p>
          <a:p>
            <a:pPr marL="622300" lvl="2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확률값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(소속도,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Membership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사용하여 데이터가 여러 클러스터에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속할 수 있음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C-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(FCM),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가우시안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혼합 모델(GMM), 토픽 모델링(LDA)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밀도 기반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1800" dirty="0"/>
              <a:t>밀도 기반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밀도 기반 클러스터링</a:t>
            </a:r>
            <a:r>
              <a:rPr lang="en-US" altLang="ko-KR" sz="1600" dirty="0"/>
              <a:t>(Density-Based Clustering)</a:t>
            </a:r>
            <a:r>
              <a:rPr lang="ko-KR" altLang="en-US" sz="1600" dirty="0"/>
              <a:t>은 데이터가 밀집된 지역을 군집으로 정의하는 방식이다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지역에 데이터 포인트가 일정 개수 이상 밀집해 있으면 클러스터로 간주하며</a:t>
            </a:r>
            <a:r>
              <a:rPr lang="en-US" altLang="ko-KR" sz="1600" dirty="0"/>
              <a:t>, </a:t>
            </a:r>
            <a:r>
              <a:rPr lang="ko-KR" altLang="en-US" sz="1600" dirty="0"/>
              <a:t>밀도가 낮은 지역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적은 곳</a:t>
            </a:r>
            <a:r>
              <a:rPr lang="en-US" altLang="ko-KR" sz="1600" dirty="0"/>
              <a:t>)</a:t>
            </a:r>
            <a:r>
              <a:rPr lang="ko-KR" altLang="en-US" sz="1600" dirty="0"/>
              <a:t>은 이상치</a:t>
            </a:r>
            <a:r>
              <a:rPr lang="en-US" altLang="ko-KR" sz="1600" dirty="0"/>
              <a:t>(Outlier)</a:t>
            </a:r>
            <a:r>
              <a:rPr lang="ko-KR" altLang="en-US" sz="1600" dirty="0"/>
              <a:t>로 간주한다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" altLang="en-US" sz="1600" dirty="0"/>
              <a:t>클러스터가 불규칙하거나 얽혀 있을 때, 노이즈와 이상치가 있을 때 사용</a:t>
            </a:r>
            <a:r>
              <a:rPr lang="ko-KR" altLang="en-US" sz="1600" dirty="0"/>
              <a:t>된</a:t>
            </a:r>
            <a:r>
              <a:rPr lang="ko" altLang="en-US" sz="1600" dirty="0"/>
              <a:t>다.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41148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6개의 밀도 기반 클러스터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D1B58-A78E-1B32-FAEB-9DA026F1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61D931-E80F-C38F-9B4C-153547083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47700"/>
          </a:xfrm>
        </p:spPr>
        <p:txBody>
          <a:bodyPr/>
          <a:lstStyle/>
          <a:p>
            <a:pPr algn="ctr"/>
            <a:r>
              <a:rPr lang="en-US" altLang="ko-KR" dirty="0"/>
              <a:t>K-</a:t>
            </a:r>
            <a:r>
              <a:rPr lang="ko-KR" altLang="en-US" dirty="0"/>
              <a:t>평균 군집화</a:t>
            </a:r>
            <a:r>
              <a:rPr lang="ko" altLang="en-US" dirty="0"/>
              <a:t> </a:t>
            </a:r>
            <a:endParaRPr lang="en-US" alt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9154D9D-2EBE-3301-C3A7-6F902813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2778"/>
            <a:ext cx="8229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b="0" dirty="0"/>
              <a:t>클러스터 분석: 기본 개념 </a:t>
            </a:r>
            <a:br>
              <a:rPr lang="en-US" altLang="en-US" sz="2000" b="0" dirty="0"/>
            </a:br>
            <a:r>
              <a:rPr lang="ko" altLang="en-US" sz="2000" b="0" dirty="0"/>
              <a:t>및 알고리즘</a:t>
            </a:r>
            <a:endParaRPr lang="en-US" altLang="ko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4308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2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평균 군집화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(K-means clustering)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는 데이터를 입력받아 소수의 그룹으로 묶는 알고리즘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레이블이 없는 데이터를 입력 받아 각 데이터에 레이블을 할당해서 군집화를 수행하는데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학습 과정은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중심점 선택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초기 중심점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centroid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클러스터 할당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개의 중심점과 각각의 개별 데이터 간의 거리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(distance)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를 측정한 후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가장 가까운 중심점을 기준으로 데이터를 할당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(assign)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이 과정을 통해 클러스터가 구성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클러스터링은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데이터를 하나 혹은 둘 이상의 덩어리로 묶는 과정이며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클러스터는 덩어리 자체를 의미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새로운 중심점 선택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클러스터마다 새로운 중심점을 계산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범위 확인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(convergence)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선택된 중심점에 더 이상의 변화가 없다면 진행을 멈춤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만약 계속 변화가 있다면 </a:t>
            </a: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~</a:t>
            </a: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과정을 반복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DF2D5E0E-B8CA-6157-0940-AE795307F05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64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1317"/>
            <a:ext cx="8278316" cy="471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125EB-60AD-F596-7DD9-CBB77D17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43000"/>
            <a:ext cx="4335358" cy="3352800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E57746FE-0ED6-ACF3-D347-FEED41D7655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graphicFrame>
        <p:nvGraphicFramePr>
          <p:cNvPr id="3" name="Object 1024">
            <a:extLst>
              <a:ext uri="{FF2B5EF4-FFF2-40B4-BE49-F238E27FC236}">
                <a16:creationId xmlns:a16="http://schemas.microsoft.com/office/drawing/2014/main" id="{E2455B3F-CE6E-BB53-4DA2-A5A684C0F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7434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3" name="Object 1024">
                        <a:extLst>
                          <a:ext uri="{FF2B5EF4-FFF2-40B4-BE49-F238E27FC236}">
                            <a16:creationId xmlns:a16="http://schemas.microsoft.com/office/drawing/2014/main" id="{E2455B3F-CE6E-BB53-4DA2-A5A684C0F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304800" y="47434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45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F39D095-AFE3-4D28-9363-3D7BE14B0F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205743"/>
            <a:ext cx="8393530" cy="519505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8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8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8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(1)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군집의 개수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(K)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설정하기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	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몇 개의 군집으로 군집화 할지는 사람이 정해야 함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군집 개수를 설정하는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방법론으로는 아래와 같은 방법들이 존재한다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</a:t>
            </a: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(a) Rule of Thumb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     가장 간단한 방법으로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데이터의 수가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n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라고 하면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필요한 클러스터의 개수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는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</a:p>
          <a:p>
            <a:pPr marL="0" indent="0" algn="l" fontAlgn="base">
              <a:buNone/>
            </a:pPr>
            <a:endParaRPr lang="en-US" altLang="ko-KR" sz="6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endParaRPr lang="en-US" altLang="ko-KR" sz="6400" b="1" dirty="0">
              <a:solidFill>
                <a:srgbClr val="000000"/>
              </a:solidFill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dirty="0">
                <a:solidFill>
                  <a:srgbClr val="0070C0"/>
                </a:solidFill>
                <a:highlight>
                  <a:srgbClr val="FFFFFF"/>
                </a:highlight>
                <a:latin typeface="inherit"/>
              </a:rPr>
              <a:t>        </a:t>
            </a:r>
            <a:r>
              <a:rPr lang="en-US" altLang="ko-KR" sz="64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  (b) Elbow Method</a:t>
            </a:r>
            <a:endParaRPr lang="ko-KR" altLang="en-US" sz="64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 클러스터의 수를 순차적으로 늘려가면서 결과를 모니터링 하는 방법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하나의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클러스터를 추가했을 때 이전보다 좋은 결과를 나타내지 않는다면 이전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클러스터의 수로 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k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설정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(c)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정보 기준 접근법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(Information Criterion Approach)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  </a:t>
            </a:r>
            <a:r>
              <a:rPr lang="ko-KR" altLang="en-US" sz="6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클러스터링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모델에 대해 가능도를 계산하는 것이 가능할 때 사용하는 방법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     </a:t>
            </a: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k-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평균 클러스터링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모델의 경우 </a:t>
            </a:r>
            <a:r>
              <a:rPr lang="ko-KR" altLang="en-US" sz="6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가우시안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혼합 모델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(Gaussian Mixture </a:t>
            </a:r>
          </a:p>
          <a:p>
            <a:pPr marL="0" indent="0" algn="l" fontAlgn="base">
              <a:buNone/>
            </a:pP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Model)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에 가깝기 때문에 </a:t>
            </a:r>
            <a:r>
              <a:rPr lang="ko-KR" altLang="en-US" sz="6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가우시안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혼합 모델에 대한 가능도를 만들어 정보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기준 값을 설정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lvl="1"/>
            <a:endParaRPr lang="en-US" altLang="ko-KR" sz="64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7BCD8-DADA-9E2E-BF9E-A1F3ACC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1286054" cy="576069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F0BB2ECE-8E64-0CE0-878B-CC006DAF876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49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645005" cy="23147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3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3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(1)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각 </a:t>
            </a:r>
            <a:r>
              <a:rPr lang="ko-KR" alt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군집별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초기 중심점 설정</a:t>
            </a:r>
            <a:endParaRPr lang="ko-KR" alt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K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의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초기 중심점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(Center of Cluster)</a:t>
            </a:r>
            <a:r>
              <a:rPr lang="ko-KR" altLang="en-US" sz="2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을 랜덤하게 설정</a:t>
            </a:r>
            <a:r>
              <a:rPr lang="ko-KR" altLang="en-US" sz="2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중심점은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무게중심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(Centroid)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의미하며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 집합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으로부터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임의의 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k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개의 </a:t>
            </a:r>
            <a:endParaRPr lang="en-US" altLang="ko-KR" sz="2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데이터를 선택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k=3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으로 설정되었으니 데이터 중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3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개의 점을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Random 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하게 설정한다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marL="0" indent="0" algn="l" fontAlgn="base">
              <a:lnSpc>
                <a:spcPct val="150000"/>
              </a:lnSpc>
              <a:buNone/>
            </a:pPr>
            <a:endParaRPr lang="en-US" altLang="ko-KR" sz="2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B78F27-0B34-2EC7-00A0-7D3EBBAA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6" y="3859094"/>
            <a:ext cx="4270842" cy="2539841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49DBA483-A5DC-5BF8-0668-717FD638B1F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9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3000"/>
            <a:ext cx="8335924" cy="2819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29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9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9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(2) 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각 데이터를 군집에 할당</a:t>
            </a:r>
            <a:endParaRPr lang="ko-KR" altLang="en-US" sz="29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초기 클러스터의 중심점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이 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Random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하게 선택되었다면 </a:t>
            </a:r>
            <a:r>
              <a:rPr lang="ko-KR" altLang="en-US" sz="2900" dirty="0"/>
              <a:t>각 데이터 포인트를 가장 </a:t>
            </a:r>
            <a:endParaRPr lang="en-US" altLang="ko-KR" sz="2900" dirty="0"/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dirty="0"/>
              <a:t>         </a:t>
            </a:r>
            <a:r>
              <a:rPr lang="ko-KR" altLang="en-US" sz="2900" dirty="0"/>
              <a:t>가까운 중심</a:t>
            </a:r>
            <a:r>
              <a:rPr lang="en-US" altLang="ko-KR" sz="2900" dirty="0"/>
              <a:t>(centroid)</a:t>
            </a:r>
            <a:r>
              <a:rPr lang="ko-KR" altLang="en-US" sz="2900" dirty="0"/>
              <a:t>에 할당하여 </a:t>
            </a:r>
            <a:r>
              <a:rPr lang="en-US" altLang="ko-KR" sz="2900" dirty="0"/>
              <a:t>K</a:t>
            </a:r>
            <a:r>
              <a:rPr lang="ko-KR" altLang="en-US" sz="2900" dirty="0"/>
              <a:t>개의 군집을 형성한다</a:t>
            </a:r>
            <a:r>
              <a:rPr lang="en-US" altLang="ko-KR" sz="2900" dirty="0"/>
              <a:t>.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거리 측정 방법도 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L1-norm, </a:t>
            </a: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L2-norm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등이 있지만 일반적으로는 </a:t>
            </a:r>
            <a:r>
              <a:rPr lang="ko-KR" altLang="en-US" sz="2900" b="1" i="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유클리디안</a:t>
            </a:r>
            <a:r>
              <a:rPr lang="ko-KR" altLang="en-US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거리</a:t>
            </a:r>
            <a:r>
              <a:rPr lang="en-US" altLang="ko-KR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</a:t>
            </a:r>
            <a:r>
              <a:rPr lang="ko-KR" altLang="en-US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직선거리</a:t>
            </a:r>
            <a:r>
              <a:rPr lang="en-US" altLang="ko-KR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)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계산하는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endParaRPr lang="en-US" altLang="ko-KR" sz="29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en-US" altLang="ko-KR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L2-norm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을 사용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en-US" altLang="ko-KR" sz="29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4AEB1-DD3B-9E43-CB5F-E225D4D4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2" y="4114800"/>
            <a:ext cx="3982006" cy="2497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5673C-CDE0-2F42-0A89-87CFEF5D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86" y="3947463"/>
            <a:ext cx="4530842" cy="2608031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840439CB-722F-9A6F-B2AF-DEC41C41486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11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54017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Clustering(</a:t>
            </a:r>
            <a:r>
              <a:rPr lang="ko-KR" altLang="en-US" sz="1800" dirty="0"/>
              <a:t>군집화</a:t>
            </a:r>
            <a:r>
              <a:rPr lang="en-US" altLang="ko-KR" sz="1800" dirty="0"/>
              <a:t>)</a:t>
            </a:r>
            <a:r>
              <a:rPr lang="ko-KR" altLang="en-US" sz="1800" dirty="0"/>
              <a:t>은 데이터 분석 및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사용되는 기법으로</a:t>
            </a:r>
            <a:r>
              <a:rPr lang="en-US" altLang="ko-KR" sz="1800" dirty="0"/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비슷한 특성을 가진 데이터들을 그룹으로 묶는 방법이다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군집화는</a:t>
            </a:r>
            <a:r>
              <a:rPr lang="ko-KR" altLang="en-US" sz="1800" dirty="0"/>
              <a:t> 주로 </a:t>
            </a:r>
            <a:r>
              <a:rPr lang="ko-KR" altLang="en-US" sz="1800" b="1" dirty="0"/>
              <a:t>비지도 학습</a:t>
            </a:r>
            <a:r>
              <a:rPr lang="en-US" altLang="ko-KR" sz="1800" dirty="0"/>
              <a:t>(unsupervised learning) </a:t>
            </a:r>
            <a:r>
              <a:rPr lang="ko-KR" altLang="en-US" sz="1800" dirty="0"/>
              <a:t>방식에서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데이터에 대한 사전 라벨이 없는 상태에서 패턴이나 구조를 파악하는 데 도움이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주요 개념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군집</a:t>
            </a:r>
            <a:r>
              <a:rPr lang="en-US" altLang="ko-KR" sz="1600" b="1" dirty="0"/>
              <a:t>(cluster)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군집화된</a:t>
            </a:r>
            <a:r>
              <a:rPr lang="ko-KR" altLang="en-US" sz="1600" dirty="0"/>
              <a:t> 데이터의 그룹</a:t>
            </a:r>
            <a:r>
              <a:rPr lang="en-US" altLang="ko-KR" sz="1600" dirty="0"/>
              <a:t>. </a:t>
            </a:r>
            <a:r>
              <a:rPr lang="ko-KR" altLang="en-US" sz="1600" dirty="0"/>
              <a:t>각 군집은 </a:t>
            </a:r>
            <a:r>
              <a:rPr lang="ko-KR" altLang="en-US" sz="1600" b="1" dirty="0">
                <a:solidFill>
                  <a:srgbClr val="0070C0"/>
                </a:solidFill>
              </a:rPr>
              <a:t>내부적으로 비슷한 특성을 가진 데이터 포인트들로 이루어진다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거리 측정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군집화는</a:t>
            </a:r>
            <a:r>
              <a:rPr lang="ko-KR" altLang="en-US" sz="1600" dirty="0"/>
              <a:t> 데이터 포인트 간의 거리를 기반으로 이루어진다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가 많이 사용되지만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거리 측정 방식도 가능하다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비지도 학습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군집화는</a:t>
            </a:r>
            <a:r>
              <a:rPr lang="ko-KR" altLang="en-US" sz="1600" dirty="0"/>
              <a:t> 데이터에 대한 라벨 없이 진행되며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클러스터링</a:t>
            </a:r>
            <a:r>
              <a:rPr lang="ko-KR" altLang="en-US" sz="1600" dirty="0"/>
              <a:t> 알고리즘은 데이터의 패턴을 스스로 학습하여 비슷한 특성을 가진 데이터를 묶는다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98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5958"/>
            <a:ext cx="8280400" cy="55596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3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중심점 재설정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갱신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클러스터로 나누었으니 각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클러스터의 중심점을 재계산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계산은 각 군집에 속한 데이터 포인트들의 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(centroid, </a:t>
            </a:r>
            <a:r>
              <a:rPr lang="ko-KR" altLang="en-US" sz="1600" b="1" dirty="0"/>
              <a:t>중심 좌표</a:t>
            </a:r>
            <a:r>
              <a:rPr lang="en-US" altLang="ko-KR" sz="1600" b="1" dirty="0"/>
              <a:t>)</a:t>
            </a:r>
            <a:r>
              <a:rPr lang="ko-KR" altLang="en-US" sz="1600" dirty="0"/>
              <a:t> 을 구하여 새로운 중심을 업데이트한다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계산 예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클러스터들의 무게중심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이 각 클러스터 색깔과 같은 하트 표시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(♥)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로 갱신을 하게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56048C-A5CD-5093-589B-A2597CA4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089472"/>
            <a:ext cx="2895600" cy="1594357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A1412940-7004-6C9D-951F-E0B699F1ABB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3D8B2-5D72-6955-DE87-4BDEEB49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82888"/>
            <a:ext cx="3972330" cy="814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4E9348-26DA-7A68-113B-DBB39A61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15" y="3568604"/>
            <a:ext cx="3476236" cy="10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3000"/>
            <a:ext cx="8508745" cy="185385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8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8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8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4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 </a:t>
            </a:r>
            <a:r>
              <a:rPr lang="ko-KR" altLang="en-US" sz="6400" b="1" dirty="0"/>
              <a:t>수렴 여부 확인</a:t>
            </a:r>
            <a:endParaRPr lang="ko-KR" altLang="en-US" sz="6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ko-KR" altLang="en-US" sz="6400" dirty="0"/>
              <a:t>        새로운 중심이 이전 중심과 거의 변화가 없으면 알고리즘을 종료하고</a:t>
            </a:r>
            <a:r>
              <a:rPr lang="en-US" altLang="ko-KR" sz="6400" dirty="0"/>
              <a:t>, </a:t>
            </a:r>
            <a:r>
              <a:rPr lang="ko-KR" altLang="en-US" sz="6400" dirty="0"/>
              <a:t>그렇지 않으면 </a:t>
            </a:r>
            <a:endParaRPr lang="en-US" altLang="ko-KR" sz="6400" dirty="0"/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6400" dirty="0"/>
              <a:t>        2</a:t>
            </a:r>
            <a:r>
              <a:rPr lang="ko-KR" altLang="en-US" sz="6400" dirty="0"/>
              <a:t>번 단계로 돌아간다</a:t>
            </a:r>
            <a:r>
              <a:rPr lang="en-US" altLang="ko-KR" sz="6400" dirty="0"/>
              <a:t>.</a:t>
            </a:r>
            <a:r>
              <a:rPr lang="en-US" altLang="ko-KR" sz="4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2B84D-22E3-DF47-3CAF-6ACEF9B9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5011809" cy="2867522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68BB719A-D98E-2F25-638E-4C273E28BC5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64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075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그림은 반복 횟수에 따른 데이터 분류 과정을 보여 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362200"/>
            <a:ext cx="7558190" cy="403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D89C8034-286E-18A3-3679-88A62A57B42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06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990600"/>
            <a:ext cx="84164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WCSS (Within-Cluster Sum of Squares)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  <a:endParaRPr lang="ko-KR" altLang="en-US" sz="1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올바른 클러스터 개수를 알아내는 이상적인 방법은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WCSS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를 계산하는 것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WCSS</a:t>
            </a:r>
            <a:r>
              <a:rPr lang="ko-KR" altLang="en-US" sz="1600" dirty="0"/>
              <a:t>는 군집화</a:t>
            </a:r>
            <a:r>
              <a:rPr lang="en-US" altLang="ko-KR" sz="1600" dirty="0"/>
              <a:t>(Clustering) </a:t>
            </a:r>
            <a:r>
              <a:rPr lang="ko-KR" altLang="en-US" sz="1600" dirty="0"/>
              <a:t>알고리즘에서 </a:t>
            </a:r>
            <a:r>
              <a:rPr lang="ko-KR" altLang="en-US" sz="1600" b="1" dirty="0">
                <a:solidFill>
                  <a:srgbClr val="0070C0"/>
                </a:solidFill>
              </a:rPr>
              <a:t>클러스터 내의 데이터 포인트 간의 분산을 측정</a:t>
            </a:r>
            <a:r>
              <a:rPr lang="ko-KR" altLang="en-US" sz="1600" dirty="0"/>
              <a:t>하는 데 사용되는 값이다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이는 각 클러스터의 중심</a:t>
            </a:r>
            <a:r>
              <a:rPr lang="en-US" altLang="ko-KR" sz="1600" b="1" dirty="0">
                <a:solidFill>
                  <a:srgbClr val="0070C0"/>
                </a:solidFill>
              </a:rPr>
              <a:t>(centroid)</a:t>
            </a:r>
            <a:r>
              <a:rPr lang="ko-KR" altLang="en-US" sz="1600" b="1" dirty="0">
                <a:solidFill>
                  <a:srgbClr val="0070C0"/>
                </a:solidFill>
              </a:rPr>
              <a:t>과 클러스터 내 모든 데이터 포인트 간의 거리 제곱의 합으로 계산된다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12E7CD27-CD28-EB9D-8C1F-75993744995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470BD-622C-63C9-B2EC-475278F7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0" y="3124200"/>
            <a:ext cx="3200400" cy="934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53B165-070D-3078-4FC9-A0BFDF95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30" y="4108819"/>
            <a:ext cx="7315200" cy="19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11B4-23D9-F4B5-50AD-92EB8403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AEA1B8-3BC6-1BB8-AF03-A46E4C10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164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K-means </a:t>
            </a:r>
            <a:r>
              <a:rPr lang="ko-KR" altLang="en-US" sz="2000" b="1" dirty="0"/>
              <a:t>목적 함수</a:t>
            </a:r>
            <a:endParaRPr lang="en-US" altLang="ko-KR" sz="2000" b="1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K-means</a:t>
            </a:r>
            <a:r>
              <a:rPr lang="ko-KR" altLang="en-US" sz="1800" dirty="0"/>
              <a:t>의 목적 함수는 </a:t>
            </a:r>
            <a:r>
              <a:rPr lang="ko-KR" altLang="en-US" sz="1800" b="1" dirty="0"/>
              <a:t>클러스터 내부의 데이터 분산</a:t>
            </a:r>
            <a:r>
              <a:rPr lang="en-US" altLang="ko-KR" sz="1800" b="1" dirty="0"/>
              <a:t>(Within-Cluster Sum of Squares, WCSS)</a:t>
            </a:r>
            <a:r>
              <a:rPr lang="ko-KR" altLang="en-US" sz="1800" b="1" dirty="0"/>
              <a:t>을 최소화</a:t>
            </a:r>
            <a:r>
              <a:rPr lang="ko-KR" altLang="en-US" sz="1800" dirty="0"/>
              <a:t>하는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각 클러스터 내부의 데이터 포인트가 해당 클러스터의 중심</a:t>
            </a:r>
            <a:r>
              <a:rPr lang="en-US" altLang="ko-KR" sz="1800" dirty="0"/>
              <a:t>(centroid)</a:t>
            </a:r>
            <a:r>
              <a:rPr lang="ko-KR" altLang="en-US" sz="1800" dirty="0"/>
              <a:t>과 최대한 가깝게 모이도록 하는 것이 목적이다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WCSS</a:t>
            </a:r>
            <a:r>
              <a:rPr lang="ko-KR" altLang="en-US" sz="2000" b="1" dirty="0"/>
              <a:t>의 의미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WCSS</a:t>
            </a:r>
            <a:r>
              <a:rPr lang="ko-KR" altLang="en-US" sz="1800" dirty="0"/>
              <a:t>는 각 클러스터 내부의 데이터 간의 응집도를 나타낸다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ko-KR" altLang="en-US" sz="1800" b="1" dirty="0">
                <a:solidFill>
                  <a:srgbClr val="0070C0"/>
                </a:solidFill>
              </a:rPr>
              <a:t>값이 작을수록 데이터가 클러스터 중심에 더 가깝게 모여 있다는 것을 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           </a:t>
            </a:r>
            <a:r>
              <a:rPr lang="ko-KR" altLang="en-US" sz="1800" b="1" dirty="0">
                <a:solidFill>
                  <a:srgbClr val="0070C0"/>
                </a:solidFill>
              </a:rPr>
              <a:t>의미하며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이는 더 응집된 클러스터를 나타낸다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ko-KR" altLang="en-US" sz="1800" dirty="0"/>
              <a:t>군집화 모델의 품질을 평가하는 지표로 사용된다</a:t>
            </a:r>
            <a:endParaRPr lang="en-US" altLang="ko-KR" sz="1800" b="1" dirty="0"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38F7F961-32B8-5F72-0309-14DFA776BAB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7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6DF8-55B0-3966-2B26-1C41C78A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8F37A0-4245-7C04-3B12-B29C1AB0D8D0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 클러스터 개수와 </a:t>
            </a:r>
            <a:r>
              <a:rPr lang="en-US" altLang="ko-KR" sz="2000" b="1" dirty="0"/>
              <a:t>WCSS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0FE0D-93C5-646A-0E46-D3BC7708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2161646"/>
            <a:ext cx="6530638" cy="4434571"/>
          </a:xfrm>
          <a:prstGeom prst="rect">
            <a:avLst/>
          </a:prstGeom>
        </p:spPr>
      </p:pic>
      <p:sp>
        <p:nvSpPr>
          <p:cNvPr id="6" name="Rectangle 1026">
            <a:extLst>
              <a:ext uri="{FF2B5EF4-FFF2-40B4-BE49-F238E27FC236}">
                <a16:creationId xmlns:a16="http://schemas.microsoft.com/office/drawing/2014/main" id="{8A20E98C-A0A8-D0B5-389D-49539EF5E16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8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93531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 </a:t>
            </a:r>
            <a:r>
              <a:rPr lang="ko-KR" altLang="en-US" sz="1800" dirty="0"/>
              <a:t>     </a:t>
            </a:r>
            <a:r>
              <a:rPr lang="en-US" altLang="ko-KR" sz="1800" dirty="0"/>
              <a:t>1. </a:t>
            </a:r>
            <a:r>
              <a:rPr lang="ko-KR" altLang="en-US" sz="1800" dirty="0" err="1"/>
              <a:t>엘보우</a:t>
            </a:r>
            <a:r>
              <a:rPr lang="en-US" altLang="ko-KR" sz="1800" dirty="0"/>
              <a:t>(Elbow) </a:t>
            </a:r>
            <a:r>
              <a:rPr lang="ko-KR" altLang="en-US" sz="1800" dirty="0"/>
              <a:t>방법</a:t>
            </a:r>
            <a:endParaRPr lang="en-US" altLang="ko-KR" sz="1800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군집 개수 </a:t>
            </a:r>
            <a:r>
              <a:rPr lang="en-US" altLang="ko-KR" sz="1600" dirty="0"/>
              <a:t>K</a:t>
            </a:r>
            <a:r>
              <a:rPr lang="ko-KR" altLang="en-US" sz="1600" dirty="0"/>
              <a:t>를 결정하는 데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</a:t>
            </a:r>
            <a:r>
              <a:rPr lang="ko-KR" altLang="en-US" sz="1600" dirty="0"/>
              <a:t>가 증가할수록 </a:t>
            </a:r>
            <a:r>
              <a:rPr lang="en-US" altLang="ko-KR" sz="1600" dirty="0"/>
              <a:t>WCSS</a:t>
            </a:r>
            <a:r>
              <a:rPr lang="ko-KR" altLang="en-US" sz="1600" dirty="0"/>
              <a:t>는 감소하지만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지점 이후 감소율이 완만해지는 경향이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감소율이 급격히 줄어드는 지점이 바로 최적의 </a:t>
            </a:r>
            <a:r>
              <a:rPr lang="en-US" altLang="ko-KR" sz="1600" b="1" dirty="0">
                <a:solidFill>
                  <a:srgbClr val="0070C0"/>
                </a:solidFill>
              </a:rPr>
              <a:t>K (</a:t>
            </a:r>
            <a:r>
              <a:rPr lang="ko-KR" altLang="en-US" sz="1600" b="1" dirty="0">
                <a:solidFill>
                  <a:srgbClr val="0070C0"/>
                </a:solidFill>
              </a:rPr>
              <a:t>클러스터 개수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</a:rPr>
              <a:t>이다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시각화한 그래프를 </a:t>
            </a:r>
            <a:r>
              <a:rPr lang="ko-KR" altLang="en-US" sz="1600" b="1" dirty="0" err="1"/>
              <a:t>엘보우</a:t>
            </a:r>
            <a:r>
              <a:rPr lang="ko-KR" altLang="en-US" sz="1600" b="1" dirty="0"/>
              <a:t> 그래프</a:t>
            </a:r>
            <a:r>
              <a:rPr lang="ko-KR" altLang="en-US" sz="1600" dirty="0"/>
              <a:t>라고 합니다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(</a:t>
            </a:r>
            <a:r>
              <a:rPr lang="ko-KR" altLang="en-US" sz="1600" dirty="0"/>
              <a:t>그래프에서 </a:t>
            </a:r>
            <a:r>
              <a:rPr lang="en-US" altLang="ko-KR" sz="1600" dirty="0"/>
              <a:t>"</a:t>
            </a:r>
            <a:r>
              <a:rPr lang="ko-KR" altLang="en-US" sz="1600" dirty="0"/>
              <a:t>팔꿈치</a:t>
            </a:r>
            <a:r>
              <a:rPr lang="en-US" altLang="ko-KR" sz="1600" dirty="0"/>
              <a:t>(Elbow)"</a:t>
            </a:r>
            <a:r>
              <a:rPr lang="ko-KR" altLang="en-US" sz="1600" dirty="0"/>
              <a:t>처럼 꺾이는 지점</a:t>
            </a:r>
            <a:r>
              <a:rPr lang="en-US" altLang="ko-KR" sz="1600" dirty="0"/>
              <a:t>)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571EEF69-C748-0D30-EA65-5056532649A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2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93531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엘보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그래프는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 범위에 대해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알고리즘을 무작위로 초기화하고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값을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WCSS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에 플로팅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이것에 대한 결과 그래프는 그림과 같음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최적의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엘보를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찾는 방법은 다음과 같음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곡선의 처음과 마지막 점을 직선으로 연결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각 점에서 직선까지의 수직 거리를 계산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가장 긴 거리를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엘보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(elbow)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로 선정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FC7759AB-5C6D-E5AA-35FF-E9550757F71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17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ko-KR" altLang="en-US" sz="20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453" y="2133600"/>
            <a:ext cx="6373093" cy="389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FC74B728-D809-89BC-7D1F-DEBD85CB320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8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평균 군집화 알고리즘은 다음 상황에서는 데이터 분류가 원하는 결과와 다르게 발생할 수 있으므로 사용하지 않는 것이 좋음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K-</a:t>
            </a:r>
            <a:r>
              <a:rPr lang="ko-KR" altLang="en-US" sz="1600" dirty="0"/>
              <a:t>평균은 </a:t>
            </a:r>
            <a:r>
              <a:rPr lang="ko-KR" altLang="en-US" sz="1600" b="1" dirty="0"/>
              <a:t>원형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구형</a:t>
            </a:r>
            <a:r>
              <a:rPr lang="en-US" altLang="ko-KR" sz="1600" b="1" dirty="0"/>
              <a:t>, Spherical) </a:t>
            </a:r>
            <a:r>
              <a:rPr lang="ko-KR" altLang="en-US" sz="1600" b="1" dirty="0"/>
              <a:t>구조의 클러스터</a:t>
            </a:r>
            <a:r>
              <a:rPr lang="ko-KR" altLang="en-US" sz="1600" dirty="0"/>
              <a:t>를 가정한다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 비선형 구조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반달 모양 등</a:t>
            </a:r>
            <a:r>
              <a:rPr lang="en-US" altLang="ko-KR" sz="1600" dirty="0"/>
              <a:t>)</a:t>
            </a:r>
            <a:r>
              <a:rPr lang="ko-KR" altLang="en-US" sz="1600" dirty="0"/>
              <a:t>의 데이터에서는 제대로 군집화를 수행하지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못한다</a:t>
            </a:r>
            <a:r>
              <a:rPr lang="en-US" altLang="ko-KR" sz="1600" dirty="0"/>
              <a:t>.(</a:t>
            </a:r>
            <a:r>
              <a:rPr lang="ko-KR" altLang="en-US" sz="1600" dirty="0"/>
              <a:t>밀도 기반 클러스터링</a:t>
            </a:r>
            <a:r>
              <a:rPr lang="en-US" altLang="ko-KR" sz="1600" dirty="0"/>
              <a:t>(DBSCAN), </a:t>
            </a:r>
            <a:r>
              <a:rPr lang="ko-KR" altLang="en-US" sz="1600" dirty="0"/>
              <a:t>계층적 클러스터링을 사용하는 것이 더  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적절할 수 있음</a:t>
            </a:r>
            <a:r>
              <a:rPr lang="en-US" altLang="ko-KR" sz="1600" dirty="0"/>
              <a:t>)</a:t>
            </a:r>
            <a:endParaRPr lang="en-US" altLang="ko-KR" sz="1600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667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800" b="1" dirty="0"/>
              <a:t>비선형 데이터</a:t>
            </a:r>
            <a:endParaRPr lang="ko-KR" altLang="en-US" sz="18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0"/>
            <a:ext cx="5724645" cy="183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10BD0658-A114-A408-79CA-420627F00C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6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객체 집합이 주어지면 객체들을 그룹으로 배치</a:t>
            </a:r>
            <a:r>
              <a:rPr lang="ko-KR" altLang="en-US" sz="2000" dirty="0"/>
              <a:t>한</a:t>
            </a:r>
            <a:r>
              <a:rPr lang="ko" altLang="en-US" sz="2000" dirty="0"/>
              <a:t>다. 이때 그룹 내의 객체는 서로 유사하거나 관련이 있고 다른 그룹의 객체와는 다르거나 관련이 없다.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7800" y="2743200"/>
            <a:ext cx="6553200" cy="3276600"/>
            <a:chOff x="1295400" y="2667000"/>
            <a:chExt cx="7010400" cy="3581400"/>
          </a:xfrm>
        </p:grpSpPr>
        <p:grpSp>
          <p:nvGrpSpPr>
            <p:cNvPr id="3076" name="Group 6"/>
            <p:cNvGrpSpPr>
              <a:grpSpLocks/>
            </p:cNvGrpSpPr>
            <p:nvPr/>
          </p:nvGrpSpPr>
          <p:grpSpPr bwMode="auto">
            <a:xfrm>
              <a:off x="3276600" y="3570288"/>
              <a:ext cx="3048000" cy="2678112"/>
              <a:chOff x="2160" y="2544"/>
              <a:chExt cx="1920" cy="1687"/>
            </a:xfrm>
          </p:grpSpPr>
          <p:sp>
            <p:nvSpPr>
              <p:cNvPr id="3087" name="Line 7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Line 8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9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  <a:gd name="T6" fmla="*/ 0 w 510"/>
                  <a:gd name="T7" fmla="*/ 0 h 535"/>
                  <a:gd name="T8" fmla="*/ 510 w 510"/>
                  <a:gd name="T9" fmla="*/ 535 h 5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AutoShape 10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1" name="AutoShape 11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2" name="AutoShape 12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3" name="AutoShape 13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4" name="AutoShape 1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5" name="AutoShape 15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6" name="AutoShape 1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7" name="AutoShape 1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8" name="AutoShape 18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9" name="AutoShape 19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0" name="AutoShape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1" name="AutoShape 21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2" name="AutoShape 22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3" name="AutoShape 2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4" name="AutoShape 24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5" name="AutoShape 25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6" name="AutoShape 26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7" name="AutoShape 27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8" name="AutoShape 28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9" name="AutoShape 29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0" name="AutoShape 30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1" name="AutoShape 31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2" name="AutoShape 32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5257800" y="2667000"/>
              <a:ext cx="3048000" cy="2514600"/>
              <a:chOff x="3312" y="1584"/>
              <a:chExt cx="1920" cy="1584"/>
            </a:xfrm>
          </p:grpSpPr>
          <p:sp>
            <p:nvSpPr>
              <p:cNvPr id="3085" name="Line 34"/>
              <p:cNvSpPr>
                <a:spLocks noChangeShapeType="1"/>
              </p:cNvSpPr>
              <p:nvPr/>
            </p:nvSpPr>
            <p:spPr bwMode="auto">
              <a:xfrm flipH="1" flipV="1">
                <a:off x="3312" y="2736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" name="AutoShape 3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248" cy="672"/>
              </a:xfrm>
              <a:prstGeom prst="wedgeRectCallout">
                <a:avLst>
                  <a:gd name="adj1" fmla="val -93509"/>
                  <a:gd name="adj2" fmla="val 150894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" altLang="en-US" sz="2000" b="0">
                    <a:latin typeface="Tahoma" pitchFamily="34" charset="0"/>
                  </a:rPr>
                  <a:t>클러스터 간 거리가 최대화됩니다.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895600" y="3657600"/>
              <a:ext cx="3276600" cy="2286000"/>
              <a:chOff x="1824" y="2208"/>
              <a:chExt cx="2064" cy="1440"/>
            </a:xfrm>
          </p:grpSpPr>
          <p:sp>
            <p:nvSpPr>
              <p:cNvPr id="3082" name="Oval 37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816" cy="720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3" name="Oval 38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720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4" name="Oval 39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672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295400" y="2971800"/>
              <a:ext cx="2286000" cy="1676400"/>
              <a:chOff x="816" y="1776"/>
              <a:chExt cx="1440" cy="1056"/>
            </a:xfrm>
          </p:grpSpPr>
          <p:sp>
            <p:nvSpPr>
              <p:cNvPr id="3080" name="Line 41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192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" name="AutoShape 42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248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" altLang="en-US" sz="2000" b="0" dirty="0">
                    <a:latin typeface="Tahoma" pitchFamily="34" charset="0"/>
                  </a:rPr>
                  <a:t>클러스터 내부 거리가 최소화됩니다.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ko" altLang="en-US" sz="2800" dirty="0"/>
              <a:t>K-means의 한계: 구형이 아닌 모양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(2개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군집 크기가 다를 때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K-</a:t>
            </a:r>
            <a:r>
              <a:rPr lang="ko-KR" altLang="en-US" sz="1600" dirty="0"/>
              <a:t>평균</a:t>
            </a:r>
            <a:r>
              <a:rPr lang="en-US" altLang="ko-KR" sz="1600" dirty="0"/>
              <a:t>(K-Means) </a:t>
            </a:r>
            <a:r>
              <a:rPr lang="ko-KR" altLang="en-US" sz="1600" dirty="0"/>
              <a:t>알고리즘은 </a:t>
            </a:r>
            <a:r>
              <a:rPr lang="ko-KR" altLang="en-US" sz="1600" b="1" dirty="0"/>
              <a:t>군집 크기가 다를 때 제대로 작동하지 않을 수 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 이유는 </a:t>
            </a:r>
            <a:r>
              <a:rPr lang="en-US" altLang="ko-KR" sz="1600" dirty="0"/>
              <a:t>K-</a:t>
            </a:r>
            <a:r>
              <a:rPr lang="ko-KR" altLang="en-US" sz="1600" dirty="0"/>
              <a:t>평균이 각 클러스터를 중심점</a:t>
            </a:r>
            <a:r>
              <a:rPr lang="en-US" altLang="ko-KR" sz="1600" dirty="0"/>
              <a:t>(centroid)</a:t>
            </a:r>
            <a:r>
              <a:rPr lang="ko-KR" altLang="en-US" sz="1600" dirty="0"/>
              <a:t>을 기준으로 구분하고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중심점을 각 클러스터의 평균값으로 업데이트하기 때문이다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방식은 모든 클러스터가 비슷한 크기와 모양을 가지고 있을 때 효과적이지만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군집 크기가 크게 다를 경우에는 문제가 발생할 수 있다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3942249"/>
            <a:ext cx="6019800" cy="271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AF190FB1-CB46-DAB0-4D2A-C486CE8CAEF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957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K-means의 한계: 크기가 다름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(3개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군집마다 밀집도</a:t>
            </a: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(density)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와 거리가 다를 때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K-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(K-Means)</a:t>
            </a:r>
            <a:r>
              <a:rPr lang="ko-KR" altLang="en-US" sz="1600" b="1" dirty="0"/>
              <a:t>은 군집마다 밀집도</a:t>
            </a:r>
            <a:r>
              <a:rPr lang="en-US" altLang="ko-KR" sz="1600" b="1" dirty="0"/>
              <a:t>(density)</a:t>
            </a:r>
            <a:r>
              <a:rPr lang="ko-KR" altLang="en-US" sz="1600" b="1" dirty="0"/>
              <a:t>와 거리가 다를 때 잘 작동하지 않는다</a:t>
            </a:r>
            <a:r>
              <a:rPr lang="en-US" altLang="ko-KR" sz="1600" b="1" dirty="0"/>
              <a:t>. </a:t>
            </a:r>
            <a:r>
              <a:rPr lang="ko-KR" altLang="en-US" sz="1600" dirty="0"/>
              <a:t>이유는 </a:t>
            </a:r>
            <a:r>
              <a:rPr lang="en-US" altLang="ko-KR" sz="1600" dirty="0"/>
              <a:t>K-</a:t>
            </a:r>
            <a:r>
              <a:rPr lang="ko-KR" altLang="en-US" sz="1600" dirty="0"/>
              <a:t>평균이 </a:t>
            </a:r>
            <a:r>
              <a:rPr lang="ko-KR" altLang="en-US" sz="1600" dirty="0" err="1"/>
              <a:t>유클리디안</a:t>
            </a:r>
            <a:r>
              <a:rPr lang="ko-KR" altLang="en-US" sz="1600" dirty="0"/>
              <a:t>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를 사용하여 중심점</a:t>
            </a:r>
            <a:r>
              <a:rPr lang="en-US" altLang="ko-KR" sz="1600" dirty="0"/>
              <a:t>(centroid)</a:t>
            </a:r>
            <a:r>
              <a:rPr lang="ko-KR" altLang="en-US" sz="1600" dirty="0"/>
              <a:t>을 기준으로 군집을 할당하는 방식이기 때문이다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밀집도가 다른 군집에서 중심점의 왜곡</a:t>
            </a:r>
            <a:r>
              <a:rPr lang="en-US" altLang="ko-KR" sz="1600" dirty="0"/>
              <a:t>: </a:t>
            </a:r>
            <a:r>
              <a:rPr lang="ko-KR" altLang="en-US" sz="1600" b="1" dirty="0"/>
              <a:t>밀집도가 낮은 군집</a:t>
            </a:r>
            <a:r>
              <a:rPr lang="ko-KR" altLang="en-US" sz="1600" dirty="0"/>
              <a:t>에서는 데이터 포인트들이 </a:t>
            </a:r>
            <a:r>
              <a:rPr lang="ko-KR" altLang="en-US" sz="1600" b="1" dirty="0"/>
              <a:t>더 넓게 분포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중심점이 </a:t>
            </a:r>
            <a:r>
              <a:rPr lang="ko-KR" altLang="en-US" sz="1600" b="1" dirty="0"/>
              <a:t>데이터의 중앙이 아닌 부분으로 이동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거리 차이가 큰 군집</a:t>
            </a:r>
            <a:r>
              <a:rPr lang="en-US" altLang="ko-KR" sz="1600" dirty="0"/>
              <a:t>: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b="1" dirty="0"/>
              <a:t>두 개의 군집</a:t>
            </a:r>
            <a:r>
              <a:rPr lang="ko-KR" altLang="en-US" sz="1600" dirty="0"/>
              <a:t>이 있지만 </a:t>
            </a:r>
            <a:r>
              <a:rPr lang="ko-KR" altLang="en-US" sz="1600" b="1" dirty="0"/>
              <a:t>하나는 매우 좁고 긴 형태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다른 하나는 넓고 원형 형태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K-</a:t>
            </a:r>
            <a:r>
              <a:rPr lang="ko-KR" altLang="en-US" sz="1600" dirty="0"/>
              <a:t>평균은 이 두 군집을 잘 분리하지 못할 수 있다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4732108"/>
            <a:ext cx="4726187" cy="204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4C2E3C9C-185F-8628-CC1F-337C934661E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20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K-means의 한계: 밀도 차이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(3개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두 가지 다른 K-means 클러스터링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최적이 아닌 클러스터링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최적의 클러스터링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04B7-A1B0-CA6D-43F5-8B676694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0FABE1-1719-CD63-E439-CD896EF5CA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5638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b="1" dirty="0"/>
              <a:t>초기 중심을 선택하는 것</a:t>
            </a:r>
            <a:r>
              <a:rPr lang="ko-KR" altLang="en-US" sz="2000" b="1" dirty="0"/>
              <a:t>이</a:t>
            </a:r>
            <a:r>
              <a:rPr lang="ko" altLang="en-US" sz="2000" b="1" dirty="0"/>
              <a:t> 중요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K-</a:t>
            </a:r>
            <a:r>
              <a:rPr lang="ko-KR" altLang="en-US" sz="1600" dirty="0"/>
              <a:t>평균은 중심점을 기준으로 클러스터를 형성하기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초기 중심점이 잘못 선택되면 알고리즘이 잘못된 군집화를 할 수 있다</a:t>
            </a:r>
            <a:r>
              <a:rPr lang="en-US" altLang="ko-KR" sz="16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1️⃣ </a:t>
            </a:r>
            <a:r>
              <a:rPr lang="ko-KR" altLang="en-US" sz="1600" dirty="0"/>
              <a:t>지역 최적해</a:t>
            </a:r>
            <a:r>
              <a:rPr lang="en-US" altLang="ko-KR" sz="1600" dirty="0"/>
              <a:t>(Local Optima) </a:t>
            </a:r>
            <a:r>
              <a:rPr lang="ko-KR" altLang="en-US" sz="1600" dirty="0"/>
              <a:t>문제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K-</a:t>
            </a:r>
            <a:r>
              <a:rPr lang="ko-KR" altLang="en-US" sz="1600" dirty="0"/>
              <a:t>평균은 중심점의 위치를 계속 갱신하며 군집을 형성하는 방식으로 동작한다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이 과정은 최적해</a:t>
            </a:r>
            <a:r>
              <a:rPr lang="en-US" altLang="ko-KR" sz="1600" dirty="0"/>
              <a:t>(global optimum)</a:t>
            </a:r>
            <a:r>
              <a:rPr lang="ko-KR" altLang="en-US" sz="1600" dirty="0"/>
              <a:t>를 찾는 것이 아니라 지역 최적해</a:t>
            </a:r>
            <a:r>
              <a:rPr lang="en-US" altLang="ko-KR" sz="1600" dirty="0"/>
              <a:t>(local optimum)</a:t>
            </a:r>
            <a:r>
              <a:rPr lang="ko-KR" altLang="en-US" sz="1600" dirty="0"/>
              <a:t>에 도달할 가능성이 있다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2️⃣ </a:t>
            </a:r>
            <a:r>
              <a:rPr lang="ko-KR" altLang="en-US" sz="1600" dirty="0"/>
              <a:t>중심점 선택에 의한 수렴 속도 차이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초기 중심점이 잘못 선택된 경우</a:t>
            </a:r>
            <a:r>
              <a:rPr lang="en-US" altLang="ko-KR" sz="1600" dirty="0"/>
              <a:t>, K-</a:t>
            </a:r>
            <a:r>
              <a:rPr lang="ko-KR" altLang="en-US" sz="1600" dirty="0"/>
              <a:t>평균이 수렴하는 속도가 매우 느려질 수 있다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3️⃣ K-</a:t>
            </a:r>
            <a:r>
              <a:rPr lang="ko-KR" altLang="en-US" sz="1600" dirty="0"/>
              <a:t>평균은 </a:t>
            </a:r>
            <a:r>
              <a:rPr lang="en-US" altLang="ko-KR" sz="1600" b="1" dirty="0"/>
              <a:t>K</a:t>
            </a:r>
            <a:r>
              <a:rPr lang="ko-KR" altLang="en-US" sz="1600" dirty="0"/>
              <a:t>에 의존하는 클러스터</a:t>
            </a:r>
            <a:r>
              <a:rPr lang="ko-KR" altLang="en-US" sz="1700" dirty="0"/>
              <a:t>를 가정</a:t>
            </a:r>
            <a:endParaRPr lang="en-US" altLang="ko-KR" sz="17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K-</a:t>
            </a:r>
            <a:r>
              <a:rPr lang="ko-KR" altLang="en-US" sz="1600" dirty="0"/>
              <a:t>평균은 주어진 </a:t>
            </a:r>
            <a:r>
              <a:rPr lang="en-US" altLang="ko-KR" sz="1600" dirty="0"/>
              <a:t>K </a:t>
            </a:r>
            <a:r>
              <a:rPr lang="ko-KR" altLang="en-US" sz="1600" dirty="0"/>
              <a:t>개수에 따라 군집을 형성한다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잘못된 초기 중심점은 잘못된 </a:t>
            </a:r>
            <a:r>
              <a:rPr lang="en-US" altLang="ko-KR" sz="1600" dirty="0"/>
              <a:t>K </a:t>
            </a:r>
            <a:r>
              <a:rPr lang="ko-KR" altLang="en-US" sz="1600" dirty="0"/>
              <a:t>개수의 클러스터를 생성하거나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중복된 클러스터를 만들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군집을 제대로 분리하지 못하고 군집의 의미가 왜곡된다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DA9D6CCA-5867-DAD4-8775-71866D44D9F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74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C86F7-6311-FD2F-CD2E-BADA2A58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EDD2775-D044-8871-2F16-A0075F9FA5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5638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b="1" dirty="0"/>
              <a:t>초기 중심</a:t>
            </a:r>
            <a:r>
              <a:rPr lang="ko-KR" altLang="en-US" sz="2000" b="1" dirty="0"/>
              <a:t>점</a:t>
            </a:r>
            <a:r>
              <a:rPr lang="ko" altLang="en-US" sz="2000" b="1" dirty="0"/>
              <a:t> </a:t>
            </a:r>
            <a:r>
              <a:rPr lang="ko-KR" altLang="en-US" sz="2000" b="1" dirty="0"/>
              <a:t>선택방법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1️⃣ </a:t>
            </a:r>
            <a:r>
              <a:rPr lang="ko-KR" altLang="en-US" sz="1600" dirty="0"/>
              <a:t>랜덤 초기화 </a:t>
            </a:r>
            <a:r>
              <a:rPr lang="en-US" altLang="ko-KR" sz="1600" dirty="0"/>
              <a:t>(Random Initialization)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가장 기본적인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데이터셋에서 무작위로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중심점을 선택한다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 이 방법은 앞에서 설명한 지역 최적해</a:t>
            </a:r>
            <a:r>
              <a:rPr lang="en-US" altLang="ko-KR" sz="1600" dirty="0"/>
              <a:t>(local minima)</a:t>
            </a:r>
            <a:r>
              <a:rPr lang="ko-KR" altLang="en-US" sz="1600" dirty="0"/>
              <a:t>에 빠질 가능성이 크다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2️⃣ K-</a:t>
            </a:r>
            <a:r>
              <a:rPr lang="en-US" altLang="ko-KR" sz="1700" dirty="0"/>
              <a:t>Means++ </a:t>
            </a:r>
            <a:r>
              <a:rPr lang="ko-KR" altLang="en-US" sz="1700" dirty="0"/>
              <a:t>초기화</a:t>
            </a:r>
            <a:r>
              <a:rPr lang="en-US" altLang="ko-KR" sz="1700" dirty="0"/>
              <a:t>(</a:t>
            </a:r>
            <a:r>
              <a:rPr lang="ko-KR" altLang="en-US" sz="1700" dirty="0"/>
              <a:t>초기 중심점 선택을 스마트하게 하는 방법</a:t>
            </a:r>
            <a:r>
              <a:rPr lang="en-US" altLang="ko-KR" sz="1700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 </a:t>
            </a:r>
            <a:r>
              <a:rPr kumimoji="0" lang="ko-KR" altLang="ko-K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중심점은 무작위로 선택하고, 이후의 중심점은 이미 선택된 </a:t>
            </a:r>
            <a:r>
              <a:rPr kumimoji="0" lang="ko-KR" altLang="ko-KR" sz="17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중심점들과의</a:t>
            </a:r>
            <a:r>
              <a:rPr kumimoji="0" lang="ko-KR" altLang="ko-K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거리를 고려하여 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가장 멀리 있는 데이터 포인트를 중심점으로 선택</a:t>
            </a:r>
            <a:r>
              <a:rPr kumimoji="0" lang="ko-KR" altLang="en-US" sz="17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7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" panose="020B0604020202020204" pitchFamily="34" charset="0"/>
              </a:rPr>
              <a:t> 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방법은 K-평균이 지역 최적해에 빠지는 확률을 줄여주고, 더 좋은 초기 중심점을 선택할 확률을 높</a:t>
            </a:r>
            <a:r>
              <a:rPr kumimoji="0" lang="ko-KR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700" dirty="0"/>
              <a:t>3️⃣ </a:t>
            </a:r>
            <a:r>
              <a:rPr lang="ko-KR" altLang="en-US" sz="1700" dirty="0"/>
              <a:t>여러 번 실행 </a:t>
            </a:r>
            <a:r>
              <a:rPr lang="en-US" altLang="ko-KR" sz="1700" dirty="0"/>
              <a:t>(Multiple Restarts)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초기 중심점이 무작위로 선택된 경우</a:t>
            </a:r>
            <a:r>
              <a:rPr lang="en-US" altLang="ko-KR" sz="1600" dirty="0"/>
              <a:t>, K-</a:t>
            </a:r>
            <a:r>
              <a:rPr lang="ko-KR" altLang="en-US" sz="1600" dirty="0"/>
              <a:t>평균을 여러 번 실행하여 가장 좋은 결과를 선택할 수 있다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FFFCCB71-B486-C45D-9BD1-8400D48A1A9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062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sz="2800" dirty="0"/>
              <a:t>밀도 기반 클러스터링</a:t>
            </a:r>
            <a:r>
              <a:rPr lang="en-US" altLang="ko" sz="2800" dirty="0"/>
              <a:t>(DBSCAN)</a:t>
            </a:r>
            <a:endParaRPr lang="k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밀도 기반 클러스터링</a:t>
            </a:r>
            <a:r>
              <a:rPr lang="en-US" altLang="ko-KR" sz="1800" dirty="0"/>
              <a:t>(DBSCAN, Density-Based Spatial Clustering of Applications with Noise)</a:t>
            </a:r>
            <a:r>
              <a:rPr lang="ko-KR" altLang="en-US" sz="1800" dirty="0"/>
              <a:t>은 데이터가 </a:t>
            </a:r>
            <a:r>
              <a:rPr lang="ko-KR" altLang="en-US" sz="1800" b="1" dirty="0"/>
              <a:t>밀집된 지역</a:t>
            </a:r>
            <a:r>
              <a:rPr lang="ko-KR" altLang="en-US" sz="1800" dirty="0"/>
              <a:t>을 기준으로 클러스터를 형성하는 군집화 알고리즘이다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DBSCAN</a:t>
            </a:r>
            <a:r>
              <a:rPr lang="ko-KR" altLang="en-US" sz="1800" dirty="0"/>
              <a:t>은 </a:t>
            </a:r>
            <a:r>
              <a:rPr lang="en-US" altLang="ko-KR" sz="1800" dirty="0"/>
              <a:t>K-</a:t>
            </a:r>
            <a:r>
              <a:rPr lang="ko-KR" altLang="en-US" sz="1800" dirty="0"/>
              <a:t>평균</a:t>
            </a:r>
            <a:r>
              <a:rPr lang="en-US" altLang="ko-KR" sz="1800" dirty="0"/>
              <a:t>(K-Means)</a:t>
            </a:r>
            <a:r>
              <a:rPr lang="ko-KR" altLang="en-US" sz="1800" dirty="0"/>
              <a:t>과 같은 </a:t>
            </a:r>
            <a:r>
              <a:rPr lang="ko-KR" altLang="en-US" sz="1800" b="1" dirty="0"/>
              <a:t>중심 기반 군집화</a:t>
            </a:r>
            <a:r>
              <a:rPr lang="ko-KR" altLang="en-US" sz="1800" dirty="0"/>
              <a:t> 알고리즘과는 달리</a:t>
            </a:r>
            <a:r>
              <a:rPr lang="en-US" altLang="ko-KR" sz="1800" dirty="0"/>
              <a:t>, </a:t>
            </a:r>
            <a:r>
              <a:rPr lang="ko-KR" altLang="en-US" sz="1800" b="1" dirty="0"/>
              <a:t>클러스터의 형태가 원형이나 구형일 필요 없이</a:t>
            </a:r>
            <a:r>
              <a:rPr lang="ko-KR" altLang="en-US" sz="1800" dirty="0"/>
              <a:t> </a:t>
            </a:r>
            <a:r>
              <a:rPr lang="ko-KR" altLang="en-US" sz="1800" b="1" dirty="0"/>
              <a:t>다양한 형태</a:t>
            </a:r>
            <a:r>
              <a:rPr lang="ko-KR" altLang="en-US" sz="1800" dirty="0"/>
              <a:t>의 군집을 잘 찾아낼 수 있다는 장점이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이상치</a:t>
            </a:r>
            <a:r>
              <a:rPr lang="en-US" altLang="ko-KR" sz="1800" dirty="0"/>
              <a:t>(outlier)</a:t>
            </a:r>
            <a:r>
              <a:rPr lang="ko-KR" altLang="en-US" sz="1800" dirty="0"/>
              <a:t>나 </a:t>
            </a:r>
            <a:r>
              <a:rPr lang="ko-KR" altLang="en-US" sz="1800" b="1" dirty="0"/>
              <a:t>잡음</a:t>
            </a:r>
            <a:r>
              <a:rPr lang="en-US" altLang="ko-KR" sz="1800" b="1" dirty="0"/>
              <a:t>(noise)</a:t>
            </a:r>
            <a:r>
              <a:rPr lang="ko-KR" altLang="en-US" sz="1800" dirty="0"/>
              <a:t> 데이터를 자동으로 처리할 수 있다는 특징이 있다</a:t>
            </a:r>
            <a:r>
              <a:rPr lang="en-US" altLang="ko-KR" sz="1800" dirty="0"/>
              <a:t>.</a:t>
            </a:r>
            <a:endParaRPr lang="ko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57547"/>
            <a:ext cx="3581400" cy="264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313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밀도 기반 군집 분석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(Density-Based Spatial Clustering of Applications with Noise, DBSCAN)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일정 밀도 이상을 가진 데이터를 기준으로 군집을 형성하는 방법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2863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밀도 기반 군집 분석의 밀집도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414711"/>
            <a:ext cx="4622670" cy="3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799527-27E7-EBEA-89B9-6008957614C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990600"/>
            <a:ext cx="8732837" cy="57150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군집화 알고리즘 예시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K-</a:t>
            </a:r>
            <a:r>
              <a:rPr lang="ko-KR" altLang="ko-KR" sz="1800" b="1" dirty="0" err="1">
                <a:latin typeface="Arial" panose="020B0604020202020204" pitchFamily="34" charset="0"/>
              </a:rPr>
              <a:t>means</a:t>
            </a:r>
            <a:r>
              <a:rPr lang="ko-KR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클러스터링</a:t>
            </a:r>
            <a:r>
              <a:rPr lang="ko-KR" altLang="ko-KR" sz="1800" dirty="0">
                <a:latin typeface="Arial" panose="020B0604020202020204" pitchFamily="34" charset="0"/>
              </a:rPr>
              <a:t>: 주어진 </a:t>
            </a:r>
            <a:r>
              <a:rPr lang="ko-KR" altLang="ko-KR" sz="1800" dirty="0" err="1">
                <a:latin typeface="Arial" panose="020B0604020202020204" pitchFamily="34" charset="0"/>
              </a:rPr>
              <a:t>데이터셋을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K개의</a:t>
            </a:r>
            <a:r>
              <a:rPr lang="ko-KR" altLang="ko-KR" sz="1800" dirty="0">
                <a:latin typeface="Arial" panose="020B0604020202020204" pitchFamily="34" charset="0"/>
              </a:rPr>
              <a:t> 군집으로 나누는 방법. </a:t>
            </a:r>
            <a:r>
              <a:rPr lang="ko-KR" altLang="ko-KR" sz="1800" dirty="0" err="1">
                <a:latin typeface="Arial" panose="020B0604020202020204" pitchFamily="34" charset="0"/>
              </a:rPr>
              <a:t>K는</a:t>
            </a:r>
            <a:r>
              <a:rPr lang="ko-KR" altLang="ko-KR" sz="1800" dirty="0">
                <a:latin typeface="Arial" panose="020B0604020202020204" pitchFamily="34" charset="0"/>
              </a:rPr>
              <a:t> 사용자가 지정하며, 각 군집의 중심점을 찾고, 그 중심점과 가장 가까운 데이터 포인트들을 해당 군집에 할당</a:t>
            </a:r>
            <a:r>
              <a:rPr lang="ko-KR" altLang="en-US" sz="1800" dirty="0">
                <a:latin typeface="Arial" panose="020B0604020202020204" pitchFamily="34" charset="0"/>
              </a:rPr>
              <a:t>한</a:t>
            </a:r>
            <a:r>
              <a:rPr lang="ko-KR" altLang="ko-KR" sz="1800" dirty="0">
                <a:latin typeface="Arial" panose="020B0604020202020204" pitchFamily="34" charset="0"/>
              </a:rPr>
              <a:t>다.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DBSCAN</a:t>
            </a:r>
            <a:r>
              <a:rPr lang="ko-KR" altLang="ko-KR" sz="1800" dirty="0">
                <a:latin typeface="Arial" panose="020B0604020202020204" pitchFamily="34" charset="0"/>
              </a:rPr>
              <a:t>: 밀도 기반 클러스터링 알고리즘으로, 데이터의 밀도가 높은 부분을 군집으로 구분합니다. 노이즈가 많은 데이터나 비선형적인 분포를 처리하는 데 강점이 있다.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계층적 클러스터링(</a:t>
            </a:r>
            <a:r>
              <a:rPr lang="ko-KR" altLang="ko-KR" sz="1800" b="1" dirty="0" err="1">
                <a:latin typeface="Arial" panose="020B0604020202020204" pitchFamily="34" charset="0"/>
              </a:rPr>
              <a:t>Hierarchical</a:t>
            </a:r>
            <a:r>
              <a:rPr lang="ko-KR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clustering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데이터 포인트들 간의 유사도를 기반으로 트리 형태로 군집을 형성</a:t>
            </a:r>
            <a:r>
              <a:rPr lang="ko-KR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한</a:t>
            </a:r>
            <a:r>
              <a:rPr lang="ko-KR" altLang="ko-K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다</a:t>
            </a:r>
            <a:r>
              <a:rPr lang="ko-KR" altLang="ko-KR" sz="1800" dirty="0">
                <a:latin typeface="Arial" panose="020B0604020202020204" pitchFamily="34" charset="0"/>
              </a:rPr>
              <a:t>. </a:t>
            </a:r>
            <a:r>
              <a:rPr lang="ko-KR" altLang="ko-KR" sz="1800" b="1" dirty="0" err="1">
                <a:latin typeface="Arial" panose="020B0604020202020204" pitchFamily="34" charset="0"/>
              </a:rPr>
              <a:t>병합적</a:t>
            </a:r>
            <a:r>
              <a:rPr lang="ko-KR" altLang="ko-KR" sz="1800" b="1" dirty="0">
                <a:latin typeface="Arial" panose="020B0604020202020204" pitchFamily="34" charset="0"/>
              </a:rPr>
              <a:t> 방법(</a:t>
            </a:r>
            <a:r>
              <a:rPr lang="ko-KR" altLang="ko-KR" sz="1800" b="1" dirty="0" err="1">
                <a:latin typeface="Arial" panose="020B0604020202020204" pitchFamily="34" charset="0"/>
              </a:rPr>
              <a:t>agglomerative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ko-KR" altLang="ko-KR" sz="1800" dirty="0">
                <a:latin typeface="Arial" panose="020B0604020202020204" pitchFamily="34" charset="0"/>
              </a:rPr>
              <a:t>과 </a:t>
            </a:r>
            <a:r>
              <a:rPr lang="ko-KR" altLang="ko-KR" sz="1800" b="1" dirty="0" err="1">
                <a:latin typeface="Arial" panose="020B0604020202020204" pitchFamily="34" charset="0"/>
              </a:rPr>
              <a:t>분할적</a:t>
            </a:r>
            <a:r>
              <a:rPr lang="ko-KR" altLang="ko-KR" sz="1800" b="1" dirty="0">
                <a:latin typeface="Arial" panose="020B0604020202020204" pitchFamily="34" charset="0"/>
              </a:rPr>
              <a:t> 방법(</a:t>
            </a:r>
            <a:r>
              <a:rPr lang="ko-KR" altLang="ko-KR" sz="1800" b="1" dirty="0" err="1">
                <a:latin typeface="Arial" panose="020B0604020202020204" pitchFamily="34" charset="0"/>
              </a:rPr>
              <a:t>divisive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>
                <a:latin typeface="Arial" panose="020B0604020202020204" pitchFamily="34" charset="0"/>
              </a:rPr>
              <a:t>두 가지 방법이 있다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0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(noise)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에 영향을 받지 않으며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군집화에 비해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연산량은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많지만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군집화가 잘 처리하지 못하는 오목하거나 볼록한 부분을 처리하는 데 유용함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48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밀도 기반 군집 분석의 데이터 표현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6934200" cy="267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36E52B7-FC2F-2249-17BD-46C5368542B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7311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-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노이즈와 이상치 차이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노이즈는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주어진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무관하거나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무작위성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데이터로 전처리 과정에서 제거해야 할 부분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이상치는 관측된 데이터 범위에서 많이 벗어난 아주 작은 값이나 아주 큰 값을 의미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88815"/>
            <a:ext cx="4857802" cy="334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370101-3532-16AF-7F10-06E584C29CE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5822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ko" sz="2800" dirty="0"/>
              <a:t>DBSCAN</a:t>
            </a:r>
            <a:endParaRPr lang="ko" altLang="en-US" sz="2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DBSCAN은 밀도 기반 알고리즘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" altLang="en-US" sz="1800" dirty="0"/>
              <a:t>밀도 = 지정된 반경 내의 점</a:t>
            </a:r>
            <a:r>
              <a:rPr lang="ko-KR" altLang="en-US" sz="1800" dirty="0"/>
              <a:t>의</a:t>
            </a:r>
            <a:r>
              <a:rPr lang="ko" altLang="en-US" sz="1800" dirty="0"/>
              <a:t>수</a:t>
            </a:r>
            <a:r>
              <a:rPr lang="en-US" altLang="ko" sz="1800" dirty="0"/>
              <a:t>(</a:t>
            </a:r>
            <a:r>
              <a:rPr lang="en-US" altLang="en-US" sz="1800" dirty="0"/>
              <a:t>number of points)</a:t>
            </a:r>
            <a:r>
              <a:rPr lang="ko" altLang="en-US" sz="1800" dirty="0"/>
              <a:t> </a:t>
            </a:r>
            <a:r>
              <a:rPr lang="en-US" altLang="ko" sz="1800" dirty="0"/>
              <a:t>–</a:t>
            </a:r>
            <a:r>
              <a:rPr lang="ko" altLang="en-US" sz="1800" dirty="0"/>
              <a:t> </a:t>
            </a:r>
            <a:r>
              <a:rPr lang="en-US" altLang="ko" sz="1800" dirty="0"/>
              <a:t>e</a:t>
            </a:r>
            <a:r>
              <a:rPr lang="ko" altLang="en-US" sz="1800" dirty="0"/>
              <a:t>ps</a:t>
            </a:r>
            <a:endParaRPr lang="en-US" altLang="ko" sz="18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800" dirty="0"/>
              <a:t>주요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" sz="1600" dirty="0">
                <a:latin typeface="Arial Unicode MS"/>
              </a:rPr>
              <a:t> </a:t>
            </a:r>
            <a:r>
              <a:rPr lang="en-US" altLang="ko" sz="1600" b="1" dirty="0">
                <a:latin typeface="Arial Unicode MS"/>
              </a:rPr>
              <a:t>E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epsilon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반경(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radius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의미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데이터 포인트 간의 최대 거리를 설정하는 값으로,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이내의 포인트들은 서로 이웃 관계라고 간주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b="1" dirty="0"/>
              <a:t>Eps(ε, Epsilon)</a:t>
            </a:r>
            <a:r>
              <a:rPr lang="ko-KR" altLang="en-US" sz="1400" dirty="0"/>
              <a:t> 값은 </a:t>
            </a:r>
            <a:r>
              <a:rPr lang="ko-KR" altLang="en-US" sz="1400" b="1" dirty="0"/>
              <a:t>사용자가 설정해야 하는 </a:t>
            </a:r>
            <a:r>
              <a:rPr lang="ko-KR" altLang="en-US" sz="1400" b="1" dirty="0" err="1"/>
              <a:t>하이퍼파라미터</a:t>
            </a:r>
            <a:r>
              <a:rPr lang="ko-KR" altLang="en-US" sz="1400" dirty="0" err="1"/>
              <a:t>이다</a:t>
            </a:r>
            <a:r>
              <a:rPr lang="en-US" altLang="ko-KR" sz="1400" dirty="0"/>
              <a:t>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두 데이터 포인트가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 이내에 있다면, 이들은 같은 클러스터에 속한다고 판단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b="1" dirty="0" err="1"/>
              <a:t>MinPts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최소 포인트 수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MinPts는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클러스터를 형성하기 위한 최소 포인트 개수를 의미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어떤 데이터 포인트 주변에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MinPts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이상의 데이터 포인트가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 이내에 존재하면, 해당 포인트는 핵심 포인트(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)로 간주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EA16-C69C-A923-3AF7-A5D4A773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70B3007-D742-2B08-98DA-1E4EA3281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ko" sz="2800" dirty="0"/>
              <a:t>DBSCAN</a:t>
            </a:r>
            <a:endParaRPr lang="ko" altLang="en-US" sz="28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18BD2C-EFB5-6592-F681-708E1799B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DBSCAN은 밀도 기반 알고리즘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" altLang="en-US" sz="1600" dirty="0"/>
              <a:t>밀도 = 지정된 반경 내의 점</a:t>
            </a:r>
            <a:r>
              <a:rPr lang="ko-KR" altLang="en-US" sz="1600" dirty="0"/>
              <a:t>의</a:t>
            </a:r>
            <a:r>
              <a:rPr lang="ko" altLang="en-US" sz="1600" dirty="0"/>
              <a:t>수</a:t>
            </a:r>
            <a:r>
              <a:rPr lang="en-US" altLang="ko" sz="1600" dirty="0"/>
              <a:t>(</a:t>
            </a:r>
            <a:r>
              <a:rPr lang="en-US" altLang="en-US" sz="1600" dirty="0"/>
              <a:t>number of points)</a:t>
            </a:r>
            <a:r>
              <a:rPr lang="ko" altLang="en-US" sz="1600" dirty="0"/>
              <a:t> </a:t>
            </a:r>
            <a:r>
              <a:rPr lang="en-US" altLang="ko" sz="1600" dirty="0"/>
              <a:t>–</a:t>
            </a:r>
            <a:r>
              <a:rPr lang="ko" altLang="en-US" sz="1600" dirty="0"/>
              <a:t> </a:t>
            </a:r>
            <a:r>
              <a:rPr lang="en-US" altLang="ko" sz="1600" dirty="0"/>
              <a:t>e</a:t>
            </a:r>
            <a:r>
              <a:rPr lang="ko" altLang="en-US" sz="1600" dirty="0"/>
              <a:t>ps</a:t>
            </a:r>
            <a:endParaRPr lang="en-US" altLang="ko" sz="16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dirty="0"/>
              <a:t>주요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b="1" dirty="0"/>
              <a:t>핵심 포인트</a:t>
            </a:r>
            <a:r>
              <a:rPr lang="en-US" altLang="ko-KR" sz="1600" b="1" dirty="0"/>
              <a:t>(Core Point)</a:t>
            </a:r>
            <a:r>
              <a:rPr lang="ko-KR" altLang="en-US" sz="1600" dirty="0"/>
              <a:t>는 밀도 기반 클러스터링</a:t>
            </a:r>
            <a:r>
              <a:rPr lang="en-US" altLang="ko-KR" sz="1600" dirty="0"/>
              <a:t>(DBSCAN)</a:t>
            </a:r>
            <a:r>
              <a:rPr lang="ko-KR" altLang="en-US" sz="1600" dirty="0"/>
              <a:t>에서 매우 중요한 개념으로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군집을 형성하는 중심이 되는 데이터 포인트이다</a:t>
            </a:r>
            <a:r>
              <a:rPr lang="en-US" altLang="ko-KR" sz="1600" b="1" dirty="0"/>
              <a:t>.</a:t>
            </a:r>
            <a:r>
              <a:rPr lang="en-US" altLang="ko-KR" sz="1600" dirty="0"/>
              <a:t>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핵심 포인트는 주변에 충분히 밀집된 다른 데이터 포인트들이 있을 때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구체적으로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핵심 포인트는 주변 </a:t>
            </a:r>
            <a:r>
              <a:rPr lang="en-US" altLang="ko-KR" sz="1600" dirty="0"/>
              <a:t>Eps </a:t>
            </a:r>
            <a:r>
              <a:rPr lang="ko-KR" altLang="en-US" sz="1600" dirty="0"/>
              <a:t>거리 내에 최소한 </a:t>
            </a:r>
            <a:r>
              <a:rPr lang="en-US" altLang="ko-KR" sz="1600" dirty="0" err="1"/>
              <a:t>MinPts</a:t>
            </a:r>
            <a:r>
              <a:rPr lang="en-US" altLang="ko-KR" sz="1600" dirty="0"/>
              <a:t> </a:t>
            </a:r>
            <a:r>
              <a:rPr lang="ko-KR" altLang="en-US" sz="1600" dirty="0"/>
              <a:t>개 이상의 다른 데이터 포인트가 존재하는 포인트이다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/>
              <a:t>핵심 포인트가 중요한 이유</a:t>
            </a:r>
            <a:endParaRPr lang="en-US" altLang="ko-KR" sz="1600" b="1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핵심 포인트는 군집을 확장할 수 있는 출발점이 되며</a:t>
            </a:r>
            <a:r>
              <a:rPr lang="en-US" altLang="ko-KR" sz="1600" dirty="0"/>
              <a:t>, DBSCAN</a:t>
            </a:r>
            <a:r>
              <a:rPr lang="ko-KR" altLang="en-US" sz="1600" dirty="0"/>
              <a:t>이 군집을 형성하는 과정에서 중심적인 역할을 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핵심 포인트가 있으면</a:t>
            </a:r>
            <a:r>
              <a:rPr lang="en-US" altLang="ko-KR" sz="1600" dirty="0"/>
              <a:t>, DBSCAN</a:t>
            </a:r>
            <a:r>
              <a:rPr lang="ko-KR" altLang="en-US" sz="1600" dirty="0"/>
              <a:t>은 그 주변의 데이터를 연쇄적으로 연결해 군집을 확장하게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55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5368405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밀도 기반 군집 분석 </a:t>
            </a:r>
            <a:r>
              <a:rPr lang="en-US" altLang="ko-KR" sz="3200" b="1" dirty="0">
                <a:latin typeface="KoPub돋움체_Pro Bold" pitchFamily="18" charset="-127"/>
                <a:ea typeface="KoPub돋움체_Pro Bold" pitchFamily="18" charset="-127"/>
              </a:rPr>
              <a:t>- </a:t>
            </a: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절차</a:t>
            </a:r>
            <a:endParaRPr lang="en-US" altLang="ko-KR" sz="3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altLang="ko-KR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2900" b="1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엡실론</a:t>
            </a:r>
            <a:r>
              <a:rPr lang="ko-KR" altLang="en-US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내 점 개수 확인 및 중심점 결정</a:t>
            </a: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그림과 같이 원 안에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 있다고 할 때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에서 거리 엡실론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(epsilon) 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내에 점이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m(</a:t>
            </a:r>
            <a:r>
              <a:rPr lang="en-US" altLang="ko-KR" sz="2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개 있으면 하나의 군집으로 인식한다고 하자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sz="2600" dirty="0" err="1">
                <a:latin typeface="KoPub돋움체_Pro Light" pitchFamily="18" charset="-127"/>
                <a:ea typeface="KoPub돋움체_Pro Light" pitchFamily="18" charset="-127"/>
              </a:rPr>
              <a:t>엡실론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 내에 점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) m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개를 가지고 있는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을 중심점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(core point)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sz="2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=3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이라면 파란색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을 중심으로 반경 엡실론 내에 점이 세 개 이상 있으면 하나의 군집으로 판단할 수 있음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다음 그림은 점이 네 개가 있기 때문에 하나의 군집이 되고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, 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은 중심점이 됨</a:t>
            </a:r>
            <a:endParaRPr lang="en-US" altLang="ko-KR" sz="2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20AFF4-114A-6865-6C35-B9F37ED3DDD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5E552-D46C-076C-C02A-5AD3678E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99" y="2362200"/>
            <a:ext cx="34444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747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군집 확장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단계에서 새로운 군집을 생성했는데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주어진 데이터를 사용하여 두 번째 군집을 생성해 보자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데이터의 밀도 기반으로 군집을 생성하기 때문에 밀도가 높은 지역에서 중심점을 만족하는 데이터가 있다면 그 지역을 포함하여 새로운 군집을 생성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P1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옆에 있던 빨간색 점을 중심점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P2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로 설정하면 </a:t>
            </a:r>
            <a:r>
              <a:rPr lang="en-US" altLang="ko-KR" sz="1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=3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을 만족하기 때문에 새로운 군집을 생성할 수 있음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3FAC6A-ED52-A4D9-BA05-27F67B389AD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42C47-2D7B-CD24-21B2-12EA342C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353" y="4648200"/>
            <a:ext cx="5943600" cy="21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203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1"/>
            <a:ext cx="8278316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밀도 기반 군집 분석은 밀도 기반이기 때문에 주위의 점들을 대상으로 중심점을 설정하고 새로운 군집을 생성하는 것이 가능함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이제 군집 두 개를 하나의 군집으로 확대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53CC0C-4C4E-EA3E-8596-B742F67ED58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2A2C7E-E755-79BC-2D7F-773AF65F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3325324"/>
            <a:ext cx="5638800" cy="33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8925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313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1~2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 반복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데이터가 밀집된 밀도가 높은 지역에서 더 이상 중심점을 정의할 수 없을 때까지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1~2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단계를 반복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노이즈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정의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어떤 군집에도 포함되지 않은 데이터를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노이즈로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정의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7CF540F-0FA0-B9B5-639F-8E31F537170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3158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5400"/>
            <a:ext cx="8278316" cy="413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54724" y="1905000"/>
            <a:ext cx="3917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1) step1 : 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--&gt;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이웃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PASS! --&gt; 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중심이 가장 가까운 이웃점인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번으로 이동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65854-A41F-7131-5BE7-5A46F5B1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3572277"/>
            <a:ext cx="2765136" cy="265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29200" y="1912203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2) step2 :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 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PASS! --&gt; 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점으로 이동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EB9A9-5F5B-6958-3B42-8AB8637B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05" y="3551465"/>
            <a:ext cx="2865188" cy="2354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7BF68F-6F1F-7573-9855-5B0E4BD888F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6956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578524" y="1981200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3) step3 : 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군집이 생성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!! (1, 2, 3, 4, 5, 7)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4953000" y="1988403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4) step4 :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59C0A-E0F9-DCA5-F70B-9D0493C0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9" y="3187244"/>
            <a:ext cx="2736927" cy="3033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0F130-02F5-513C-49AB-526BE9A5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5" y="2852930"/>
            <a:ext cx="2995564" cy="3422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DAA368-ECEF-98FB-18F6-72A8005EC93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E6FBD8A-53F2-C5C5-FEB9-D92E3E145DC3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30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개념은 모호할 수 있다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1"/>
            <a:ext cx="3344863" cy="1447801"/>
            <a:chOff x="432" y="1200"/>
            <a:chExt cx="2107" cy="912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881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 dirty="0">
                  <a:cs typeface="Times New Roman" pitchFamily="18" charset="0"/>
                </a:rPr>
                <a:t>클러스터는 몇 개입니까?</a:t>
              </a:r>
              <a:endParaRPr lang="en-US" altLang="en-US" sz="1800" b="0" dirty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4개의 클러스터</a:t>
              </a:r>
              <a:r>
                <a:rPr lang="ko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두 개의 클러스터</a:t>
              </a:r>
              <a:r>
                <a:rPr lang="ko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6개의 클러스터</a:t>
              </a:r>
              <a:r>
                <a:rPr lang="ko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54724" y="1981200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5) step5 :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중심이 속한 군집에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6, 8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점이 포함됨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37138" y="1981200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6) step6: 7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26043-AF51-3FB0-A6AD-4167F58A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1" y="3207022"/>
            <a:ext cx="2957058" cy="3117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F8DA26-F214-66EB-D08D-AB45D28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7" y="2874208"/>
            <a:ext cx="2957058" cy="3449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65F847-6DB6-770A-6CA6-9387F555C21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75ADAA6-7ED7-F227-8F00-0DE609A162BD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20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22474" y="1918662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7) step7: 6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 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29200" y="1841718"/>
            <a:ext cx="38020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8) step8: 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</a:p>
          <a:p>
            <a:endParaRPr lang="en-US" altLang="ko-KR" sz="1600" dirty="0">
              <a:solidFill>
                <a:srgbClr val="333333"/>
              </a:solidFill>
              <a:latin typeface="Apple SD Gothic Neo"/>
            </a:endParaRP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9) step9: 9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 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 --&gt; 9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번은 이상치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! 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BEAB8-CFC5-4524-0200-56E6D040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96" y="3371393"/>
            <a:ext cx="3470136" cy="2534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1C5A84-3C1F-0C34-D76C-660003DA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42" y="3832248"/>
            <a:ext cx="2955673" cy="26327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1B687F-E34E-A3F3-F369-1E55C03C8B3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103BA5A-4DC1-F8F2-E02D-DC08062AE7DF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61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712330" y="1447800"/>
            <a:ext cx="7431303" cy="522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장 점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다양한 기하학적 형태의 군집 유형을 구분해 낼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개수를 자동으로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찾아줌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노이즈를 구분하여 버림으로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의미없는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 군집 생성을 차단함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이상치를 구분해내기 위해서 활용하기도 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계산량이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 적어서 빠름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2.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단 점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데이터의 밀도가 다양한 데이터에 적합하지 않음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어떤 군집은 밀도가 듬성듬성한데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어떤 군집은 오밀조밀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ε-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거리를 추정하기 어려움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기하학적 군집 구분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중심과 특성을 정하기가 어려움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 </a:t>
            </a: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개수를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개로 만들고 싶은데 딱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개로 나오지 않을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거리와 최소개수를 변경해가면서 찾아야 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노이즈를 구분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"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군집에 포함되지 않은 개체는 어떻게 처리할 것 인가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?"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B03FF2-877F-5FA4-296A-B4AFE4672C1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3BB0909-9F23-239B-6EA4-A94E0DD1D617}"/>
              </a:ext>
            </a:extLst>
          </p:cNvPr>
          <p:cNvSpPr txBox="1">
            <a:spLocks/>
          </p:cNvSpPr>
          <p:nvPr/>
        </p:nvSpPr>
        <p:spPr bwMode="auto">
          <a:xfrm>
            <a:off x="498995" y="10668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010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712330" y="1931218"/>
            <a:ext cx="7431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Apple SD Gothic Neo"/>
              </a:rPr>
              <a:t>k-means</a:t>
            </a:r>
            <a:r>
              <a:rPr lang="ko-KR" altLang="en-US" sz="1600" b="0" i="0" dirty="0">
                <a:effectLst/>
                <a:latin typeface="Apple SD Gothic Neo"/>
              </a:rPr>
              <a:t>와의 비교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: K-means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seed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를 이용해 랜덤하게 중심을 잡기 때문에 매번 생성되는 군집이 다를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A783A-AB90-2DE7-5878-2523C7A2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2812467"/>
            <a:ext cx="6273584" cy="3496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85C908-D0FB-C8B8-DBC4-BE7683ECAF8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81EE6FB-D121-27A6-7666-DE6CFCBEE7B3}"/>
              </a:ext>
            </a:extLst>
          </p:cNvPr>
          <p:cNvSpPr txBox="1">
            <a:spLocks/>
          </p:cNvSpPr>
          <p:nvPr/>
        </p:nvSpPr>
        <p:spPr bwMode="auto">
          <a:xfrm>
            <a:off x="496781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07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3118168"/>
            <a:ext cx="8229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1800" b="0" dirty="0"/>
              <a:t>클러스터 분석: 기본 개념 </a:t>
            </a:r>
            <a:br>
              <a:rPr lang="en-US" altLang="en-US" sz="1800" b="0" dirty="0"/>
            </a:br>
            <a:r>
              <a:rPr lang="ko" altLang="en-US" sz="1800" b="0" dirty="0"/>
              <a:t>및 알고리즘</a:t>
            </a:r>
            <a:endParaRPr lang="en-US" altLang="ko" sz="1800" b="0" dirty="0"/>
          </a:p>
          <a:p>
            <a:pPr algn="ctr"/>
            <a:endParaRPr lang="en-US" altLang="en-US" sz="1800" b="0" dirty="0"/>
          </a:p>
          <a:p>
            <a:pPr algn="ctr"/>
            <a:endParaRPr lang="en-US" altLang="en-US" sz="1800" b="0" dirty="0"/>
          </a:p>
          <a:p>
            <a:endParaRPr lang="en-US" altLang="en-US" sz="1800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CEC5E-6635-D505-3CD9-D1165FEA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533400"/>
          </a:xfrm>
        </p:spPr>
        <p:txBody>
          <a:bodyPr/>
          <a:lstStyle/>
          <a:p>
            <a:pPr algn="ctr"/>
            <a:r>
              <a:rPr lang="ko" altLang="en-US" dirty="0"/>
              <a:t>계층적 클러스터링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계층적 클러스터링</a:t>
            </a:r>
            <a:r>
              <a:rPr lang="en-US" altLang="ko-KR" sz="2400" dirty="0"/>
              <a:t>(Hierarchical Clustering)</a:t>
            </a:r>
            <a:endParaRPr lang="ko" altLang="en-US" sz="24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계층적 군집화</a:t>
            </a:r>
            <a:r>
              <a:rPr lang="en-US" altLang="ko-KR" sz="1800" dirty="0"/>
              <a:t>(Hierarchical Clustering)</a:t>
            </a:r>
            <a:r>
              <a:rPr lang="ko-KR" altLang="en-US" sz="1800" dirty="0"/>
              <a:t>는 데이터 객체들을 계층적으로 그룹화하는 비지도 학습 방법의 하나이다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데이터를 여러 단계로 군집화 하며</a:t>
            </a:r>
            <a:r>
              <a:rPr lang="en-US" altLang="ko-KR" sz="1800" dirty="0"/>
              <a:t>, </a:t>
            </a:r>
            <a:r>
              <a:rPr lang="ko-KR" altLang="en-US" sz="1800" dirty="0"/>
              <a:t>트리 구조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덴드로그램</a:t>
            </a:r>
            <a:r>
              <a:rPr lang="en-US" altLang="ko-KR" sz="1800" dirty="0"/>
              <a:t>, dendrogram)</a:t>
            </a:r>
            <a:r>
              <a:rPr lang="ko-KR" altLang="en-US" sz="1800" dirty="0"/>
              <a:t>으로 표현된다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1800" dirty="0"/>
              <a:t>계층적 트리로 구성된 중첩 클러스터 세트를 생성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1800" dirty="0"/>
              <a:t>덴드로그램으로 시각화 가능</a:t>
            </a:r>
          </a:p>
          <a:p>
            <a:pPr lvl="1"/>
            <a:r>
              <a:rPr lang="ko" altLang="en-US" sz="1600" dirty="0"/>
              <a:t>병합 또는 분할 시퀀스를 기록하는 트리와 같은 다이어그램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ko" sz="1400" dirty="0"/>
          </a:p>
          <a:p>
            <a:pPr marL="0" indent="0">
              <a:buNone/>
            </a:pPr>
            <a:r>
              <a:rPr lang="ko-KR" altLang="en-US" sz="1800" dirty="0"/>
              <a:t>   </a:t>
            </a:r>
            <a:endParaRPr lang="en-US" altLang="ko-KR" sz="18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E287BA2-2F86-04C0-CC25-B33B157C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8788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A64921C-FFD0-24CD-9A08-175FBB11F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038600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3511" imgH="3230582" progId="Visio.Drawing.6">
                  <p:embed/>
                </p:oleObj>
              </mc:Choice>
              <mc:Fallback>
                <p:oleObj name="VISIO" r:id="rId3" imgW="3163511" imgH="3230582" progId="Visio.Drawing.6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A64921C-FFD0-24CD-9A08-175FBB11F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6D281-0BDF-E0EB-2987-2AB1F8CE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988380BE-BF58-BAD1-B1A2-208D3F7D0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0470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덴드로그램에서 적절한 클러스터 절단 높이</a:t>
            </a:r>
            <a:r>
              <a:rPr lang="en-US" altLang="ko-KR" sz="1800" dirty="0"/>
              <a:t>(h)</a:t>
            </a:r>
            <a:r>
              <a:rPr lang="ko-KR" altLang="en-US" sz="1800" dirty="0"/>
              <a:t>를 정하는 방법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덴드로그램에서 어떤 높이</a:t>
            </a:r>
            <a:r>
              <a:rPr lang="en-US" altLang="ko-KR" sz="1600" dirty="0"/>
              <a:t>(h)</a:t>
            </a:r>
            <a:r>
              <a:rPr lang="ko-KR" altLang="en-US" sz="1600" dirty="0"/>
              <a:t>에서 클러스터를 나누는 게 적절한지를 판단하는 것은 </a:t>
            </a:r>
            <a:r>
              <a:rPr lang="ko-KR" altLang="en-US" sz="1600" b="1" dirty="0"/>
              <a:t>계층적 클러스터링의 핵심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클러스터 간 거리 변화가 급격한 지점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덴드로그램에서 클러스터들이 가장 긴 세로선(거리 차이)을 기준으로 나눠지는 지점이 적절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클러스터 간의 거리가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급격히 커지는 구간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클러스터 경계가 되는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지점임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덴드로그램</a:t>
            </a:r>
            <a:r>
              <a:rPr lang="ko-KR" altLang="en-US" sz="1600" dirty="0"/>
              <a:t> 상에서 </a:t>
            </a:r>
            <a:r>
              <a:rPr lang="ko-KR" altLang="en-US" sz="1600" b="1" dirty="0"/>
              <a:t>가장 긴 수직선 바로 아래 지점</a:t>
            </a:r>
            <a:r>
              <a:rPr lang="ko-KR" altLang="en-US" sz="1600" dirty="0"/>
              <a:t>이 최적의 절단 높이</a:t>
            </a:r>
            <a:r>
              <a:rPr lang="en-US" altLang="ko-KR" sz="1600" dirty="0"/>
              <a:t>(h)</a:t>
            </a:r>
            <a:r>
              <a:rPr lang="ko-KR" altLang="en-US" sz="1600" dirty="0"/>
              <a:t>로 간주된다</a:t>
            </a:r>
            <a:r>
              <a:rPr lang="en-US" altLang="ko-KR" sz="1600" dirty="0"/>
              <a:t>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D99453-5366-6357-0147-34F735C15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  <a:r>
              <a:rPr lang="en-US" altLang="ko-KR" sz="2400" dirty="0"/>
              <a:t>(Hierarchical Clustering)</a:t>
            </a:r>
            <a:endParaRPr lang="ko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0095F3-C449-45F8-39BD-B6845CF5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694795"/>
            <a:ext cx="4438946" cy="2087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6153D1-2967-FE7A-52C4-D902C5C7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037" y="5181600"/>
            <a:ext cx="3543763" cy="6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94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64E9-C968-77FC-B05D-4292C31A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C94A6322-5D2D-31F1-9495-7C5E39FDA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1994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덴드로그램에서 적절한 클러스터 절단 높이</a:t>
            </a:r>
            <a:r>
              <a:rPr lang="en-US" altLang="ko-KR" sz="1800" dirty="0"/>
              <a:t>(h)</a:t>
            </a:r>
            <a:r>
              <a:rPr lang="ko-KR" altLang="en-US" sz="1800" dirty="0"/>
              <a:t>를 정하는 방법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클러스터 절단높이 구하는 방법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방식은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군집 간 분산 최소화 방식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[:, 2]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각 클러스터가 병합될 때의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거리(혹은 유사도)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추출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distances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클러스터 병합 간 거리(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값)의 리스트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np.argmax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거리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증가량이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큰 인덱스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 인덱스를 기준으로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거리값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절단 높이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Diff 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차분 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미분은 아님 </a:t>
            </a: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연속된 값들 사이의 변화량을 구하는 것.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수학적으로는 이산 미분(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discrete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또는 1차 차분이라고 불</a:t>
            </a:r>
            <a:r>
              <a:rPr lang="ko-KR" altLang="en-US" sz="1600" dirty="0">
                <a:latin typeface="Arial" panose="020B0604020202020204" pitchFamily="34" charset="0"/>
              </a:rPr>
              <a:t>림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EC084-DE05-987D-8C27-5205C750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4876800" cy="114849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2C5465-AB74-B8F7-817D-65D4C2DC1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  <a:r>
              <a:rPr lang="en-US" altLang="ko-KR" sz="2400" dirty="0"/>
              <a:t>(Hierarchical Clustering)</a:t>
            </a:r>
            <a:endParaRPr lang="ko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4017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661F0-0FC2-4480-7C56-F10CF929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58D2DB44-EADB-6892-DBED-7A9300643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1994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덴드로그램에서 최적의 절단 높이 </a:t>
            </a:r>
            <a:r>
              <a:rPr lang="en-US" altLang="ko-KR" sz="1800" dirty="0"/>
              <a:t>(cut height) </a:t>
            </a:r>
            <a:r>
              <a:rPr lang="ko-KR" altLang="en-US" sz="1800" dirty="0"/>
              <a:t>선택 과정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덴드로그램의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Y축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거리값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확인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Y축은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클러스터 간 결합 거리(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나타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클러스터들이 결합될 때마다 새로운 수직선이 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수직선(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Y축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거리값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가장 긴 것을 찾음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수직선의 길이는 "클러스터가 합쳐지는 두 그룹 간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거리"를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의미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Y축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값이 클수록 멀리 떨어진 클러스터들이 합쳐지는 것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긴 수직선 = 가장 큰 거리 차이가 있는 결합을 의미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긴 수직선 바로 아래에서 절단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선택)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np.diff(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distances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사용해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연속된 거리 차이(변화량)를 계산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np.argmax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사용해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큰 변화가 있는 곳을 찾음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지점에서 다음 결합 거리를 절단 높이로 사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용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BE4D0BF-8106-4A37-3758-79BE20572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  <a:r>
              <a:rPr lang="en-US" altLang="ko-KR" sz="2400" dirty="0"/>
              <a:t>(Hierarchical Clustering)</a:t>
            </a:r>
            <a:endParaRPr lang="ko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07520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9670-6976-BA39-3FD5-66F22AC1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D22C325F-E144-E526-3AC6-D02A29294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1800" dirty="0"/>
              <a:t>계층적 클러스터링의 두 가지 주요 유형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병합적 계층적 군집화</a:t>
            </a:r>
            <a:r>
              <a:rPr lang="en-US" altLang="ko-KR" sz="1600" dirty="0"/>
              <a:t>(Agglomerative Hierarchical Clustering): </a:t>
            </a:r>
            <a:r>
              <a:rPr lang="ko-KR" altLang="en-US" sz="1600" dirty="0"/>
              <a:t>병합적 클러스터링을 사용하는 이유는 </a:t>
            </a:r>
            <a:r>
              <a:rPr lang="ko-KR" altLang="en-US" sz="1600" b="1" dirty="0"/>
              <a:t>군집을 계층적</a:t>
            </a:r>
            <a:r>
              <a:rPr lang="en-US" altLang="ko-KR" sz="1600" b="1" dirty="0"/>
              <a:t>(Hierarchical)</a:t>
            </a:r>
            <a:r>
              <a:rPr lang="ko-KR" altLang="en-US" sz="1600" b="1" dirty="0"/>
              <a:t>으로 구성하여 데이터의 구조를 더 잘 파악할 수 있기 때문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K-</a:t>
            </a:r>
            <a:r>
              <a:rPr lang="ko-KR" altLang="en-US" sz="1600" dirty="0"/>
              <a:t>평균</a:t>
            </a:r>
            <a:r>
              <a:rPr lang="en-US" altLang="ko-KR" sz="1600" dirty="0"/>
              <a:t>(K-Means) </a:t>
            </a:r>
            <a:r>
              <a:rPr lang="ko-KR" altLang="en-US" sz="1600" dirty="0"/>
              <a:t>같은 군집화 알고리즘과 비교할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병합적 클러스터링은 </a:t>
            </a:r>
            <a:r>
              <a:rPr lang="ko-KR" altLang="en-US" sz="1600" b="1" dirty="0"/>
              <a:t>데이터 개수가 적을 때 강력한 분석 도구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절차</a:t>
            </a:r>
            <a:r>
              <a:rPr lang="en-US" altLang="ko-KR" sz="1600" b="1" dirty="0"/>
              <a:t>:</a:t>
            </a:r>
            <a:endParaRPr lang="ko-KR" altLang="en-US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각 데이터 포인트를 개별 군집으로 초기화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군집 간의 거리를 계산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유클리드 거리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맨하탄</a:t>
            </a:r>
            <a:r>
              <a:rPr lang="ko-KR" altLang="en-US" sz="1600" dirty="0"/>
              <a:t> 거리 등</a:t>
            </a:r>
            <a:r>
              <a:rPr lang="en-US" altLang="ko-KR" sz="1600" dirty="0"/>
              <a:t>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가장 가까운 두 군집을 병합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2~3</a:t>
            </a:r>
            <a:r>
              <a:rPr lang="ko-KR" altLang="en-US" sz="1600" dirty="0"/>
              <a:t>단계를 반복</a:t>
            </a:r>
            <a:r>
              <a:rPr lang="en-US" altLang="ko-KR" sz="16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774AE-D7CF-F9FF-1D2F-C158D44F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  <a:r>
              <a:rPr lang="en-US" altLang="ko-KR" sz="2400" dirty="0"/>
              <a:t>(Hierarchical Clustering)</a:t>
            </a:r>
            <a:endParaRPr lang="ko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26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클러스터링의 종류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클러스터링은</a:t>
            </a:r>
            <a:r>
              <a:rPr lang="ko" altLang="en-US" sz="2000" dirty="0">
                <a:solidFill>
                  <a:srgbClr val="FF0000"/>
                </a:solidFill>
              </a:rPr>
              <a:t> </a:t>
            </a:r>
            <a:r>
              <a:rPr lang="ko" altLang="en-US" sz="2000" dirty="0"/>
              <a:t>클러스터의 집합</a:t>
            </a:r>
            <a:r>
              <a:rPr lang="ko-KR" altLang="en-US" sz="2000" dirty="0"/>
              <a:t>이</a:t>
            </a:r>
            <a:r>
              <a:rPr lang="ko" altLang="en-US" sz="2000" dirty="0"/>
              <a:t>다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>
                <a:solidFill>
                  <a:srgbClr val="FF0000"/>
                </a:solidFill>
              </a:rPr>
              <a:t>계층적 구조 </a:t>
            </a:r>
            <a:r>
              <a:rPr lang="ko" altLang="en-US" sz="2000" dirty="0"/>
              <a:t>와 </a:t>
            </a:r>
            <a:r>
              <a:rPr lang="ko-KR" altLang="en-US" sz="2000" dirty="0" err="1">
                <a:solidFill>
                  <a:srgbClr val="FF0000"/>
                </a:solidFill>
              </a:rPr>
              <a:t>분할적</a:t>
            </a:r>
            <a:r>
              <a:rPr lang="ko" altLang="en-US" sz="2000" dirty="0">
                <a:solidFill>
                  <a:srgbClr val="FF0000"/>
                </a:solidFill>
              </a:rPr>
              <a:t> 구조 </a:t>
            </a:r>
            <a:r>
              <a:rPr lang="ko" altLang="en-US" sz="2000" dirty="0"/>
              <a:t>클러스터 세트의 중요한 차이점</a:t>
            </a:r>
            <a:r>
              <a:rPr lang="ko" altLang="en-US" sz="2000" dirty="0">
                <a:solidFill>
                  <a:srgbClr val="FFCC00"/>
                </a:solidFill>
              </a:rPr>
              <a:t> </a:t>
            </a:r>
            <a:endParaRPr lang="en-US" altLang="en-US" sz="2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 err="1"/>
              <a:t>분할 </a:t>
            </a:r>
            <a:r>
              <a:rPr lang="ko" altLang="en-US" sz="1800" dirty="0"/>
              <a:t>클러스터링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" altLang="en-US" sz="1600" dirty="0"/>
              <a:t>데이터 객체를 겹치지 않는 하위 집합(클러스터)으로 분할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/>
              <a:t>계층적 클러스터링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" altLang="en-US" sz="1600" dirty="0"/>
              <a:t>계층적 트리로 구성된 중첩 클러스터 세트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0CB7-E732-CD0E-C6D4-153EBEF37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43CE79F-1FB0-88F4-680D-7E4AFDD67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계층적 클러스터링</a:t>
            </a:r>
            <a:r>
              <a:rPr lang="en-US" altLang="ko-KR" sz="2400" dirty="0"/>
              <a:t>(Hierarchical Clustering)</a:t>
            </a:r>
            <a:endParaRPr lang="ko" altLang="en-US" sz="2400" dirty="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145D9DD-E93F-B337-14C2-23CB66B0F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1800" dirty="0"/>
              <a:t>계층적 클러스터링의 두 가지 주요 유형</a:t>
            </a:r>
            <a:r>
              <a:rPr lang="en-US" altLang="ko" sz="1800" dirty="0"/>
              <a:t>(</a:t>
            </a:r>
            <a:r>
              <a:rPr lang="ko-KR" altLang="en-US" sz="1800" dirty="0"/>
              <a:t>계속</a:t>
            </a:r>
            <a:r>
              <a:rPr lang="en-US" altLang="ko-KR" sz="18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2. </a:t>
            </a:r>
            <a:r>
              <a:rPr lang="ko-KR" altLang="en-US" sz="1600" dirty="0" err="1"/>
              <a:t>분할적</a:t>
            </a:r>
            <a:r>
              <a:rPr lang="ko-KR" altLang="en-US" sz="1600" dirty="0"/>
              <a:t> 계층적 군집화</a:t>
            </a:r>
            <a:r>
              <a:rPr lang="en-US" altLang="ko-KR" sz="1600" dirty="0"/>
              <a:t>(Divisive Hierarchical Clustering): </a:t>
            </a:r>
            <a:r>
              <a:rPr lang="ko-KR" altLang="en-US" sz="1600" dirty="0" err="1"/>
              <a:t>분할적</a:t>
            </a:r>
            <a:r>
              <a:rPr lang="ko-KR" altLang="en-US" sz="1600" dirty="0"/>
              <a:t> 계층적 군집화는 병합적</a:t>
            </a:r>
            <a:r>
              <a:rPr lang="en-US" altLang="ko-KR" sz="1600" dirty="0"/>
              <a:t> </a:t>
            </a:r>
            <a:r>
              <a:rPr lang="ko-KR" altLang="en-US" sz="1600" dirty="0"/>
              <a:t>군집화와 반대되는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처음에는 모든 데이터가 하나의 큰 군집으로 시작하고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이후 점점 더 작은 군집으로 분할</a:t>
            </a:r>
            <a:r>
              <a:rPr lang="en-US" altLang="ko-KR" sz="1600" dirty="0"/>
              <a:t>(Split)</a:t>
            </a:r>
            <a:r>
              <a:rPr lang="ko-KR" altLang="en-US" sz="1600" dirty="0"/>
              <a:t>하면서 계층적 구조를 형성하는 방법이다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군집 간 거리 측정 방법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군집 간의 거리 계산 방법에 따라 결과가 달라질 수 있다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최단 연결</a:t>
            </a:r>
            <a:r>
              <a:rPr lang="en-US" altLang="ko-KR" sz="1600" b="1" dirty="0"/>
              <a:t>(single linkage)</a:t>
            </a:r>
            <a:r>
              <a:rPr lang="en-US" altLang="ko-KR" sz="1600" dirty="0"/>
              <a:t>: </a:t>
            </a:r>
            <a:r>
              <a:rPr lang="ko-KR" altLang="en-US" sz="1600" dirty="0"/>
              <a:t>두 군집에서 가장 가까운 데이터 포인트 간의 거리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최장 연결</a:t>
            </a:r>
            <a:r>
              <a:rPr lang="en-US" altLang="ko-KR" sz="1600" b="1" dirty="0"/>
              <a:t>(complete linkage)</a:t>
            </a:r>
            <a:r>
              <a:rPr lang="en-US" altLang="ko-KR" sz="1600" dirty="0"/>
              <a:t>: </a:t>
            </a:r>
            <a:r>
              <a:rPr lang="ko-KR" altLang="en-US" sz="1600" dirty="0"/>
              <a:t>두 군집에서 가장 먼 데이터 포인트 간의 거리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평균 연결</a:t>
            </a:r>
            <a:r>
              <a:rPr lang="en-US" altLang="ko-KR" sz="1600" b="1" dirty="0"/>
              <a:t>(average linkage)</a:t>
            </a:r>
            <a:r>
              <a:rPr lang="en-US" altLang="ko-KR" sz="1600" dirty="0"/>
              <a:t>: </a:t>
            </a:r>
            <a:r>
              <a:rPr lang="ko-KR" altLang="en-US" sz="1600" dirty="0"/>
              <a:t>두 군집 간 모든 데이터 포인트 쌍의 평균 거리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중심 연결</a:t>
            </a:r>
            <a:r>
              <a:rPr lang="en-US" altLang="ko-KR" sz="1600" b="1" dirty="0"/>
              <a:t>(centroid linkage)</a:t>
            </a:r>
            <a:r>
              <a:rPr lang="en-US" altLang="ko-KR" sz="1600" dirty="0"/>
              <a:t>: </a:t>
            </a:r>
            <a:r>
              <a:rPr lang="ko-KR" altLang="en-US" sz="1600" dirty="0"/>
              <a:t>두 군집의 중심점</a:t>
            </a:r>
            <a:r>
              <a:rPr lang="en-US" altLang="ko-KR" sz="1600" dirty="0"/>
              <a:t>(centroid) </a:t>
            </a:r>
            <a:r>
              <a:rPr lang="ko-KR" altLang="en-US" sz="1600" dirty="0"/>
              <a:t>간 거리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8103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49F3C-D5A5-74F7-EAE4-F78D3B3EF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82D79BB8-2360-03A0-2A55-6BDD09A79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병합적 계층적 군집화 예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</a:t>
            </a:r>
            <a:r>
              <a:rPr lang="ko-KR" altLang="en-US" sz="1600" dirty="0"/>
              <a:t>  </a:t>
            </a:r>
            <a:r>
              <a:rPr lang="en-US" altLang="ko-KR" sz="1600" dirty="0"/>
              <a:t>1. </a:t>
            </a:r>
            <a:r>
              <a:rPr lang="ko-KR" altLang="en-US" sz="1600" dirty="0"/>
              <a:t>예제</a:t>
            </a:r>
            <a:r>
              <a:rPr lang="en-US" altLang="ko-KR" sz="1600" dirty="0"/>
              <a:t>: 2</a:t>
            </a:r>
            <a:r>
              <a:rPr lang="ko-KR" altLang="en-US" sz="1600" dirty="0"/>
              <a:t>차원 데이터 포인트</a:t>
            </a:r>
            <a:r>
              <a:rPr lang="en-US" altLang="ko-KR" sz="1600" dirty="0"/>
              <a:t>: A(1,2), B(2,3), C(6,8), D(7,9), E(8,10)</a:t>
            </a:r>
            <a:r>
              <a:rPr lang="en-US" altLang="ko-KR" sz="1200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초기화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데이터 포인트를 하나의 군집으로 시작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초기 군집</a:t>
            </a:r>
            <a:r>
              <a:rPr lang="en-US" altLang="ko-KR" sz="1600" dirty="0"/>
              <a:t>: {A}, {B}, {C}, {D}, {E} (5</a:t>
            </a:r>
            <a:r>
              <a:rPr lang="ko-KR" altLang="en-US" sz="1600" dirty="0"/>
              <a:t>개의 군집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거리 계산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</a:t>
            </a:r>
            <a:r>
              <a:rPr lang="ko-KR" altLang="en-US" sz="1600" dirty="0" err="1"/>
              <a:t>군집간의</a:t>
            </a:r>
            <a:r>
              <a:rPr lang="ko-KR" altLang="en-US" sz="1600" dirty="0"/>
              <a:t> 거리를 계산</a:t>
            </a:r>
            <a:r>
              <a:rPr lang="en-US" altLang="ko-KR" sz="1600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F1394-FE8F-7F64-1BD1-45C1741B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19600"/>
            <a:ext cx="3875315" cy="28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6D3AAB-E475-CF43-A392-F03FC62A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4899773"/>
            <a:ext cx="5181600" cy="161065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3A5A3C1-993F-3295-059F-E98B0933B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9443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93B81-A9EC-9A62-C4CA-A92C4FB28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2CD8FA03-4BBF-A59D-E41A-FC1D4064B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1" y="1143000"/>
            <a:ext cx="4343399" cy="5562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800" dirty="0"/>
              <a:t>병합적 계층적 군집화 예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b="1" dirty="0"/>
              <a:t>3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가장 가까운 두 군집 병합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모든 군집 간 거리를 계산한 후 가장 가까운 두 군집을 병합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b="1" dirty="0"/>
              <a:t>4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반복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거리 재계산</a:t>
            </a:r>
            <a:endParaRPr lang="en-US" altLang="ko-KR" sz="1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새로 병합된 군집 </a:t>
            </a:r>
            <a:r>
              <a:rPr lang="en-US" altLang="ko-KR" sz="1600" dirty="0"/>
              <a:t>{AB} </a:t>
            </a:r>
            <a:r>
              <a:rPr lang="ko-KR" altLang="en-US" sz="1600" dirty="0"/>
              <a:t>와 나머지 군집 간 거리를 계산</a:t>
            </a:r>
            <a:r>
              <a:rPr lang="en-US" altLang="ko-KR" sz="1600" dirty="0"/>
              <a:t>: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{AB} </a:t>
            </a:r>
            <a:r>
              <a:rPr lang="ko-KR" altLang="en-US" sz="1600" dirty="0"/>
              <a:t>와 </a:t>
            </a:r>
            <a:r>
              <a:rPr lang="en-US" altLang="ko-KR" sz="1600" dirty="0"/>
              <a:t>C </a:t>
            </a:r>
            <a:r>
              <a:rPr lang="ko-KR" altLang="en-US" sz="1600" dirty="0"/>
              <a:t>간의 거리를 계산</a:t>
            </a:r>
            <a:r>
              <a:rPr lang="en-US" altLang="ko-KR" sz="1600" dirty="0"/>
              <a:t>, Single Linkage(</a:t>
            </a:r>
            <a:r>
              <a:rPr lang="ko-KR" altLang="en-US" sz="1600" dirty="0"/>
              <a:t>최단 연결</a:t>
            </a:r>
            <a:r>
              <a:rPr lang="en-US" altLang="ko-KR" sz="1600" dirty="0"/>
              <a:t>)</a:t>
            </a:r>
            <a:r>
              <a:rPr lang="ko-KR" altLang="en-US" sz="1600" dirty="0"/>
              <a:t>를 기준으로</a:t>
            </a:r>
            <a:r>
              <a:rPr lang="en-US" altLang="ko-KR" sz="1600" dirty="0"/>
              <a:t> A - C </a:t>
            </a:r>
            <a:r>
              <a:rPr lang="ko-KR" altLang="en-US" sz="1600" dirty="0"/>
              <a:t>또는 </a:t>
            </a:r>
            <a:r>
              <a:rPr lang="en-US" altLang="ko-KR" sz="1600" dirty="0"/>
              <a:t>B - C </a:t>
            </a:r>
            <a:r>
              <a:rPr lang="ko-KR" altLang="en-US" sz="1600" dirty="0"/>
              <a:t>중 최소 거리를 선택한다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3AAA74-916D-7BAB-047C-708D026C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67189"/>
            <a:ext cx="3407229" cy="9983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A349AC-03AF-04F8-C243-9EDA0B96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06786"/>
            <a:ext cx="3886200" cy="13716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C77107C-3CDF-7B0C-4FDC-A5BB8A7CC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59327"/>
            <a:ext cx="4343398" cy="5562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lvl="1" indent="0">
              <a:lnSpc>
                <a:spcPct val="150000"/>
              </a:lnSpc>
              <a:buFont typeface="Arial" charset="0"/>
              <a:buNone/>
            </a:pPr>
            <a:r>
              <a:rPr lang="en-US" altLang="ko-KR" sz="1600" dirty="0"/>
              <a:t>6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최종 병합</a:t>
            </a:r>
            <a:endParaRPr lang="ko-KR" altLang="en-US" sz="1600" b="1" kern="0" dirty="0"/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반복하여 모든 데이터를 하나의 군집으로 합칠 때까지 진행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덴드로그램을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병합 순서를 시각적으로 확인할 수 있다.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kern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kern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kern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91000A-AB07-4D6E-015C-50E75FD97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3117324"/>
            <a:ext cx="3581400" cy="1666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67968A-290B-A0DD-382F-0B056E46B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935750"/>
            <a:ext cx="2401301" cy="1726308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F0BCC292-C440-88C4-55D6-05C1C612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65043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F2C83-1F57-C3E3-AE32-63F6F5376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DE6FBD0D-0D3F-35E3-90CE-BF642D7D2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근접 행렬</a:t>
            </a:r>
            <a:r>
              <a:rPr lang="en-US" altLang="ko-KR" sz="1800" b="1" dirty="0"/>
              <a:t>(proximity matrix): </a:t>
            </a:r>
            <a:r>
              <a:rPr lang="ko-KR" altLang="en-US" sz="1400" dirty="0"/>
              <a:t>병합적 클러스터링에서 </a:t>
            </a:r>
            <a:r>
              <a:rPr lang="ko-KR" altLang="en-US" sz="1400" b="1" dirty="0">
                <a:solidFill>
                  <a:srgbClr val="0070C0"/>
                </a:solidFill>
              </a:rPr>
              <a:t>근접 행렬</a:t>
            </a:r>
            <a:r>
              <a:rPr lang="en-US" altLang="ko-KR" sz="1400" b="1" dirty="0">
                <a:solidFill>
                  <a:srgbClr val="0070C0"/>
                </a:solidFill>
              </a:rPr>
              <a:t>(proximity matrix)</a:t>
            </a:r>
            <a:r>
              <a:rPr lang="ko-KR" altLang="en-US" sz="1400" b="1" dirty="0">
                <a:solidFill>
                  <a:srgbClr val="0070C0"/>
                </a:solidFill>
              </a:rPr>
              <a:t>은 데이터 포인트들 간의 유사도 또는 거리 정보를 저장하는 행렬이다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ko-KR" altLang="en-US" sz="1400" dirty="0"/>
              <a:t>이 행렬은 클러스터 간의 거리를 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가장 가까운 두 군집을 선택해 병합하는 과정에서 사용된다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/>
              <a:t>        </a:t>
            </a:r>
            <a:r>
              <a:rPr lang="ko-KR" altLang="en-US" sz="1600" b="1" dirty="0"/>
              <a:t>근접 행렬의 정의</a:t>
            </a:r>
            <a:endParaRPr lang="en-US" altLang="ko-KR" sz="1600" b="1" dirty="0"/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근접 행렬은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대칭 행렬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×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크기를 갖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여기서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포인트의 수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행렬의 각 요소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)는 데이터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데이터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간의 거리 또는 유사도를 나타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/>
              <a:t>        </a:t>
            </a:r>
            <a:r>
              <a:rPr lang="ko-KR" altLang="en-US" sz="1600" b="1" dirty="0"/>
              <a:t>거리계산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각 데이터 포인트 간의 거리를 계산해 </a:t>
            </a:r>
            <a:r>
              <a:rPr lang="en-US" altLang="ko-KR" sz="1600" dirty="0"/>
              <a:t>D(</a:t>
            </a:r>
            <a:r>
              <a:rPr lang="en-US" altLang="ko-KR" sz="1600" dirty="0" err="1"/>
              <a:t>i,j</a:t>
            </a:r>
            <a:r>
              <a:rPr lang="en-US" altLang="ko-KR" sz="1600" dirty="0"/>
              <a:t>) </a:t>
            </a:r>
            <a:r>
              <a:rPr lang="ko-KR" altLang="en-US" sz="1600" dirty="0"/>
              <a:t>에 채운다</a:t>
            </a:r>
            <a:r>
              <a:rPr lang="en-US" altLang="ko-KR" sz="1600" dirty="0"/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54BA0-A8FB-C526-CB56-772184E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17902"/>
            <a:ext cx="4939264" cy="6970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1A86CB-B26B-A2A0-5024-E7FFFF79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19600"/>
            <a:ext cx="5821346" cy="16764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B58F67F-CFFB-C143-F633-C5B35C696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4560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69D5D-BA1F-0F37-CB1D-76A50843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910FB509-FE58-0CC7-E427-2F534BFA4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      </a:t>
            </a:r>
            <a:r>
              <a:rPr lang="ko-KR" altLang="en-US" sz="1800" b="1" dirty="0"/>
              <a:t>대칭 행렬 생성</a:t>
            </a:r>
            <a:r>
              <a:rPr lang="en-US" altLang="ko-KR" sz="1800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대칭 행렬이므로 </a:t>
            </a:r>
            <a:r>
              <a:rPr lang="en-US" altLang="ko-KR" sz="1600" dirty="0"/>
              <a:t>D(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, j</a:t>
            </a:r>
            <a:r>
              <a:rPr lang="en-US" altLang="ko-KR" sz="1600" dirty="0"/>
              <a:t>)=D(</a:t>
            </a:r>
            <a:r>
              <a:rPr lang="en-US" altLang="ko-KR" sz="1600" i="1" dirty="0"/>
              <a:t>j, 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) </a:t>
            </a:r>
            <a:r>
              <a:rPr lang="ko-KR" altLang="en-US" sz="1600" dirty="0"/>
              <a:t>대각선 요소는 </a:t>
            </a:r>
            <a:r>
              <a:rPr lang="en-US" altLang="ko-KR" sz="1600" dirty="0"/>
              <a:t>D(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, 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)=0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예제의 경우 근접 행렬은 다음과 같다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800" b="1" dirty="0"/>
              <a:t>     병합 과정에서 근접 행렬의 역할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가장 가까운 두 군집 선택</a:t>
            </a:r>
            <a:r>
              <a:rPr lang="en-US" altLang="ko-KR" sz="1600" dirty="0"/>
              <a:t>: </a:t>
            </a:r>
            <a:r>
              <a:rPr lang="ko-KR" altLang="en-US" sz="1600" dirty="0"/>
              <a:t>근접 행렬에서 가장 작은 값을 찾아 그에 해당하는 두 군집을 병합한다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행렬 업데이트</a:t>
            </a:r>
            <a:r>
              <a:rPr lang="en-US" altLang="ko-KR" sz="1600" dirty="0"/>
              <a:t>: </a:t>
            </a:r>
            <a:r>
              <a:rPr lang="ko-KR" altLang="en-US" sz="1600" dirty="0"/>
              <a:t>군집이 병합되면 새로운 군집과 다른 군집 간의 거리를 계산하여 근접 행렬을 업데이트한다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{A, B} </a:t>
            </a:r>
            <a:r>
              <a:rPr lang="ko-KR" altLang="en-US" sz="1600" dirty="0"/>
              <a:t>가 병합되었다면 </a:t>
            </a:r>
            <a:r>
              <a:rPr lang="en-US" altLang="ko-KR" sz="1600" dirty="0"/>
              <a:t>{A,B} </a:t>
            </a:r>
            <a:r>
              <a:rPr lang="ko-KR" altLang="en-US" sz="1600" dirty="0"/>
              <a:t>와 </a:t>
            </a:r>
            <a:r>
              <a:rPr lang="en-US" altLang="ko-KR" sz="1600" dirty="0"/>
              <a:t>C </a:t>
            </a:r>
            <a:r>
              <a:rPr lang="ko-KR" altLang="en-US" sz="1600" dirty="0"/>
              <a:t>간의 거리를 다시 계산한다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거리 계산 방법</a:t>
            </a:r>
            <a:r>
              <a:rPr lang="en-US" altLang="ko-KR" sz="1600" dirty="0"/>
              <a:t>(</a:t>
            </a:r>
            <a:r>
              <a:rPr lang="ko-KR" altLang="en-US" sz="1600" dirty="0"/>
              <a:t>링케이지 방식</a:t>
            </a:r>
            <a:r>
              <a:rPr lang="en-US" altLang="ko-KR" sz="1600" dirty="0"/>
              <a:t>: Single, Complete, Average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새로운 거리를 정한다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C4FAE-F1B0-9A5D-B9F4-6C49C80F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1981200" cy="100040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42E28AA-ADD4-8799-BFCC-37C438C5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3827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2954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b="1" dirty="0"/>
              <a:t>핵심 아이디어: 가장 가까운 클러스터를 연속적으로 병합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기본 알고리즘</a:t>
            </a:r>
            <a:r>
              <a:rPr lang="en-US" altLang="ko" sz="2000" dirty="0"/>
              <a:t>(</a:t>
            </a:r>
            <a:r>
              <a:rPr lang="en-US" altLang="en-US" sz="2000" dirty="0"/>
              <a:t>Basic algorithm)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  <a:r>
              <a:rPr lang="ko" altLang="en-US" sz="900" dirty="0"/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-KR" altLang="en-US" sz="2000" dirty="0"/>
              <a:t>중</a:t>
            </a:r>
            <a:r>
              <a:rPr lang="ko" altLang="en-US" sz="2000" dirty="0"/>
              <a:t>요</a:t>
            </a:r>
            <a:r>
              <a:rPr lang="ko-KR" altLang="en-US" sz="2000" dirty="0"/>
              <a:t>한 것</a:t>
            </a:r>
            <a:r>
              <a:rPr lang="ko" altLang="en-US" sz="2000" dirty="0"/>
              <a:t>은 두 클러스터의 근접성을 계산하는 것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0F0CE-4394-25FA-E5AA-A598FB487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CBD75-9A7A-F529-CD34-143EF7A7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CE27F377-B684-9D92-F809-78505848B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근접행렬 사용 예</a:t>
            </a:r>
            <a:endParaRPr lang="ko" altLang="en-US" sz="1800" b="1" dirty="0"/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 marL="0" indent="0">
              <a:buNone/>
            </a:pPr>
            <a:r>
              <a:rPr lang="ko-KR" altLang="en-US" sz="1400" b="1" dirty="0"/>
              <a:t>     </a:t>
            </a:r>
            <a:r>
              <a:rPr lang="en-US" altLang="ko-KR" sz="1400" b="1" dirty="0"/>
              <a:t>1. </a:t>
            </a:r>
            <a:r>
              <a:rPr lang="ko-KR" altLang="en-US" sz="1400" b="1" dirty="0"/>
              <a:t>가장 가까운 두 클러스터 찾기</a:t>
            </a:r>
            <a:r>
              <a:rPr lang="en-US" altLang="ko-KR" sz="1400" b="1" dirty="0"/>
              <a:t>: </a:t>
            </a:r>
            <a:r>
              <a:rPr lang="ko-KR" altLang="en-US" sz="1400" dirty="0"/>
              <a:t>가장 작은 값은 </a:t>
            </a:r>
            <a:r>
              <a:rPr lang="en-US" altLang="ko-KR" sz="1400" b="1" dirty="0"/>
              <a:t>C2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C5</a:t>
            </a:r>
            <a:r>
              <a:rPr lang="ko-KR" altLang="en-US" sz="1400" dirty="0"/>
              <a:t> 사이의 거리인 </a:t>
            </a:r>
            <a:r>
              <a:rPr lang="en-US" altLang="ko-KR" sz="1400" b="1" dirty="0"/>
              <a:t>3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C2</a:t>
            </a:r>
            <a:r>
              <a:rPr lang="ko-KR" altLang="en-US" sz="1400" dirty="0"/>
              <a:t>와 </a:t>
            </a:r>
            <a:r>
              <a:rPr lang="en-US" altLang="ko-KR" sz="1400" dirty="0"/>
              <a:t>C5</a:t>
            </a:r>
            <a:r>
              <a:rPr lang="ko-KR" altLang="en-US" sz="1400" dirty="0"/>
              <a:t>가 병합될 클러스터이다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b="1" dirty="0"/>
              <a:t>     </a:t>
            </a:r>
            <a:r>
              <a:rPr lang="en-US" altLang="ko-KR" sz="1400" b="1" dirty="0"/>
              <a:t>2. </a:t>
            </a:r>
            <a:r>
              <a:rPr lang="ko-KR" altLang="en-US" sz="1400" b="1" dirty="0"/>
              <a:t>병합 후 거리 계산</a:t>
            </a:r>
            <a:r>
              <a:rPr lang="en-US" altLang="ko-KR" sz="1400" b="1" dirty="0"/>
              <a:t>: </a:t>
            </a:r>
            <a:r>
              <a:rPr lang="ko-KR" altLang="en-US" sz="1400" dirty="0"/>
              <a:t>이제 </a:t>
            </a:r>
            <a:r>
              <a:rPr lang="en-US" altLang="ko-KR" sz="1400" dirty="0"/>
              <a:t>C2</a:t>
            </a:r>
            <a:r>
              <a:rPr lang="ko-KR" altLang="en-US" sz="1400" dirty="0"/>
              <a:t>와 </a:t>
            </a:r>
            <a:r>
              <a:rPr lang="en-US" altLang="ko-KR" sz="1400" dirty="0"/>
              <a:t>C5</a:t>
            </a:r>
            <a:r>
              <a:rPr lang="ko-KR" altLang="en-US" sz="1400" dirty="0"/>
              <a:t>가 병합된 새로운 클러스터 </a:t>
            </a:r>
            <a:r>
              <a:rPr lang="en-US" altLang="ko-KR" sz="1400" b="1" dirty="0"/>
              <a:t>C2+5</a:t>
            </a:r>
            <a:r>
              <a:rPr lang="ko-KR" altLang="en-US" sz="1400" dirty="0"/>
              <a:t>를 생성하고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ko-KR" altLang="en-US" sz="1400" dirty="0" err="1"/>
              <a:t>클러스터들과의</a:t>
            </a:r>
            <a:r>
              <a:rPr lang="ko-KR" altLang="en-US" sz="1400" dirty="0"/>
              <a:t> 거리를 계산한다</a:t>
            </a:r>
            <a:r>
              <a:rPr lang="en-US" altLang="ko-KR" sz="1400" dirty="0"/>
              <a:t>. </a:t>
            </a:r>
            <a:r>
              <a:rPr lang="ko-KR" altLang="en-US" sz="1400" dirty="0"/>
              <a:t>최소 연결법을 사용하므로</a:t>
            </a:r>
            <a:r>
              <a:rPr lang="en-US" altLang="ko-KR" sz="1400" dirty="0"/>
              <a:t>, C2+5</a:t>
            </a:r>
            <a:r>
              <a:rPr lang="ko-KR" altLang="en-US" sz="1400" dirty="0"/>
              <a:t>와 다른 클러스터들 간의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ko-KR" altLang="en-US" sz="1400" dirty="0"/>
              <a:t>거리는 </a:t>
            </a:r>
            <a:r>
              <a:rPr lang="en-US" altLang="ko-KR" sz="1400" dirty="0"/>
              <a:t>C2</a:t>
            </a:r>
            <a:r>
              <a:rPr lang="ko-KR" altLang="en-US" sz="1400" dirty="0"/>
              <a:t>와 </a:t>
            </a:r>
            <a:r>
              <a:rPr lang="en-US" altLang="ko-KR" sz="1400" dirty="0"/>
              <a:t>C5 </a:t>
            </a:r>
            <a:r>
              <a:rPr lang="ko-KR" altLang="en-US" sz="1400" dirty="0"/>
              <a:t>사이의 거리가 아닌</a:t>
            </a:r>
            <a:r>
              <a:rPr lang="en-US" altLang="ko-KR" sz="1400" dirty="0"/>
              <a:t>, C2</a:t>
            </a:r>
            <a:r>
              <a:rPr lang="ko-KR" altLang="en-US" sz="1400" dirty="0"/>
              <a:t>와 </a:t>
            </a:r>
            <a:r>
              <a:rPr lang="en-US" altLang="ko-KR" sz="1400" dirty="0"/>
              <a:t>C5 </a:t>
            </a:r>
            <a:r>
              <a:rPr lang="ko-KR" altLang="en-US" sz="1400" dirty="0"/>
              <a:t>중 더 작은 거리이다</a:t>
            </a:r>
            <a:r>
              <a:rPr lang="en-US" altLang="ko-KR" sz="1400" dirty="0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ko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A1C04-784A-2672-E9D2-88067EE82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5E13A-D68F-04F0-EEB7-7E70E6E2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7513638" cy="2454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684CE0-EFD7-4729-DD62-42A02240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494416"/>
            <a:ext cx="4920343" cy="11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8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6D2A-73EB-35E5-A407-1BF36ECA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731C76D4-9A4C-C048-339D-C63E226AB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근접행렬 사용 예</a:t>
            </a:r>
            <a:endParaRPr lang="ko" altLang="en-US" sz="1800" b="1" dirty="0"/>
          </a:p>
          <a:p>
            <a:pPr marL="2209800" lvl="4" indent="-381000">
              <a:lnSpc>
                <a:spcPct val="150000"/>
              </a:lnSpc>
            </a:pPr>
            <a:endParaRPr lang="en-US" altLang="en-US" sz="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/>
              <a:t>     </a:t>
            </a:r>
            <a:r>
              <a:rPr lang="en-US" altLang="ko-KR" sz="1600" b="1" dirty="0"/>
              <a:t>3. </a:t>
            </a:r>
            <a:r>
              <a:rPr lang="ko-KR" altLang="en-US" sz="1600" b="1" dirty="0"/>
              <a:t>근접 행렬 업데이트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C2</a:t>
            </a:r>
            <a:r>
              <a:rPr lang="ko-KR" altLang="en-US" sz="1600" dirty="0"/>
              <a:t>와 </a:t>
            </a:r>
            <a:r>
              <a:rPr lang="en-US" altLang="ko-KR" sz="1600" dirty="0"/>
              <a:t>C5</a:t>
            </a:r>
            <a:r>
              <a:rPr lang="ko-KR" altLang="en-US" sz="1600" dirty="0"/>
              <a:t>의 행과 열을 삭제하고</a:t>
            </a:r>
            <a:r>
              <a:rPr lang="en-US" altLang="ko-KR" sz="1600" dirty="0"/>
              <a:t>, C2+5</a:t>
            </a:r>
            <a:r>
              <a:rPr lang="ko-KR" altLang="en-US" sz="1600" dirty="0"/>
              <a:t>에 대한 새로운 거리를 계산한 후 근접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행렬을 수정한다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EA116-D8CE-01D5-86F0-17E43E82C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병합적 계층적 군집화</a:t>
            </a:r>
            <a:r>
              <a:rPr lang="en-US" altLang="ko-KR" sz="1800" dirty="0"/>
              <a:t>(Agglomerative Hierarchical Clustering) </a:t>
            </a:r>
            <a:endParaRPr lang="ko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DDAB4-9EE0-17FF-40BF-D0D3CFEF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7239000" cy="17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89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1단계와 2단계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개별 지점의 클러스터와 근접 행렬로 시작</a:t>
            </a:r>
            <a:r>
              <a:rPr lang="ko-KR" altLang="en-US" sz="2000" dirty="0"/>
              <a:t>한</a:t>
            </a:r>
            <a:r>
              <a:rPr lang="ko" altLang="en-US" sz="2000" dirty="0"/>
              <a:t>다.</a:t>
            </a:r>
          </a:p>
          <a:p>
            <a:pPr lvl="1"/>
            <a:endParaRPr lang="en-US" alt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" dirty="0"/>
                <a:t>p</a:t>
              </a:r>
              <a:r>
                <a:rPr lang="ko" altLang="en-US" dirty="0"/>
                <a:t>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" dirty="0"/>
                <a:t>P</a:t>
              </a:r>
              <a:r>
                <a:rPr lang="ko" altLang="en-US" dirty="0"/>
                <a:t>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49438" imgH="1399827" progId="Visio.Drawing.6">
                  <p:embed/>
                </p:oleObj>
              </mc:Choice>
              <mc:Fallback>
                <p:oleObj name="Visio" r:id="rId2" imgW="7949438" imgH="1399827" progId="Visio.Drawing.6">
                  <p:embed/>
                  <p:pic>
                    <p:nvPicPr>
                      <p:cNvPr id="553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중간 상황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몇 가지 병합 단계를 거친 후 몇 가지 클러스터가 생겼다.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2996548" progId="Visio.Drawing.6">
                  <p:embed/>
                </p:oleObj>
              </mc:Choice>
              <mc:Fallback>
                <p:oleObj name="Visio" r:id="rId2" imgW="7591349" imgH="2996548" progId="Visio.Drawing.6">
                  <p:embed/>
                  <p:pic>
                    <p:nvPicPr>
                      <p:cNvPr id="5633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분할 클러스터링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/>
                <a:t>분할 클러스터링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4단계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가장 가까운 두 클러스터(C2와 C5)를 병합하고 근접 행렬을 업데이트하려고 </a:t>
            </a:r>
            <a:r>
              <a:rPr lang="ko-KR" altLang="en-US" sz="2000" dirty="0"/>
              <a:t>한</a:t>
            </a:r>
            <a:r>
              <a:rPr lang="ko" altLang="en-US" sz="2000" dirty="0"/>
              <a:t>다.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100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5908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2971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8768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006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14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029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5720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431733" progId="Visio.Drawing.6">
                  <p:embed/>
                </p:oleObj>
              </mc:Choice>
              <mc:Fallback>
                <p:oleObj name="Visio" r:id="rId2" imgW="7591349" imgH="3431733" progId="Visio.Drawing.6">
                  <p:embed/>
                  <p:pic>
                    <p:nvPicPr>
                      <p:cNvPr id="5736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5단계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질문은 "근접성 행렬을 어떻게 업데이트합니까?"입니다.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29718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17526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21336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600200" y="35814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2438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C4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057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C3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?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C4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29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654718" progId="Visio.Drawing.6">
                  <p:embed/>
                </p:oleObj>
              </mc:Choice>
              <mc:Fallback>
                <p:oleObj name="Visio" r:id="rId2" imgW="7591349" imgH="3654718" progId="Visio.Drawing.6">
                  <p:embed/>
                  <p:pic>
                    <p:nvPicPr>
                      <p:cNvPr id="5840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3">
            <a:extLst>
              <a:ext uri="{FF2B5EF4-FFF2-40B4-BE49-F238E27FC236}">
                <a16:creationId xmlns:a16="http://schemas.microsoft.com/office/drawing/2014/main" id="{8AE0BAD9-CE36-C5EB-637F-BDDEDC96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C2 </a:t>
            </a:r>
            <a:r>
              <a:rPr lang="en-US" altLang="en-US" b="0" dirty="0"/>
              <a:t>U </a:t>
            </a:r>
            <a:r>
              <a:rPr lang="en-US" altLang="en-US" dirty="0"/>
              <a:t>C5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6B29903F-95B0-F3E8-F92E-1F83BB68B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C2 </a:t>
            </a:r>
            <a:r>
              <a:rPr lang="en-US" altLang="en-US" b="0" dirty="0"/>
              <a:t>U </a:t>
            </a:r>
            <a:r>
              <a:rPr lang="en-US" altLang="en-US" dirty="0"/>
              <a:t>C5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FBD548C-74F8-DA51-BDCF-F50C51A6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068" y="3772576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C2 </a:t>
            </a:r>
            <a:r>
              <a:rPr lang="en-US" altLang="en-US" b="0" dirty="0"/>
              <a:t>U</a:t>
            </a:r>
            <a:r>
              <a:rPr lang="en-US" altLang="en-US" dirty="0"/>
              <a:t> C5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9493092E-317E-4D20-FDF0-B9484ADA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?        ?        ?        ?    	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6F4D3-F953-EA17-2EA5-CC6A5C97F5AD}"/>
              </a:ext>
            </a:extLst>
          </p:cNvPr>
          <p:cNvSpPr txBox="1"/>
          <p:nvPr/>
        </p:nvSpPr>
        <p:spPr>
          <a:xfrm>
            <a:off x="457200" y="4648200"/>
            <a:ext cx="4419600" cy="1991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최소 </a:t>
            </a:r>
            <a:r>
              <a:rPr lang="ko-KR" altLang="en-US" b="1" dirty="0" err="1"/>
              <a:t>연결법</a:t>
            </a:r>
            <a:r>
              <a:rPr lang="en-US" altLang="ko-KR" b="1" dirty="0"/>
              <a:t>(Minimum Linkage) </a:t>
            </a:r>
            <a:r>
              <a:rPr lang="ko-KR" altLang="en-US" b="1" dirty="0"/>
              <a:t>적용 예</a:t>
            </a:r>
            <a:r>
              <a:rPr lang="en-US" altLang="ko-KR" b="1" dirty="0"/>
              <a:t>]</a:t>
            </a:r>
            <a:endParaRPr lang="ko-KR" altLang="en-US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 후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C2+5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다른 클러스터들 간의 거리 계산은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최소 연결법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사용하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며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>
                <a:latin typeface="Arial" panose="020B0604020202020204" pitchFamily="34" charset="0"/>
              </a:rPr>
              <a:t>-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C2+5와 C1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거리는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(C2-C1, C5-C1)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최소값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C2+5와 C3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거리는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(C2-C3, C5-C3)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최소값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C2+5와 C4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거리는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(C2-C4, C5-C4)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lang="en-US" altLang="ko-KR" b="0" dirty="0"/>
              <a:t> </a:t>
            </a:r>
            <a:r>
              <a:rPr lang="ko-KR" altLang="en-US" b="0" dirty="0"/>
              <a:t>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소값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간 거리를 정의하는 방법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ko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600"/>
              <a:t>유사?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최소</a:t>
            </a:r>
            <a:r>
              <a:rPr lang="en-US" altLang="ko" sz="2000" b="0" dirty="0"/>
              <a:t>(Min)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맥스</a:t>
            </a:r>
            <a:r>
              <a:rPr lang="en-US" altLang="ko" sz="2000" b="0" dirty="0"/>
              <a:t>(Max)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그룹 평균</a:t>
            </a:r>
            <a:r>
              <a:rPr lang="en-US" altLang="ko" sz="2000" b="0" dirty="0"/>
              <a:t>(Average)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중심 사이의 거리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목적 함수에 의해 구동되는 기타 방법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ko" altLang="en-US" sz="1800" b="0" dirty="0"/>
              <a:t>Ward의 방법은 제곱 오차를 사용합니다.</a:t>
            </a:r>
            <a:endParaRPr lang="en-US" altLang="en-US" sz="1800" b="0" dirty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/>
              <a:t>클러스터 간 유사성을 정의하는 방법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ko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>
                <a:solidFill>
                  <a:srgbClr val="FF0000"/>
                </a:solidFill>
              </a:rPr>
              <a:t>최소</a:t>
            </a:r>
            <a:r>
              <a:rPr lang="en-US" altLang="ko" sz="2000" b="0" dirty="0">
                <a:solidFill>
                  <a:srgbClr val="FF0000"/>
                </a:solidFill>
              </a:rPr>
              <a:t>(Min)</a:t>
            </a:r>
            <a:endParaRPr lang="ko" altLang="en-US" sz="2000" b="0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맥스</a:t>
            </a:r>
            <a:r>
              <a:rPr lang="en-US" altLang="ko" sz="2000" b="0" dirty="0"/>
              <a:t>(Max)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그룹 평균</a:t>
            </a:r>
            <a:r>
              <a:rPr lang="en-US" altLang="ko" sz="2000" b="0" dirty="0"/>
              <a:t>(Average)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중심 사이의 거리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목적 함수에 의해 구동되는 기타 방법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ko" altLang="en-US" sz="1800" b="0" dirty="0"/>
              <a:t>Ward의 방법은 제곱 오차를 사용합니다.</a:t>
            </a:r>
            <a:endParaRPr lang="en-US" altLang="en-US" sz="1800" b="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/>
              <a:t>클러스터 간 유사성을 정의하는 방법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ko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최소</a:t>
            </a:r>
            <a:r>
              <a:rPr lang="en-US" altLang="ko" sz="2000" b="0" dirty="0"/>
              <a:t>(Min)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>
                <a:solidFill>
                  <a:srgbClr val="FF0000"/>
                </a:solidFill>
              </a:rPr>
              <a:t>맥스</a:t>
            </a:r>
            <a:r>
              <a:rPr lang="en-US" altLang="ko" sz="2000" b="0" dirty="0">
                <a:solidFill>
                  <a:srgbClr val="FF0000"/>
                </a:solidFill>
              </a:rPr>
              <a:t>(Max)</a:t>
            </a:r>
            <a:endParaRPr lang="ko" altLang="en-US" sz="2000" b="0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그룹 평균</a:t>
            </a:r>
            <a:r>
              <a:rPr lang="en-US" altLang="ko" sz="2000" b="0" dirty="0"/>
              <a:t>(Average)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중심 사이의 거리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목적 함수에 의해 구동되는 기타 방법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ko" altLang="en-US" sz="1800" b="0" dirty="0"/>
              <a:t>Ward의 방법은 제곱 오차를 사용합니다.</a:t>
            </a:r>
            <a:endParaRPr lang="en-US" altLang="en-US" sz="1800" b="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/>
              <a:t>클러스터 간 유사성을 정의하는 방법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ko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최소</a:t>
            </a:r>
            <a:r>
              <a:rPr lang="en-US" altLang="ko" sz="2000" b="0" dirty="0"/>
              <a:t>(Min)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맥스</a:t>
            </a:r>
            <a:r>
              <a:rPr lang="en-US" altLang="ko" sz="2000" b="0" dirty="0"/>
              <a:t>(Max)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>
                <a:solidFill>
                  <a:srgbClr val="FF0000"/>
                </a:solidFill>
              </a:rPr>
              <a:t>그룹 평균</a:t>
            </a:r>
            <a:r>
              <a:rPr lang="en-US" altLang="ko" sz="2000" b="0" dirty="0">
                <a:solidFill>
                  <a:srgbClr val="FF0000"/>
                </a:solidFill>
              </a:rPr>
              <a:t>(Average)</a:t>
            </a:r>
            <a:endParaRPr lang="ko" altLang="en-US" sz="2000" b="0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중심 사이의 거리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목적 함수에 의해 구동되는 기타 방법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ko" altLang="en-US" sz="1800" b="0" dirty="0"/>
              <a:t>Ward의 방법은 제곱 오차를 사용합니다</a:t>
            </a:r>
            <a:r>
              <a:rPr lang="ko" altLang="en-US" sz="2000" b="0" dirty="0"/>
              <a:t>.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/>
              <a:t>클러스터 간 유사성을 정의하는 방법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ko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피3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ko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2000"/>
              <a:t>근접 매트릭스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최소</a:t>
            </a:r>
            <a:r>
              <a:rPr lang="en-US" altLang="ko" sz="2000" b="0" dirty="0"/>
              <a:t>(Min)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맥스</a:t>
            </a:r>
            <a:r>
              <a:rPr lang="en-US" altLang="ko" sz="2000" b="0" dirty="0"/>
              <a:t>(Max)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그룹 평균</a:t>
            </a:r>
            <a:r>
              <a:rPr lang="en-US" altLang="ko" sz="2000" b="0" dirty="0"/>
              <a:t>(Average)</a:t>
            </a:r>
            <a:endParaRPr lang="ko" altLang="en-US" sz="2000" b="0" dirty="0"/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>
                <a:solidFill>
                  <a:srgbClr val="FF0000"/>
                </a:solidFill>
              </a:rPr>
              <a:t>중심 사이의 거리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u"/>
            </a:pPr>
            <a:r>
              <a:rPr lang="ko" altLang="en-US" sz="2000" b="0" dirty="0"/>
              <a:t>목적 함수에 의해 구동되는 기타 방법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ko" altLang="en-US" sz="1800" b="0" dirty="0"/>
              <a:t>Ward의 방법은 제곱 오차를 사용</a:t>
            </a:r>
            <a:r>
              <a:rPr lang="ko-KR" altLang="en-US" sz="1800" b="0" dirty="0"/>
              <a:t>한</a:t>
            </a:r>
            <a:r>
              <a:rPr lang="ko" altLang="en-US" sz="1800" b="0" dirty="0"/>
              <a:t>다</a:t>
            </a:r>
            <a:r>
              <a:rPr lang="ko" altLang="en-US" sz="2000" b="0" dirty="0"/>
              <a:t>.</a:t>
            </a:r>
            <a:endParaRPr lang="en-US" altLang="en-US" sz="2400" b="0" dirty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MIN 또는 단일 링크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단일 링크 클러스터</a:t>
            </a:r>
            <a:r>
              <a:rPr lang="en-US" altLang="ko-KR" sz="1800" dirty="0"/>
              <a:t>(Single Link Clustering), </a:t>
            </a:r>
            <a:r>
              <a:rPr lang="ko-KR" altLang="en-US" sz="1800" dirty="0"/>
              <a:t>또는 최소 거리</a:t>
            </a:r>
            <a:r>
              <a:rPr lang="en-US" altLang="ko-KR" sz="1800" dirty="0"/>
              <a:t>(MIN) </a:t>
            </a:r>
            <a:r>
              <a:rPr lang="ko-KR" altLang="en-US" sz="1800" dirty="0"/>
              <a:t>군집화는 병합적 계층적 군집화</a:t>
            </a:r>
            <a:r>
              <a:rPr lang="en-US" altLang="ko-KR" sz="1800" dirty="0"/>
              <a:t>(Agglomerative Hierarchical Clustering)</a:t>
            </a:r>
            <a:r>
              <a:rPr lang="ko-KR" altLang="en-US" sz="1800" dirty="0"/>
              <a:t> 에서 군집 간 거리를 정의하는 방법 중 하나이다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군집 사이에서 가장 가까운 두 데이터 포인트 간 거리</a:t>
            </a:r>
            <a:r>
              <a:rPr lang="en-US" altLang="ko-KR" sz="1600" dirty="0"/>
              <a:t>(</a:t>
            </a:r>
            <a:r>
              <a:rPr lang="ko-KR" altLang="en-US" sz="1600" dirty="0"/>
              <a:t>최소 거리</a:t>
            </a:r>
            <a:r>
              <a:rPr lang="en-US" altLang="ko-KR" sz="1600" dirty="0"/>
              <a:t>)</a:t>
            </a:r>
            <a:r>
              <a:rPr lang="ko-KR" altLang="en-US" sz="1600" dirty="0"/>
              <a:t> 를 기준으로 군집을 병합하는 방식이다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단</a:t>
            </a:r>
            <a:r>
              <a:rPr lang="ko-KR" altLang="en-US" sz="1800" dirty="0"/>
              <a:t>일 링크</a:t>
            </a:r>
            <a:r>
              <a:rPr lang="en-US" altLang="ko-KR" sz="1800" dirty="0"/>
              <a:t>(Single Linkage)</a:t>
            </a:r>
            <a:r>
              <a:rPr lang="ko-KR" altLang="en-US" sz="1800" dirty="0"/>
              <a:t> 는 </a:t>
            </a:r>
            <a:r>
              <a:rPr lang="en-US" altLang="ko-KR" sz="1800" dirty="0"/>
              <a:t>＂MIN </a:t>
            </a:r>
            <a:r>
              <a:rPr lang="ko-KR" altLang="en-US" sz="1800" dirty="0" err="1"/>
              <a:t>연결법</a:t>
            </a:r>
            <a:r>
              <a:rPr lang="en-US" altLang="ko-KR" sz="1800" dirty="0"/>
              <a:t>＂</a:t>
            </a:r>
            <a:r>
              <a:rPr lang="ko-KR" altLang="en-US" sz="1800" dirty="0"/>
              <a:t> 이라고도 불린다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066800" y="3976687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7229" y="44196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9624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dirty="0"/>
              <a:t>거리 매트릭스: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MIN의 강점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C6087C-F0E0-504F-EBB1-753F095CF8CA}"/>
              </a:ext>
            </a:extLst>
          </p:cNvPr>
          <p:cNvGrpSpPr/>
          <p:nvPr/>
        </p:nvGrpSpPr>
        <p:grpSpPr>
          <a:xfrm>
            <a:off x="838200" y="3962400"/>
            <a:ext cx="7673975" cy="2668587"/>
            <a:chOff x="-206375" y="1295400"/>
            <a:chExt cx="9251950" cy="3735387"/>
          </a:xfrm>
        </p:grpSpPr>
        <p:pic>
          <p:nvPicPr>
            <p:cNvPr id="6656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375" y="1371600"/>
              <a:ext cx="4854575" cy="365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3" name="Text Box 3"/>
            <p:cNvSpPr txBox="1">
              <a:spLocks noChangeArrowheads="1"/>
            </p:cNvSpPr>
            <p:nvPr/>
          </p:nvSpPr>
          <p:spPr bwMode="auto">
            <a:xfrm>
              <a:off x="1066800" y="4267200"/>
              <a:ext cx="2895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 dirty="0"/>
                <a:t>원래 포인트</a:t>
              </a:r>
            </a:p>
          </p:txBody>
        </p:sp>
        <p:pic>
          <p:nvPicPr>
            <p:cNvPr id="6656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295400"/>
              <a:ext cx="4854575" cy="365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4" name="Text Box 5"/>
            <p:cNvSpPr txBox="1">
              <a:spLocks noChangeArrowheads="1"/>
            </p:cNvSpPr>
            <p:nvPr/>
          </p:nvSpPr>
          <p:spPr bwMode="auto">
            <a:xfrm>
              <a:off x="5410200" y="4267200"/>
              <a:ext cx="2362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/>
                <a:t>6개의 클러스터</a:t>
              </a:r>
            </a:p>
          </p:txBody>
        </p:sp>
      </p:grp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1066800"/>
            <a:ext cx="8001000" cy="350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ko" altLang="en-US" sz="1800" dirty="0"/>
              <a:t>타원형이 아닌 모양을 처리할 수 있다</a:t>
            </a:r>
            <a:r>
              <a:rPr lang="en-US" altLang="ko" sz="1800" dirty="0"/>
              <a:t>.</a:t>
            </a:r>
          </a:p>
          <a:p>
            <a:pPr marL="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sz="1800" b="0" dirty="0"/>
              <a:t> 단일 링크 클러스터링</a:t>
            </a:r>
            <a:r>
              <a:rPr lang="en-US" altLang="ko-KR" sz="1800" b="0" dirty="0"/>
              <a:t>(Single Link Clustering, MIN)</a:t>
            </a:r>
            <a:r>
              <a:rPr lang="ko-KR" altLang="en-US" sz="1800" b="0" dirty="0"/>
              <a:t> 은 군집 간 가장  </a:t>
            </a:r>
            <a:endParaRPr lang="en-US" altLang="ko-KR" sz="1800" b="0" dirty="0"/>
          </a:p>
          <a:p>
            <a:pPr marL="28575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b="0" dirty="0"/>
              <a:t>    </a:t>
            </a:r>
            <a:r>
              <a:rPr lang="ko-KR" altLang="en-US" sz="1800" b="0" dirty="0"/>
              <a:t>가까운 점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최소 거리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을 기준으로 병합한다</a:t>
            </a:r>
            <a:r>
              <a:rPr lang="en-US" altLang="ko-KR" sz="1800" b="0" dirty="0"/>
              <a:t>. </a:t>
            </a:r>
          </a:p>
          <a:p>
            <a:pPr marL="1028700" lvl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1800" b="0" dirty="0"/>
              <a:t>그 결과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군집이 길게 연결되는 </a:t>
            </a:r>
            <a:r>
              <a:rPr lang="en-US" altLang="ko-KR" sz="1800" b="0" dirty="0"/>
              <a:t>"</a:t>
            </a:r>
            <a:r>
              <a:rPr lang="ko-KR" altLang="en-US" sz="1800" b="0" dirty="0"/>
              <a:t>사슬 효과</a:t>
            </a:r>
            <a:r>
              <a:rPr lang="en-US" altLang="ko-KR" sz="1800" b="0" dirty="0"/>
              <a:t>(Chaining Effect)"</a:t>
            </a:r>
            <a:r>
              <a:rPr lang="ko-KR" altLang="en-US" sz="1800" b="0" dirty="0"/>
              <a:t>가 발생할 수 있음</a:t>
            </a:r>
            <a:endParaRPr lang="en-US" altLang="ko-KR" sz="1800" b="0" dirty="0"/>
          </a:p>
          <a:p>
            <a:pPr marL="1028700" lvl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1800" b="0" dirty="0"/>
              <a:t>이 특성 덕분에 원형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둥근 형태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이 아닌 복잡한 모양의 군집도 잘 탐색할 수 있다</a:t>
            </a:r>
            <a:r>
              <a:rPr lang="en-US" altLang="ko-KR" sz="1800" b="0" dirty="0"/>
              <a:t>.</a:t>
            </a:r>
            <a:endParaRPr lang="ko" altLang="en-US" sz="1800" b="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MIN (</a:t>
            </a:r>
            <a:r>
              <a:rPr lang="ko-KR" altLang="en-US" sz="1800" dirty="0"/>
              <a:t>최소 </a:t>
            </a:r>
            <a:r>
              <a:rPr lang="ko-KR" altLang="en-US" sz="1800" dirty="0" err="1"/>
              <a:t>연결법</a:t>
            </a:r>
            <a:r>
              <a:rPr lang="en-US" altLang="ko-KR" sz="1800" dirty="0"/>
              <a:t>) </a:t>
            </a:r>
            <a:r>
              <a:rPr lang="ko-KR" altLang="en-US" sz="1800" dirty="0"/>
              <a:t>의 한계 중 하나는 </a:t>
            </a:r>
            <a:r>
              <a:rPr lang="ko-KR" altLang="en-US" sz="1800" b="1" dirty="0"/>
              <a:t>소음에 민감하다는 점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이는 </a:t>
            </a:r>
            <a:r>
              <a:rPr lang="ko-KR" altLang="en-US" sz="1800" b="1" dirty="0"/>
              <a:t>최소 연결법</a:t>
            </a:r>
            <a:r>
              <a:rPr lang="ko-KR" altLang="en-US" sz="1800" dirty="0"/>
              <a:t>이 </a:t>
            </a:r>
            <a:r>
              <a:rPr lang="ko-KR" altLang="en-US" sz="1800" b="1" dirty="0"/>
              <a:t>두 클러스터 간의 거리 계산에서 가장 작은 거리</a:t>
            </a:r>
            <a:r>
              <a:rPr lang="ko-KR" altLang="en-US" sz="1800" dirty="0"/>
              <a:t>를 기준으로 병합을 진행하기 때문에</a:t>
            </a:r>
            <a:r>
              <a:rPr lang="en-US" altLang="ko-KR" sz="1800" dirty="0"/>
              <a:t>, </a:t>
            </a:r>
            <a:r>
              <a:rPr lang="ko-KR" altLang="en-US" sz="1800" b="1" dirty="0" err="1">
                <a:solidFill>
                  <a:srgbClr val="0070C0"/>
                </a:solidFill>
              </a:rPr>
              <a:t>특이값이나</a:t>
            </a:r>
            <a:r>
              <a:rPr lang="ko-KR" altLang="en-US" sz="1800" b="1" dirty="0">
                <a:solidFill>
                  <a:srgbClr val="0070C0"/>
                </a:solidFill>
              </a:rPr>
              <a:t> 이상치</a:t>
            </a:r>
            <a:r>
              <a:rPr lang="en-US" altLang="ko-KR" sz="1800" b="1" dirty="0">
                <a:solidFill>
                  <a:srgbClr val="0070C0"/>
                </a:solidFill>
              </a:rPr>
              <a:t>(outlier)</a:t>
            </a:r>
            <a:r>
              <a:rPr lang="ko-KR" altLang="en-US" sz="1800" b="1" dirty="0">
                <a:solidFill>
                  <a:srgbClr val="0070C0"/>
                </a:solidFill>
              </a:rPr>
              <a:t>에 매우 민감하게 반응할 수 있다는 뜻이다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* </a:t>
            </a:r>
            <a:r>
              <a:rPr lang="ko-KR" altLang="en-US" sz="1400" b="1" i="1" dirty="0"/>
              <a:t>소음</a:t>
            </a:r>
            <a:r>
              <a:rPr lang="en-US" altLang="ko-KR" sz="1400" i="1" dirty="0"/>
              <a:t>(noise)</a:t>
            </a:r>
            <a:r>
              <a:rPr lang="ko-KR" altLang="en-US" sz="1400" i="1" dirty="0"/>
              <a:t>은 </a:t>
            </a:r>
            <a:r>
              <a:rPr lang="ko-KR" altLang="en-US" sz="1400" b="1" i="1" dirty="0"/>
              <a:t>이상치</a:t>
            </a:r>
            <a:r>
              <a:rPr lang="ko-KR" altLang="en-US" sz="1400" i="1" dirty="0"/>
              <a:t> 또는 </a:t>
            </a:r>
            <a:r>
              <a:rPr lang="ko-KR" altLang="en-US" sz="1400" b="1" i="1" dirty="0"/>
              <a:t>벗어난 값</a:t>
            </a:r>
            <a:r>
              <a:rPr lang="ko-KR" altLang="en-US" sz="1400" i="1" dirty="0"/>
              <a:t>을 의미한다</a:t>
            </a:r>
            <a:r>
              <a:rPr lang="en-US" altLang="ko-KR" sz="1400" i="1" dirty="0"/>
              <a:t>. </a:t>
            </a:r>
            <a:r>
              <a:rPr lang="ko-KR" altLang="en-US" sz="1400" i="1" dirty="0"/>
              <a:t>예를 들어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데이터셋에서 다른 데이터 포인트들과 매우 다른 값을 가진 데이터가 있을 때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이를 </a:t>
            </a:r>
            <a:r>
              <a:rPr lang="ko-KR" altLang="en-US" sz="1400" b="1" i="1" dirty="0"/>
              <a:t>소음</a:t>
            </a:r>
            <a:r>
              <a:rPr lang="ko-KR" altLang="en-US" sz="1400" i="1" dirty="0"/>
              <a:t>이라고 부른다</a:t>
            </a:r>
            <a:r>
              <a:rPr lang="en-US" altLang="ko-KR" sz="1400" i="1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최소 </a:t>
            </a:r>
            <a:r>
              <a:rPr lang="ko-KR" altLang="en-US" sz="1800" dirty="0" err="1"/>
              <a:t>연결법</a:t>
            </a:r>
            <a:r>
              <a:rPr lang="en-US" altLang="ko-KR" sz="1800" dirty="0"/>
              <a:t>(Minimum Linkage)</a:t>
            </a:r>
            <a:r>
              <a:rPr lang="ko-KR" altLang="en-US" sz="1800" dirty="0"/>
              <a:t>에서는 두 클러스터를 병합할 때</a:t>
            </a:r>
            <a:r>
              <a:rPr lang="en-US" altLang="ko-KR" sz="1800" dirty="0"/>
              <a:t>, </a:t>
            </a:r>
            <a:r>
              <a:rPr lang="ko-KR" altLang="en-US" sz="1800" b="1" dirty="0"/>
              <a:t>클러스터 간의 가장 가까운 두 데이터 포인트의 거리</a:t>
            </a:r>
            <a:r>
              <a:rPr lang="ko-KR" altLang="en-US" sz="1800" dirty="0"/>
              <a:t>를 사용하여 병합한다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과정에서 </a:t>
            </a:r>
            <a:r>
              <a:rPr lang="ko-KR" altLang="en-US" sz="1800" b="1" dirty="0">
                <a:solidFill>
                  <a:srgbClr val="0070C0"/>
                </a:solidFill>
              </a:rPr>
              <a:t>하나의 데이터 포인트가 다른 클러스터의 주요 분포에서 멀리 떨어져 있거나 </a:t>
            </a:r>
            <a:r>
              <a:rPr lang="ko-KR" altLang="en-US" sz="1800" b="1" dirty="0" err="1">
                <a:solidFill>
                  <a:srgbClr val="0070C0"/>
                </a:solidFill>
              </a:rPr>
              <a:t>이상치일</a:t>
            </a:r>
            <a:r>
              <a:rPr lang="ko-KR" altLang="en-US" sz="1800" b="1" dirty="0">
                <a:solidFill>
                  <a:srgbClr val="0070C0"/>
                </a:solidFill>
              </a:rPr>
              <a:t> 경우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그 값이 클러스터 간의 최소 거리로 선택될 수 있다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</a:rPr>
              <a:t>이로 인해 병합이 예상치 못한 방향으로 이루어질 수 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50869-3FE9-314D-D1EA-C06E3C13F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MIN의 한계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전통적인 계층적 클러스터링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비전통적 계층적 클러스터링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비전통적인 덴드로그램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 dirty="0"/>
              <a:t>전통적인 덴드로그램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8C0D-1BBF-A89D-316A-0ED1F1D84080}"/>
              </a:ext>
            </a:extLst>
          </p:cNvPr>
          <p:cNvSpPr txBox="1"/>
          <p:nvPr/>
        </p:nvSpPr>
        <p:spPr>
          <a:xfrm>
            <a:off x="4038600" y="617220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</a:rPr>
              <a:t>덴드로그램</a:t>
            </a:r>
            <a:r>
              <a:rPr lang="en-US" altLang="ko-KR" sz="1200" dirty="0">
                <a:solidFill>
                  <a:srgbClr val="0070C0"/>
                </a:solidFill>
              </a:rPr>
              <a:t>(Dendrogram) </a:t>
            </a:r>
            <a:r>
              <a:rPr lang="ko-KR" altLang="en-US" sz="1200" dirty="0">
                <a:solidFill>
                  <a:srgbClr val="0070C0"/>
                </a:solidFill>
              </a:rPr>
              <a:t>은 </a:t>
            </a:r>
            <a:r>
              <a:rPr lang="ko-KR" altLang="en-US" sz="1200" b="1" dirty="0">
                <a:solidFill>
                  <a:srgbClr val="0070C0"/>
                </a:solidFill>
              </a:rPr>
              <a:t>계층적 군집화 </a:t>
            </a:r>
            <a:r>
              <a:rPr lang="en-US" altLang="ko-KR" sz="1200" b="1" dirty="0">
                <a:solidFill>
                  <a:srgbClr val="0070C0"/>
                </a:solidFill>
              </a:rPr>
              <a:t>(Hierarchical Clustering)</a:t>
            </a:r>
            <a:r>
              <a:rPr lang="ko-KR" altLang="en-US" sz="1200" dirty="0">
                <a:solidFill>
                  <a:srgbClr val="0070C0"/>
                </a:solidFill>
              </a:rPr>
              <a:t> 결과를 시각적으로 나타내는 트리 구조의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DA29C-4332-C2E2-31D4-9654C87AE78E}"/>
              </a:ext>
            </a:extLst>
          </p:cNvPr>
          <p:cNvSpPr txBox="1"/>
          <p:nvPr/>
        </p:nvSpPr>
        <p:spPr>
          <a:xfrm>
            <a:off x="7315200" y="4366736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유연한 트리 구조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이진 트리가 아닐 수도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E8A81-CBEB-84BE-6502-0B322DE452C0}"/>
              </a:ext>
            </a:extLst>
          </p:cNvPr>
          <p:cNvSpPr txBox="1"/>
          <p:nvPr/>
        </p:nvSpPr>
        <p:spPr>
          <a:xfrm>
            <a:off x="7162800" y="1752600"/>
            <a:ext cx="175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이진 트리</a:t>
            </a:r>
            <a:r>
              <a:rPr lang="en-US" altLang="ko-KR" dirty="0"/>
              <a:t>(Binary Tree) </a:t>
            </a:r>
            <a:r>
              <a:rPr lang="ko-KR" altLang="en-US" dirty="0"/>
              <a:t>구조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0F66-BB06-C963-C342-969F3A9C8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7DD1383-4B98-B3BA-10B8-3F836BD23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MAX 또는 완전 연결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A2AD2CB-F3CF-BCF2-7708-C9594FB4A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완전 연결</a:t>
            </a:r>
            <a:r>
              <a:rPr lang="en-US" altLang="ko-KR" sz="1800" dirty="0"/>
              <a:t>(Complete Link Clustering)</a:t>
            </a:r>
            <a:r>
              <a:rPr lang="ko-KR" altLang="en-US" sz="1800" dirty="0"/>
              <a:t> 또는 </a:t>
            </a:r>
            <a:r>
              <a:rPr lang="en-US" altLang="ko-KR" sz="1800" dirty="0"/>
              <a:t>MAX </a:t>
            </a:r>
            <a:r>
              <a:rPr lang="ko-KR" altLang="en-US" sz="1800" dirty="0"/>
              <a:t>군집화는 병합적 계층적 클러스터링에서 군집 간 거리를 정의하는 방법 중 하나이다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군집 간 거리 </a:t>
            </a:r>
            <a:r>
              <a:rPr lang="en-US" altLang="ko-KR" sz="1600" dirty="0"/>
              <a:t>= </a:t>
            </a:r>
            <a:r>
              <a:rPr lang="ko-KR" altLang="en-US" sz="1600" dirty="0"/>
              <a:t>서로 다른 두 군집에서 가장 먼 두 점 사이의 거리</a:t>
            </a:r>
            <a:r>
              <a:rPr lang="en-US" altLang="ko-KR" sz="1600" dirty="0"/>
              <a:t>(</a:t>
            </a:r>
            <a:r>
              <a:rPr lang="ko-KR" altLang="en-US" sz="1600" dirty="0"/>
              <a:t>최대 거리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"</a:t>
            </a:r>
            <a:r>
              <a:rPr lang="ko-KR" altLang="en-US" sz="1600" dirty="0"/>
              <a:t>완전 링크</a:t>
            </a:r>
            <a:r>
              <a:rPr lang="en-US" altLang="ko-KR" sz="1600" dirty="0"/>
              <a:t>(Complete Link)"</a:t>
            </a:r>
            <a:r>
              <a:rPr lang="ko-KR" altLang="en-US" sz="1600" dirty="0"/>
              <a:t> 또는 </a:t>
            </a:r>
            <a:r>
              <a:rPr lang="en-US" altLang="ko-KR" sz="1600" dirty="0"/>
              <a:t>"</a:t>
            </a:r>
            <a:r>
              <a:rPr lang="ko-KR" altLang="en-US" sz="1600" dirty="0"/>
              <a:t>최대 거리</a:t>
            </a:r>
            <a:r>
              <a:rPr lang="en-US" altLang="ko-KR" sz="1600" dirty="0"/>
              <a:t>(MAX)"</a:t>
            </a:r>
            <a:r>
              <a:rPr lang="ko-KR" altLang="en-US" sz="1600" dirty="0"/>
              <a:t> 방식이라고도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" altLang="en-US" sz="1600" dirty="0"/>
              <a:t>두 클러스터의 모든 점 쌍에 의해 결정됨</a:t>
            </a:r>
          </a:p>
          <a:p>
            <a:endParaRPr lang="en-US" altLang="en-US" dirty="0"/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67A7ED4C-A692-1D52-2253-0C846246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223837" y="3445329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E2B2DA99-F416-3BD0-7BA9-D1671725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43" y="4267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>
            <a:extLst>
              <a:ext uri="{FF2B5EF4-FFF2-40B4-BE49-F238E27FC236}">
                <a16:creationId xmlns:a16="http://schemas.microsoft.com/office/drawing/2014/main" id="{D0EFFAC8-BDE9-9192-D6E8-7D987783E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dirty="0"/>
              <a:t>거리 매트릭스:</a:t>
            </a:r>
          </a:p>
        </p:txBody>
      </p:sp>
    </p:spTree>
    <p:extLst>
      <p:ext uri="{BB962C8B-B14F-4D97-AF65-F5344CB8AC3E}">
        <p14:creationId xmlns:p14="http://schemas.microsoft.com/office/powerpoint/2010/main" val="3590079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D423-181E-D0AC-213F-9E2EC07D6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1CAF46E-6EE2-1A18-58BD-5EB5DC1CB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MAX 또는 완전 연결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3C1BDE7-81AA-0113-60A2-EDDBDE362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MAX</a:t>
            </a:r>
            <a:r>
              <a:rPr lang="ko-KR" altLang="en-US" sz="1800" b="1" dirty="0"/>
              <a:t>의 강점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균일한 클러스터 크기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MAX 방법은 클러스터 내의 모든 데이터 포인트가 서로 밀접하게 결합되도록 유도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따라서 이 방법은 각 클러스터 내의 데이터가 서로 비슷하게 유지될 가능성이 높다.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극단적인 값에 민감하지 않음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MAX 방법은 두 클러스터 간의 가장 먼 거리를 기준으로 합치므로, 데이터 중 일부 극단적인 값(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 클러스터링에 미치는 영향을 상대적으로 덜 받</a:t>
            </a:r>
            <a:r>
              <a:rPr lang="ko-KR" altLang="en-US" sz="1600" dirty="0"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이는 밀도가 높은 군집을 잘 형성하는 데 유리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균형 잡힌 군집화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클러스터가 점차적으로 병합되는 과정에서, 최대 거리를 기준으로 하기 때문에, 클러스터 간의 경계가 비교적 분명하고 안정적인 특징을 보</a:t>
            </a:r>
            <a:r>
              <a:rPr lang="ko-KR" altLang="en-US" sz="1600" dirty="0">
                <a:latin typeface="Arial" panose="020B0604020202020204" pitchFamily="34" charset="0"/>
              </a:rPr>
              <a:t>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분리된 군집을 잘 형성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다른 연결법에 비해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분리된 클러스터를 잘 유지하는 경향이 있다. 즉, 거리가 먼 군집들은 합쳐지지 않으므로, 군집 간의 분리가 잘 이루어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</p:spTree>
    <p:extLst>
      <p:ext uri="{BB962C8B-B14F-4D97-AF65-F5344CB8AC3E}">
        <p14:creationId xmlns:p14="http://schemas.microsoft.com/office/powerpoint/2010/main" val="1703906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MAX의 강점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두 개의 클러스터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ko" altLang="en-US" sz="1800" dirty="0"/>
              <a:t>소음에 덜 민감함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MAX의 한계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3581400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3581400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두 개의 클러스터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4191000"/>
            <a:ext cx="8153400" cy="226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ko" altLang="en-US" sz="1600" dirty="0"/>
              <a:t> 큰 클러스터를 깨는 경향이 있다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ko" altLang="en-US" sz="1600" dirty="0"/>
              <a:t> 구상 성단에 편향됨</a:t>
            </a:r>
            <a:r>
              <a:rPr lang="en-US" altLang="ko" sz="1600" dirty="0"/>
              <a:t>: </a:t>
            </a:r>
            <a:r>
              <a:rPr lang="ko-KR" altLang="en-US" sz="1600" b="1" dirty="0"/>
              <a:t>최대 연결법</a:t>
            </a:r>
            <a:r>
              <a:rPr lang="ko-KR" altLang="en-US" sz="1600" dirty="0"/>
              <a:t>이 구형 클러스터</a:t>
            </a:r>
            <a:r>
              <a:rPr lang="en-US" altLang="ko-KR" sz="1600" dirty="0"/>
              <a:t>(</a:t>
            </a:r>
            <a:r>
              <a:rPr lang="ko-KR" altLang="en-US" sz="1600" dirty="0"/>
              <a:t>구상 성단</a:t>
            </a:r>
            <a:r>
              <a:rPr lang="en-US" altLang="ko-KR" sz="1600" dirty="0"/>
              <a:t>)</a:t>
            </a:r>
            <a:r>
              <a:rPr lang="ko-KR" altLang="en-US" sz="1600" dirty="0"/>
              <a:t>에 비해 </a:t>
            </a:r>
            <a:r>
              <a:rPr lang="ko-KR" altLang="en-US" sz="1600" b="1" dirty="0"/>
              <a:t>비구형 </a:t>
            </a:r>
            <a:endParaRPr lang="en-US" altLang="ko-KR" sz="1600" b="1" dirty="0"/>
          </a:p>
          <a:p>
            <a:pPr>
              <a:spcBef>
                <a:spcPct val="50000"/>
              </a:spcBef>
            </a:pPr>
            <a:r>
              <a:rPr lang="en-US" altLang="ko-KR" sz="1600" b="1" dirty="0"/>
              <a:t>  </a:t>
            </a:r>
            <a:r>
              <a:rPr lang="ko-KR" altLang="en-US" sz="1600" b="1" dirty="0"/>
              <a:t>클러스터</a:t>
            </a:r>
            <a:r>
              <a:rPr lang="ko-KR" altLang="en-US" sz="1600" dirty="0"/>
              <a:t>에 대해 덜 적합하게 작동할 수 있다는 것이다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600" dirty="0"/>
              <a:t>  * </a:t>
            </a:r>
            <a:r>
              <a:rPr lang="ko-KR" altLang="en-US" sz="1600" dirty="0">
                <a:solidFill>
                  <a:srgbClr val="0070C0"/>
                </a:solidFill>
              </a:rPr>
              <a:t>즉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구상형</a:t>
            </a:r>
            <a:r>
              <a:rPr lang="en-US" altLang="ko-KR" sz="1600" b="1" dirty="0">
                <a:solidFill>
                  <a:srgbClr val="0070C0"/>
                </a:solidFill>
              </a:rPr>
              <a:t>(cluster with spherical shape)</a:t>
            </a:r>
            <a:r>
              <a:rPr lang="ko-KR" altLang="en-US" sz="1600" dirty="0">
                <a:solidFill>
                  <a:srgbClr val="0070C0"/>
                </a:solidFill>
              </a:rPr>
              <a:t> 또는 </a:t>
            </a:r>
            <a:r>
              <a:rPr lang="ko-KR" altLang="en-US" sz="1600" b="1" dirty="0">
                <a:solidFill>
                  <a:srgbClr val="0070C0"/>
                </a:solidFill>
              </a:rPr>
              <a:t>원형 모양</a:t>
            </a:r>
            <a:r>
              <a:rPr lang="ko-KR" altLang="en-US" sz="1600" dirty="0">
                <a:solidFill>
                  <a:srgbClr val="0070C0"/>
                </a:solidFill>
              </a:rPr>
              <a:t>에 가까운 </a:t>
            </a:r>
            <a:r>
              <a:rPr lang="ko-KR" altLang="en-US" sz="1600" dirty="0" err="1">
                <a:solidFill>
                  <a:srgbClr val="0070C0"/>
                </a:solidFill>
              </a:rPr>
              <a:t>클러스터들에는</a:t>
            </a:r>
            <a:r>
              <a:rPr lang="ko-KR" altLang="en-US" sz="1600" dirty="0">
                <a:solidFill>
                  <a:srgbClr val="0070C0"/>
                </a:solidFill>
              </a:rPr>
              <a:t> 잘 작동하지만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비구상형</a:t>
            </a:r>
            <a:r>
              <a:rPr lang="en-US" altLang="ko-KR" sz="1600" b="1" dirty="0">
                <a:solidFill>
                  <a:srgbClr val="0070C0"/>
                </a:solidFill>
              </a:rPr>
              <a:t>(cluster with non-spherical shape)</a:t>
            </a:r>
            <a:r>
              <a:rPr lang="ko-KR" altLang="en-US" sz="1600" dirty="0">
                <a:solidFill>
                  <a:srgbClr val="0070C0"/>
                </a:solidFill>
              </a:rPr>
              <a:t> 또는 </a:t>
            </a:r>
            <a:r>
              <a:rPr lang="ko-KR" altLang="en-US" sz="1600" b="1" dirty="0">
                <a:solidFill>
                  <a:srgbClr val="0070C0"/>
                </a:solidFill>
              </a:rPr>
              <a:t>길쭉하거나 복잡한 모양</a:t>
            </a:r>
            <a:r>
              <a:rPr lang="ko-KR" altLang="en-US" sz="1600" dirty="0">
                <a:solidFill>
                  <a:srgbClr val="0070C0"/>
                </a:solidFill>
              </a:rPr>
              <a:t>을 가진 </a:t>
            </a:r>
            <a:r>
              <a:rPr lang="ko-KR" altLang="en-US" sz="1600" dirty="0" err="1">
                <a:solidFill>
                  <a:srgbClr val="0070C0"/>
                </a:solidFill>
              </a:rPr>
              <a:t>클러스터들에서는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편향된 결과</a:t>
            </a:r>
            <a:r>
              <a:rPr lang="ko-KR" altLang="en-US" sz="1600" dirty="0">
                <a:solidFill>
                  <a:srgbClr val="0070C0"/>
                </a:solidFill>
              </a:rPr>
              <a:t>를 낼 수 있다는 뜻이다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" altLang="en-US" sz="1600" dirty="0">
              <a:solidFill>
                <a:srgbClr val="0070C0"/>
              </a:solidFill>
            </a:endParaRP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3886200" cy="29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886200" cy="29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71BA-786E-13FE-529D-4E951CCE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B5BD18D-4402-ADA9-4166-96884566B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MAX의 한계</a:t>
            </a:r>
          </a:p>
        </p:txBody>
      </p:sp>
      <p:sp>
        <p:nvSpPr>
          <p:cNvPr id="71685" name="Text Box 8">
            <a:extLst>
              <a:ext uri="{FF2B5EF4-FFF2-40B4-BE49-F238E27FC236}">
                <a16:creationId xmlns:a16="http://schemas.microsoft.com/office/drawing/2014/main" id="{90E3EC16-484A-F680-BE47-6828E861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153400" cy="563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/>
              <a:t>&lt;</a:t>
            </a:r>
            <a:r>
              <a:rPr lang="ko-KR" altLang="en-US" sz="1800" dirty="0"/>
              <a:t>큰 클러스터를 깨는 이유</a:t>
            </a:r>
            <a:r>
              <a:rPr lang="en-US" altLang="ko-KR" sz="1800" dirty="0"/>
              <a:t>&gt;</a:t>
            </a: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먼 점에 민감함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MAX 방법은 클러스터 내에서 가장 먼 두 점을 기준으로 병합을 결정하므로, 각 클러스터의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끝 부분이나 외곽에 있는 점들이 다른 클러스터와 쉽게 합쳐질 수 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즉, 클러스터의 중심 근처에 있는 점들은 다른 클러스터와 결합되지 않더라도, 외곽에 있는 점 하나 때문에 큰 클러스터가 작은 부분으로 나뉠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분포가 균일하지 않거나, 길게 펼쳐져 있는 클러스터에서 문제 발생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클러스터가 하나로 뭉쳐 있지 않고 넓게 퍼져 있을 때,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긴 형태의 클러스터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여러 개의 작은 클러스터로 분할될 가능성이 높다. 예를 들어, 한 클러스터 안에 길게 늘어선 점들이 있을 경우, 그 끝 부분들이 다른 클러스터와 합쳐지면서 큰 클러스터가 분리될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극단적인 점들이 클러스터를 합칠 때 영향을 미침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클러스터의 중심에는 비교적 밀접하게 결합된 데이터들이 존재하지만,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먼 점들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기준으로 합치기 때문에, 한 클러스터의 끝에 있는 점이 다른 클러스터의 끝 점과 합쳐지는 경우 큰 클러스터가 분리될 수 있다.</a:t>
            </a:r>
          </a:p>
        </p:txBody>
      </p:sp>
    </p:spTree>
    <p:extLst>
      <p:ext uri="{BB962C8B-B14F-4D97-AF65-F5344CB8AC3E}">
        <p14:creationId xmlns:p14="http://schemas.microsoft.com/office/powerpoint/2010/main" val="3788734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그룹 평균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두 클러스터의 근접성은 두 클러스터 내의 점들 사이의 쌍별 근접성의 평균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  <a:endParaRPr lang="en-US" altLang="ko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군집을 병합할 때 군집 내 모든 점들 간 거리의 평균을 기준으로 계산한다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"</a:t>
            </a:r>
            <a:r>
              <a:rPr lang="ko-KR" altLang="en-US" sz="1600" dirty="0"/>
              <a:t>평균 연결</a:t>
            </a:r>
            <a:r>
              <a:rPr lang="en-US" altLang="ko-KR" sz="1600" dirty="0"/>
              <a:t>(Average Linkage)"</a:t>
            </a:r>
            <a:r>
              <a:rPr lang="ko-KR" altLang="en-US" sz="1600" dirty="0"/>
              <a:t> 라고도 불린다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단일 링크</a:t>
            </a:r>
            <a:r>
              <a:rPr lang="en-US" altLang="ko-KR" sz="1600" dirty="0"/>
              <a:t>(MIN)</a:t>
            </a:r>
            <a:r>
              <a:rPr lang="ko-KR" altLang="en-US" sz="1600" dirty="0"/>
              <a:t>와 완전 링크</a:t>
            </a:r>
            <a:r>
              <a:rPr lang="en-US" altLang="ko-KR" sz="1600" dirty="0"/>
              <a:t>(MAX)</a:t>
            </a:r>
            <a:r>
              <a:rPr lang="ko-KR" altLang="en-US" sz="1600" dirty="0"/>
              <a:t>의 중간 형태로</a:t>
            </a:r>
            <a:r>
              <a:rPr lang="en-US" altLang="ko-KR" sz="1600" dirty="0"/>
              <a:t>, </a:t>
            </a:r>
            <a:r>
              <a:rPr lang="ko-KR" altLang="en-US" sz="1600" dirty="0"/>
              <a:t>너무 길게 연결되거나 너무 조밀하게 모이는 문제를 완화할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en-US" sz="2200" dirty="0"/>
          </a:p>
          <a:p>
            <a:pPr>
              <a:lnSpc>
                <a:spcPct val="150000"/>
              </a:lnSpc>
            </a:pPr>
            <a:endParaRPr lang="en-US" altLang="en-US" sz="2200" dirty="0"/>
          </a:p>
          <a:p>
            <a:pPr lvl="4"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905000" y="3539552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698500" progId="Equation.3">
                  <p:embed/>
                </p:oleObj>
              </mc:Choice>
              <mc:Fallback>
                <p:oleObj name="Equation" r:id="rId2" imgW="3873500" imgH="6985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39552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990600" y="4496021"/>
            <a:ext cx="2895600" cy="22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58531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8395-AF22-2C5F-D55C-8760B00A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02AD2A4-735D-F18B-707A-66D973AAD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그룹 평균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CA7D38B-55BE-C01A-2715-6608690F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병합 과정</a:t>
            </a:r>
            <a:endParaRPr lang="en-US" altLang="ko" sz="1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클러스터 간 평균 거리 계산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계산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두 클러스터의 점들 간의 거리를 기반으로 한 평균값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다른 클러스터들과 비교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여러 클러스터가 있을 때,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평균 거리가 가장 가까운 두 클러스터가 병합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 결정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병합이 다른 클러스터들에 비해 상대적으로 더 가까운지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고려하여 병합 여부가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예시</a:t>
            </a:r>
            <a:endParaRPr lang="en-US" altLang="ko" sz="1800" b="1" dirty="0"/>
          </a:p>
          <a:p>
            <a:pPr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 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두 클러스터 간 평균 거리 계산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클러스터 </a:t>
            </a:r>
            <a:r>
              <a:rPr lang="en-US" altLang="ko-KR" sz="1600" dirty="0"/>
              <a:t>A</a:t>
            </a:r>
            <a:r>
              <a:rPr lang="ko-KR" altLang="en-US" sz="1600" dirty="0"/>
              <a:t>와 클러스터 </a:t>
            </a:r>
            <a:r>
              <a:rPr lang="en-US" altLang="ko-KR" sz="1600" dirty="0"/>
              <a:t>B</a:t>
            </a:r>
            <a:r>
              <a:rPr lang="ko-KR" altLang="en-US" sz="1600" dirty="0"/>
              <a:t>의 평균 거리가 </a:t>
            </a:r>
            <a:r>
              <a:rPr lang="en-US" altLang="ko-KR" sz="1600" dirty="0"/>
              <a:t>8.49</a:t>
            </a:r>
            <a:r>
              <a:rPr lang="ko-KR" altLang="en-US" sz="1600" dirty="0"/>
              <a:t>로 계산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또 다른 클러스터 </a:t>
            </a:r>
            <a:r>
              <a:rPr lang="en-US" altLang="ko-KR" sz="1600" dirty="0"/>
              <a:t>C</a:t>
            </a:r>
            <a:r>
              <a:rPr lang="ko-KR" altLang="en-US" sz="1600" dirty="0"/>
              <a:t>와 </a:t>
            </a:r>
            <a:r>
              <a:rPr lang="en-US" altLang="ko-KR" sz="1600" dirty="0"/>
              <a:t>A </a:t>
            </a:r>
            <a:r>
              <a:rPr lang="ko-KR" altLang="en-US" sz="1600" dirty="0"/>
              <a:t>간의 평균 거리가 </a:t>
            </a:r>
            <a:r>
              <a:rPr lang="en-US" altLang="ko-KR" sz="1600" dirty="0"/>
              <a:t>12.00</a:t>
            </a:r>
            <a:r>
              <a:rPr lang="ko-KR" altLang="en-US" sz="1600" dirty="0"/>
              <a:t>이고</a:t>
            </a:r>
            <a:r>
              <a:rPr lang="en-US" altLang="ko-KR" sz="1600" dirty="0"/>
              <a:t>, C</a:t>
            </a:r>
            <a:r>
              <a:rPr lang="ko-KR" altLang="en-US" sz="1600" dirty="0"/>
              <a:t>와 </a:t>
            </a:r>
            <a:r>
              <a:rPr lang="en-US" altLang="ko-KR" sz="1600" dirty="0"/>
              <a:t>B </a:t>
            </a:r>
            <a:r>
              <a:rPr lang="ko-KR" altLang="en-US" sz="1600" dirty="0"/>
              <a:t>간의 평균 거리가 </a:t>
            </a:r>
            <a:r>
              <a:rPr lang="en-US" altLang="ko-KR" sz="1600" dirty="0"/>
              <a:t>15.00</a:t>
            </a:r>
            <a:r>
              <a:rPr lang="ko-KR" altLang="en-US" sz="1600" dirty="0"/>
              <a:t>이라고 가정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b="1" dirty="0"/>
              <a:t>	 2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병합 결정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평균 거리가 </a:t>
            </a:r>
            <a:r>
              <a:rPr lang="en-US" altLang="ko-KR" sz="1600" b="1" dirty="0"/>
              <a:t>8.49</a:t>
            </a:r>
            <a:r>
              <a:rPr lang="ko-KR" altLang="en-US" sz="1600" dirty="0"/>
              <a:t>인 클러스터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</a:t>
            </a:r>
            <a:r>
              <a:rPr lang="ko-KR" altLang="en-US" sz="1600" b="1" dirty="0"/>
              <a:t>가장 가까운 클러스터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다른 클러스터 </a:t>
            </a:r>
            <a:r>
              <a:rPr lang="en-US" altLang="ko-KR" sz="1600" dirty="0"/>
              <a:t>C</a:t>
            </a:r>
            <a:r>
              <a:rPr lang="ko-KR" altLang="en-US" sz="1600" dirty="0"/>
              <a:t>와 </a:t>
            </a:r>
            <a:r>
              <a:rPr lang="en-US" altLang="ko-KR" sz="1600" dirty="0"/>
              <a:t>A</a:t>
            </a:r>
            <a:r>
              <a:rPr lang="ko-KR" altLang="en-US" sz="1600" dirty="0"/>
              <a:t>의 평균 거리가 </a:t>
            </a:r>
            <a:r>
              <a:rPr lang="en-US" altLang="ko-KR" sz="1600" dirty="0"/>
              <a:t>12.00, C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의 평균 거리가 </a:t>
            </a:r>
            <a:r>
              <a:rPr lang="en-US" altLang="ko-KR" sz="1600" dirty="0"/>
              <a:t>15.00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가 병합되는 것이 가장 적합한 선택이 된다</a:t>
            </a:r>
            <a:r>
              <a:rPr lang="en-US" altLang="ko-KR" sz="16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758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유사성: Ward의 방법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Ward</a:t>
            </a:r>
            <a:r>
              <a:rPr lang="ko-KR" altLang="en-US" sz="1800" dirty="0"/>
              <a:t>의 방법은 두 클러스터를 병합할 때</a:t>
            </a:r>
            <a:r>
              <a:rPr lang="en-US" altLang="ko-KR" sz="1800" dirty="0"/>
              <a:t>, </a:t>
            </a:r>
            <a:r>
              <a:rPr lang="ko-KR" altLang="en-US" sz="1800" b="1" dirty="0"/>
              <a:t>병합 후 발생하는 클러스터의 분산 증가</a:t>
            </a:r>
            <a:r>
              <a:rPr lang="ko-KR" altLang="en-US" sz="1800" dirty="0"/>
              <a:t>를 최소화하는 방향으로 병합한다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b="1" dirty="0"/>
              <a:t>서로 가장 가까운 두 클러스터를 합치는 것이 아니라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합쳤을 때의 </a:t>
            </a:r>
            <a:r>
              <a:rPr lang="en-US" altLang="ko-KR" sz="1800" b="1" dirty="0"/>
              <a:t>"</a:t>
            </a:r>
            <a:r>
              <a:rPr lang="ko-KR" altLang="en-US" sz="1800" b="1" dirty="0"/>
              <a:t>분산 증가</a:t>
            </a:r>
            <a:r>
              <a:rPr lang="en-US" altLang="ko-KR" sz="1800" b="1" dirty="0"/>
              <a:t>"</a:t>
            </a:r>
            <a:r>
              <a:rPr lang="ko-KR" altLang="en-US" sz="1800" b="1" dirty="0"/>
              <a:t>가 최소가 되는 두 클러스터를 선택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분산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각 클러스터의 분산은 그 클러스터 내의 데이터가 얼마나 퍼져 있는지를 나타내는 지표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분산이 작을수록 데이터가 중심에 밀집해 있다는 의미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 기준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Ward의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방법은 두 클러스터를 병합할 때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병합으로 인한 클러스터 내 분산의 증가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계산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이때, 병합 후의 분산이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적게 증가하는 두 클러스터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선택하여 병합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병합 후의 분산이 가장 적게 증가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하도록 두 클러스터를 선택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분산 증가 계산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클러스터를 병합했을 때의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분산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증가량은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, 병합 전과 병합 후의 클러스터 평균값 차이를 기반으로 계산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병합된 클러스터의 분산 증가가 가장 적을수록, 그 클러스터들이 병합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698C-DD25-3488-4D20-8A154F5C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8D46A27-C066-5C65-4699-F2AC2C980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유사성: Ward의 방법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206FB65-C39A-B360-268B-F2C1086F6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Ward</a:t>
            </a:r>
            <a:r>
              <a:rPr lang="ko-KR" altLang="en-US" sz="1800" b="1" dirty="0"/>
              <a:t>의 방법이 작동하는 원리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1️⃣ </a:t>
            </a:r>
            <a:r>
              <a:rPr lang="ko-KR" altLang="en-US" sz="1600" dirty="0"/>
              <a:t>각 샘플을 하나의 클러스터로 시작 </a:t>
            </a:r>
            <a:r>
              <a:rPr lang="en-US" altLang="ko-KR" sz="1600" dirty="0"/>
              <a:t>(N</a:t>
            </a:r>
            <a:r>
              <a:rPr lang="ko-KR" altLang="en-US" sz="1600" dirty="0"/>
              <a:t>개의 샘플 → </a:t>
            </a:r>
            <a:r>
              <a:rPr lang="en-US" altLang="ko-KR" sz="1600" dirty="0"/>
              <a:t>N</a:t>
            </a:r>
            <a:r>
              <a:rPr lang="ko-KR" altLang="en-US" sz="1600" dirty="0"/>
              <a:t>개의 클러스터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2️⃣ </a:t>
            </a:r>
            <a:r>
              <a:rPr lang="ko-KR" altLang="en-US" sz="1600" dirty="0"/>
              <a:t>두 개의 클러스터를 합칠 때</a:t>
            </a:r>
            <a:r>
              <a:rPr lang="en-US" altLang="ko-KR" sz="1600" dirty="0"/>
              <a:t>, </a:t>
            </a:r>
            <a:r>
              <a:rPr lang="ko-KR" altLang="en-US" sz="1600" dirty="0"/>
              <a:t>합쳐진 후의 </a:t>
            </a:r>
            <a:r>
              <a:rPr lang="en-US" altLang="ko-KR" sz="1600" dirty="0"/>
              <a:t>SSE (Sum of Squared Errors, </a:t>
            </a:r>
            <a:r>
              <a:rPr lang="ko-KR" altLang="en-US" sz="1600" dirty="0"/>
              <a:t>오차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 err="1"/>
              <a:t>제곱합</a:t>
            </a:r>
            <a:r>
              <a:rPr lang="en-US" altLang="ko-KR" sz="1600" dirty="0"/>
              <a:t>)</a:t>
            </a:r>
            <a:r>
              <a:rPr lang="ko-KR" altLang="en-US" sz="1600" dirty="0"/>
              <a:t>를 계산</a:t>
            </a:r>
            <a:br>
              <a:rPr lang="ko-KR" altLang="en-US" sz="1600" dirty="0"/>
            </a:br>
            <a:r>
              <a:rPr lang="en-US" altLang="ko-KR" sz="1600" dirty="0"/>
              <a:t>3️⃣ SSE </a:t>
            </a:r>
            <a:r>
              <a:rPr lang="ko-KR" altLang="en-US" sz="1600" dirty="0" err="1"/>
              <a:t>증가량이</a:t>
            </a:r>
            <a:r>
              <a:rPr lang="ko-KR" altLang="en-US" sz="1600" dirty="0"/>
              <a:t> 가장 작은 두 클러스터를 합침</a:t>
            </a:r>
            <a:br>
              <a:rPr lang="ko-KR" altLang="en-US" sz="1600" dirty="0"/>
            </a:br>
            <a:r>
              <a:rPr lang="en-US" altLang="ko-KR" sz="1600" dirty="0"/>
              <a:t>4️⃣ </a:t>
            </a:r>
            <a:r>
              <a:rPr lang="ko-KR" altLang="en-US" sz="1600" dirty="0"/>
              <a:t>위 과정을 반복하여 최종적으로 하나의 클러스터가 될 때까지 진행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Ward</a:t>
            </a:r>
            <a:r>
              <a:rPr lang="ko-KR" altLang="en-US" sz="1800" b="1" dirty="0"/>
              <a:t>의 방법에서 거리 계산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유사도 측정 방법</a:t>
            </a:r>
            <a:r>
              <a:rPr lang="en-US" altLang="ko-KR" sz="1800" b="1" dirty="0"/>
              <a:t>)</a:t>
            </a:r>
            <a:endParaRPr lang="en-US" altLang="ko-KR" sz="18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Ward </a:t>
            </a:r>
            <a:r>
              <a:rPr lang="ko-KR" altLang="en-US" sz="1600" dirty="0"/>
              <a:t>방법에서 두 클러스터 간의 거리는 클러스터를 합쳤을 때 오차 </a:t>
            </a:r>
            <a:r>
              <a:rPr lang="ko-KR" altLang="en-US" sz="1600" dirty="0" err="1"/>
              <a:t>제곱합</a:t>
            </a:r>
            <a:r>
              <a:rPr lang="en-US" altLang="ko-KR" sz="1600" dirty="0"/>
              <a:t>(SSE)</a:t>
            </a:r>
            <a:r>
              <a:rPr lang="ko-KR" altLang="en-US" sz="1600" dirty="0"/>
              <a:t>이 얼마나 </a:t>
            </a:r>
            <a:r>
              <a:rPr lang="ko-KR" altLang="en-US" sz="1600" dirty="0" err="1"/>
              <a:t>증가하는지로</a:t>
            </a:r>
            <a:r>
              <a:rPr lang="ko-KR" altLang="en-US" sz="1600" dirty="0"/>
              <a:t>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최소화하는 방식으로 클러스터를 병합한다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SSE </a:t>
            </a:r>
            <a:r>
              <a:rPr lang="ko-KR" altLang="en-US" sz="1600" dirty="0"/>
              <a:t>공식 </a:t>
            </a:r>
            <a:r>
              <a:rPr lang="en-US" altLang="ko-KR" sz="1600" dirty="0"/>
              <a:t>(</a:t>
            </a:r>
            <a:r>
              <a:rPr lang="ko-KR" altLang="en-US" sz="1600" dirty="0"/>
              <a:t>오차 </a:t>
            </a:r>
            <a:r>
              <a:rPr lang="ko-KR" altLang="en-US" sz="1600" dirty="0" err="1"/>
              <a:t>제곱합</a:t>
            </a:r>
            <a:r>
              <a:rPr lang="en-US" altLang="ko-KR" sz="1600" dirty="0"/>
              <a:t>, Within-Cluster Variance)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클러스터 내 데이터들의 평균과의 거리를 최소화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       </a:t>
            </a:r>
            <a:r>
              <a:rPr lang="ko-KR" altLang="en-US" sz="1600" b="1" dirty="0"/>
              <a:t>하는 방식</a:t>
            </a:r>
            <a:r>
              <a:rPr lang="ko-KR" altLang="en-US" sz="1600" dirty="0"/>
              <a:t>으로 동작합니다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14B1A-5F23-40A5-C40A-C463B1E8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913585"/>
            <a:ext cx="1981200" cy="817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FB348-A8CF-7A51-DBDC-68C1B49B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5837208"/>
            <a:ext cx="2133600" cy="5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40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2F649-0932-02A1-7724-748CDCF8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F3D2AFE-3B68-97EF-6912-D7D407ED3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유사성: Ward의 방법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1465BD-32B5-2A3C-EAB1-91B136F61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562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Ward</a:t>
            </a:r>
            <a:r>
              <a:rPr lang="ko-KR" altLang="en-US" sz="1800" b="1" dirty="0"/>
              <a:t>의 방법에서 클러스터 병합 과정</a:t>
            </a:r>
            <a:endParaRPr lang="en-US" altLang="ko-KR" sz="1800" b="1" dirty="0"/>
          </a:p>
          <a:p>
            <a:pPr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1️⃣ </a:t>
            </a:r>
            <a:r>
              <a:rPr lang="ko-KR" altLang="en-US" sz="1600" b="1" dirty="0"/>
              <a:t>초기 상태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데이터 포인트가 자기 자신만 포함하는 개별 클러스터로 시작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처음에는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데이터 포인트 → </a:t>
            </a:r>
            <a:r>
              <a:rPr lang="en-US" altLang="ko-KR" sz="1600" dirty="0"/>
              <a:t>N</a:t>
            </a:r>
            <a:r>
              <a:rPr lang="ko-KR" altLang="en-US" sz="1600" dirty="0"/>
              <a:t>개의 클러스터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2️⃣</a:t>
            </a:r>
            <a:r>
              <a:rPr lang="ko-KR" altLang="en-US" sz="1600" b="1" dirty="0"/>
              <a:t>반복적으로 두 개의 클러스터를 선택하여 병합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클러스터 쌍 중에서 합쳤을 때 </a:t>
            </a:r>
            <a:r>
              <a:rPr lang="en-US" altLang="ko-KR" sz="1600" dirty="0"/>
              <a:t>SSE </a:t>
            </a:r>
            <a:r>
              <a:rPr lang="ko-KR" altLang="en-US" sz="1600" dirty="0" err="1"/>
              <a:t>증가량이</a:t>
            </a:r>
            <a:r>
              <a:rPr lang="ko-KR" altLang="en-US" sz="1600" dirty="0"/>
              <a:t> 최소가 되는 두 개를 병합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기존 클러스터들끼리 병합하는 과정</a:t>
            </a:r>
          </a:p>
          <a:p>
            <a:pPr>
              <a:lnSpc>
                <a:spcPct val="2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b="1" dirty="0"/>
              <a:t>3️⃣ </a:t>
            </a:r>
            <a:r>
              <a:rPr lang="ko-KR" altLang="en-US" sz="1600" b="1" dirty="0"/>
              <a:t>최종적으로 원하는 개수의 클러스터가 될 때까지 병합을 반복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최종적으로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클러스터를 원하면</a:t>
            </a:r>
            <a:r>
              <a:rPr lang="en-US" altLang="ko-KR" sz="1600" dirty="0"/>
              <a:t>, </a:t>
            </a:r>
            <a:r>
              <a:rPr lang="ko-KR" altLang="en-US" sz="1600" dirty="0"/>
              <a:t>병합을 진행하다가 클러스터 개수가 </a:t>
            </a:r>
            <a:r>
              <a:rPr lang="en-US" altLang="ko-KR" sz="1600" dirty="0"/>
              <a:t>3</a:t>
            </a:r>
            <a:r>
              <a:rPr lang="ko-KR" altLang="en-US" sz="1600" dirty="0"/>
              <a:t>개가 될 때 멈춤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914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클러스터의 종류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잘 분리된 클러스터</a:t>
            </a:r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프로토타입 기반 클러스터</a:t>
            </a:r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연속성 기반 클러스터</a:t>
            </a:r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밀도 기반 클러스터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52815-BF3B-FD0C-24F2-871B5F141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662EE4D-ACE2-62D3-1634-BE3ECDB8F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유사성: Ward의 방법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EAB7AFB-2146-EEF4-8EFA-CB3874F8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Ward</a:t>
            </a:r>
            <a:r>
              <a:rPr lang="ko-KR" altLang="en-US" sz="1800" b="1" dirty="0"/>
              <a:t>의 방법에서 클러스터 병합 기준 </a:t>
            </a:r>
            <a:r>
              <a:rPr lang="en-US" altLang="ko-KR" sz="1800" b="1" dirty="0"/>
              <a:t>(SSE </a:t>
            </a:r>
            <a:r>
              <a:rPr lang="ko-KR" altLang="en-US" sz="1800" b="1" dirty="0"/>
              <a:t>최소화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Ward </a:t>
            </a:r>
            <a:r>
              <a:rPr lang="ko-KR" altLang="en-US" sz="1600" dirty="0"/>
              <a:t>방법에서는 합칠 두 개의 클러스터 </a:t>
            </a:r>
            <a:r>
              <a:rPr lang="en-US" altLang="ko-KR" sz="1600" dirty="0"/>
              <a:t>A, B</a:t>
            </a:r>
            <a:r>
              <a:rPr lang="ko-KR" altLang="en-US" sz="1600" dirty="0"/>
              <a:t>를 선택할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합쳤을 때 </a:t>
            </a:r>
            <a:r>
              <a:rPr lang="en-US" altLang="ko-KR" sz="1600" dirty="0"/>
              <a:t>SSE </a:t>
            </a:r>
            <a:r>
              <a:rPr lang="ko-KR" altLang="en-US" sz="1600" dirty="0" err="1"/>
              <a:t>증가량이</a:t>
            </a:r>
            <a:r>
              <a:rPr lang="ko-KR" altLang="en-US" sz="1600" dirty="0"/>
              <a:t> 가장 작은 경우를 선택한다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</a:t>
            </a:r>
            <a:r>
              <a:rPr lang="en-US" altLang="ko-KR" sz="1600" b="1" dirty="0"/>
              <a:t>1. </a:t>
            </a:r>
            <a:r>
              <a:rPr lang="ko-KR" altLang="en-US" sz="1600" b="1" dirty="0"/>
              <a:t>클러스터 내부 분산 </a:t>
            </a:r>
            <a:r>
              <a:rPr lang="en-US" altLang="ko-KR" sz="1600" b="1" dirty="0"/>
              <a:t>(SSE)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 2. </a:t>
            </a:r>
            <a:r>
              <a:rPr lang="ko-KR" altLang="en-US" sz="1600" b="1" dirty="0"/>
              <a:t>두 클러스터를 합친 후 </a:t>
            </a:r>
            <a:r>
              <a:rPr lang="en-US" altLang="ko-KR" sz="1600" b="1" dirty="0"/>
              <a:t>SSE </a:t>
            </a:r>
            <a:r>
              <a:rPr lang="ko-KR" altLang="en-US" sz="1600" b="1" dirty="0"/>
              <a:t>변화량</a:t>
            </a:r>
            <a:r>
              <a:rPr lang="en-US" altLang="ko-KR" sz="1600" b="1" dirty="0"/>
              <a:t>: </a:t>
            </a:r>
            <a:r>
              <a:rPr lang="en-US" altLang="ko-KR" sz="1600" dirty="0"/>
              <a:t>Ward</a:t>
            </a:r>
            <a:r>
              <a:rPr lang="ko-KR" altLang="en-US" sz="1600" dirty="0"/>
              <a:t>의 방법에서는 두 클러스터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병합한 후 새로운 클러스터의 </a:t>
            </a:r>
            <a:r>
              <a:rPr lang="en-US" altLang="ko-KR" sz="1600" dirty="0"/>
              <a:t>SSE </a:t>
            </a:r>
            <a:r>
              <a:rPr lang="ko-KR" altLang="en-US" sz="1600" dirty="0" err="1"/>
              <a:t>증가량을</a:t>
            </a:r>
            <a:r>
              <a:rPr lang="ko-KR" altLang="en-US" sz="1600" dirty="0"/>
              <a:t> 최소화하는 병합을 선택한다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F830D-B901-EE18-D069-C80109F6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64699"/>
            <a:ext cx="4876800" cy="642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19A5FB-6F76-74CD-E81E-8B9AE491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05200"/>
            <a:ext cx="3858015" cy="1217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A6D2F5-A6D2-15F9-4C18-80921A0C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867400"/>
            <a:ext cx="4038600" cy="443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AAF48-85F6-B119-3ABA-097170479623}"/>
              </a:ext>
            </a:extLst>
          </p:cNvPr>
          <p:cNvSpPr txBox="1"/>
          <p:nvPr/>
        </p:nvSpPr>
        <p:spPr>
          <a:xfrm>
            <a:off x="5486400" y="5890736"/>
            <a:ext cx="2971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두 클러스터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합쳤을 때 </a:t>
            </a:r>
            <a:r>
              <a:rPr lang="en-US" altLang="ko-KR" b="1" dirty="0"/>
              <a:t>SSE </a:t>
            </a:r>
            <a:r>
              <a:rPr lang="ko-KR" altLang="en-US" b="1" dirty="0" err="1"/>
              <a:t>증가량이</a:t>
            </a:r>
            <a:r>
              <a:rPr lang="ko-KR" altLang="en-US" b="1" dirty="0"/>
              <a:t> 최소가 되는 병합을 우선적으로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8659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560B-A41D-A196-61D7-55631EF75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132D8AC-5368-EBCD-5CCD-7D2B51E25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유사성: Ward의 방법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B562655-C546-A51E-CD71-778803E3F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어떤 거리 방식이 좋을까</a:t>
            </a:r>
            <a:r>
              <a:rPr lang="en-US" altLang="ko-KR" sz="1800" b="1" dirty="0"/>
              <a:t>?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Single Linkage (</a:t>
            </a:r>
            <a:r>
              <a:rPr lang="ko-KR" altLang="en-US" sz="1600" b="1" dirty="0"/>
              <a:t>최단 거리</a:t>
            </a:r>
            <a:r>
              <a:rPr lang="en-US" altLang="ko-KR" sz="1600" b="1" dirty="0"/>
              <a:t>)</a:t>
            </a:r>
            <a:br>
              <a:rPr lang="ko-KR" altLang="en-US" sz="1600" dirty="0"/>
            </a:br>
            <a:r>
              <a:rPr lang="ko-KR" altLang="en-US" sz="1600" dirty="0"/>
              <a:t>→ 길게 연결된 클러스터 형성 </a:t>
            </a:r>
            <a:r>
              <a:rPr lang="en-US" altLang="ko-KR" sz="1600" dirty="0"/>
              <a:t>(Chaining </a:t>
            </a:r>
            <a:r>
              <a:rPr lang="ko-KR" altLang="en-US" sz="1600" dirty="0"/>
              <a:t>효과</a:t>
            </a:r>
            <a:r>
              <a:rPr lang="en-US" altLang="ko-KR" sz="1600" dirty="0"/>
              <a:t>, </a:t>
            </a:r>
            <a:r>
              <a:rPr lang="ko-KR" altLang="en-US" sz="1600" dirty="0"/>
              <a:t>노이즈에 민감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Complete Linkage (</a:t>
            </a:r>
            <a:r>
              <a:rPr lang="ko-KR" altLang="en-US" sz="1600" b="1" dirty="0"/>
              <a:t>최장 거리</a:t>
            </a:r>
            <a:r>
              <a:rPr lang="en-US" altLang="ko-KR" sz="1600" b="1" dirty="0"/>
              <a:t>)</a:t>
            </a:r>
            <a:br>
              <a:rPr lang="ko-KR" altLang="en-US" sz="1600" dirty="0"/>
            </a:br>
            <a:r>
              <a:rPr lang="ko-KR" altLang="en-US" sz="1600" dirty="0"/>
              <a:t>→ 원형 클러스터를 잘 찾지만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이상치</a:t>
            </a:r>
            <a:r>
              <a:rPr lang="en-US" altLang="ko-KR" sz="1600" dirty="0"/>
              <a:t>(Outlier)</a:t>
            </a:r>
            <a:r>
              <a:rPr lang="ko-KR" altLang="en-US" sz="1600" dirty="0"/>
              <a:t>에 민감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Average Linkage (</a:t>
            </a:r>
            <a:r>
              <a:rPr lang="ko-KR" altLang="en-US" sz="1600" b="1" dirty="0"/>
              <a:t>평균 거리</a:t>
            </a:r>
            <a:r>
              <a:rPr lang="en-US" altLang="ko-KR" sz="1600" b="1" dirty="0"/>
              <a:t>)</a:t>
            </a:r>
            <a:br>
              <a:rPr lang="ko-KR" altLang="en-US" sz="1600" dirty="0"/>
            </a:br>
            <a:r>
              <a:rPr lang="ko-KR" altLang="en-US" sz="1600" dirty="0"/>
              <a:t>→ 균형 잡힌 방식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밀도가 균일하면 좋음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Centroid Linkage (</a:t>
            </a:r>
            <a:r>
              <a:rPr lang="ko-KR" altLang="en-US" sz="1600" b="1" dirty="0"/>
              <a:t>중심 거리</a:t>
            </a:r>
            <a:r>
              <a:rPr lang="en-US" altLang="ko-KR" sz="1600" b="1" dirty="0"/>
              <a:t>)</a:t>
            </a:r>
            <a:br>
              <a:rPr lang="ko-KR" altLang="en-US" sz="1600" dirty="0"/>
            </a:br>
            <a:r>
              <a:rPr lang="ko-KR" altLang="en-US" sz="1600" dirty="0"/>
              <a:t>→ 클러스터 중심을 기준으로</a:t>
            </a:r>
            <a:r>
              <a:rPr lang="en-US" altLang="ko-KR" sz="1600" dirty="0"/>
              <a:t>, K-Means</a:t>
            </a:r>
            <a:r>
              <a:rPr lang="ko-KR" altLang="en-US" sz="1600" dirty="0"/>
              <a:t>와 유사한 효과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Ward Linkage (</a:t>
            </a:r>
            <a:r>
              <a:rPr lang="ko-KR" altLang="en-US" sz="1600" b="1" dirty="0"/>
              <a:t>기본값</a:t>
            </a:r>
            <a:r>
              <a:rPr lang="en-US" altLang="ko-KR" sz="1600" b="1" dirty="0"/>
              <a:t>)</a:t>
            </a:r>
            <a:br>
              <a:rPr lang="ko-KR" altLang="en-US" sz="1600" dirty="0"/>
            </a:br>
            <a:r>
              <a:rPr lang="ko-KR" altLang="en-US" sz="1600" dirty="0"/>
              <a:t>→ </a:t>
            </a:r>
            <a:r>
              <a:rPr lang="ko-KR" altLang="en-US" sz="1600" b="1" dirty="0"/>
              <a:t>가장 많이 사용됨</a:t>
            </a:r>
            <a:r>
              <a:rPr lang="en-US" altLang="ko-KR" sz="1600" dirty="0"/>
              <a:t>, </a:t>
            </a:r>
            <a:r>
              <a:rPr lang="ko-KR" altLang="en-US" sz="1600" dirty="0"/>
              <a:t>클러스터 내 분산을 최소화하여 자연스러운 그룹 형성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764788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146490837</TotalTime>
  <Pages>3</Pages>
  <Words>6414</Words>
  <Application>Microsoft Office PowerPoint</Application>
  <PresentationFormat>화면 슬라이드 쇼(4:3)</PresentationFormat>
  <Paragraphs>768</Paragraphs>
  <Slides>91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91</vt:i4>
      </vt:variant>
    </vt:vector>
  </HeadingPairs>
  <TitlesOfParts>
    <vt:vector size="109" baseType="lpstr">
      <vt:lpstr>Apple SD Gothic Neo</vt:lpstr>
      <vt:lpstr>Arial Unicode MS</vt:lpstr>
      <vt:lpstr>inherit</vt:lpstr>
      <vt:lpstr>KoPub돋움체_Pro Bold</vt:lpstr>
      <vt:lpstr>KoPub돋움체_Pro Light</vt:lpstr>
      <vt:lpstr>KoPub돋움체_Pro Medium</vt:lpstr>
      <vt:lpstr>Monotype Sorts</vt:lpstr>
      <vt:lpstr>se-nanumgothic</vt:lpstr>
      <vt:lpstr>Arial</vt:lpstr>
      <vt:lpstr>Symbol</vt:lpstr>
      <vt:lpstr>Tahoma</vt:lpstr>
      <vt:lpstr>Times New Roman</vt:lpstr>
      <vt:lpstr>Wingdings</vt:lpstr>
      <vt:lpstr>LC.BRev.FY97</vt:lpstr>
      <vt:lpstr>VISIO</vt:lpstr>
      <vt:lpstr>Bitmap Image</vt:lpstr>
      <vt:lpstr>Visio</vt:lpstr>
      <vt:lpstr>Equation</vt:lpstr>
      <vt:lpstr>군집화(clustering) </vt:lpstr>
      <vt:lpstr>클러스터 분석이란?</vt:lpstr>
      <vt:lpstr>클러스터 분석이란?</vt:lpstr>
      <vt:lpstr>클러스터 분석이란?</vt:lpstr>
      <vt:lpstr>클러스터 개념은 모호할 수 있다</vt:lpstr>
      <vt:lpstr>클러스터링의 종류</vt:lpstr>
      <vt:lpstr>분할 클러스터링</vt:lpstr>
      <vt:lpstr>계층적 클러스터링</vt:lpstr>
      <vt:lpstr>클러스터의 종류</vt:lpstr>
      <vt:lpstr>클러스터 유형: 잘 분리됨</vt:lpstr>
      <vt:lpstr>클러스터 유형: 프로토타입 기반</vt:lpstr>
      <vt:lpstr>클러스터 유형: 인접 기반</vt:lpstr>
      <vt:lpstr>클러스터 유형: 밀도 기반</vt:lpstr>
      <vt:lpstr>K-평균 군집화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K-means의 한계: 구형이 아닌 모양</vt:lpstr>
      <vt:lpstr>PowerPoint 프레젠테이션</vt:lpstr>
      <vt:lpstr>K-means의 한계: 크기가 다름</vt:lpstr>
      <vt:lpstr>PowerPoint 프레젠테이션</vt:lpstr>
      <vt:lpstr>K-means의 한계: 밀도 차이</vt:lpstr>
      <vt:lpstr>두 가지 다른 K-means 클러스터링</vt:lpstr>
      <vt:lpstr>PowerPoint 프레젠테이션</vt:lpstr>
      <vt:lpstr>PowerPoint 프레젠테이션</vt:lpstr>
      <vt:lpstr>밀도 기반 클러스터링(DBSCAN)</vt:lpstr>
      <vt:lpstr>PowerPoint 프레젠테이션</vt:lpstr>
      <vt:lpstr>PowerPoint 프레젠테이션</vt:lpstr>
      <vt:lpstr>PowerPoint 프레젠테이션</vt:lpstr>
      <vt:lpstr>DBSCAN</vt:lpstr>
      <vt:lpstr>DBSCAN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계층적 클러스터링</vt:lpstr>
      <vt:lpstr>계층적 클러스터링(Hierarchical Clustering)</vt:lpstr>
      <vt:lpstr>계층적 클러스터링(Hierarchical Clustering)</vt:lpstr>
      <vt:lpstr>계층적 클러스터링(Hierarchical Clustering)</vt:lpstr>
      <vt:lpstr>계층적 클러스터링(Hierarchical Clustering)</vt:lpstr>
      <vt:lpstr>계층적 클러스터링(Hierarchical Clustering)</vt:lpstr>
      <vt:lpstr>계층적 클러스터링(Hierarchical Clustering)</vt:lpstr>
      <vt:lpstr>병합적 계층적 군집화(Agglomerative Hierarchical Clustering) </vt:lpstr>
      <vt:lpstr>병합적 계층적 군집화(Agglomerative Hierarchical Clustering) </vt:lpstr>
      <vt:lpstr>병합적 계층적 군집화(Agglomerative Hierarchical Clustering) </vt:lpstr>
      <vt:lpstr>병합적 계층적 군집화(Agglomerative Hierarchical Clustering) </vt:lpstr>
      <vt:lpstr>병합적 계층적 군집화(Agglomerative Hierarchical Clustering) </vt:lpstr>
      <vt:lpstr>병합적 계층적 군집화(Agglomerative Hierarchical Clustering) </vt:lpstr>
      <vt:lpstr>병합적 계층적 군집화(Agglomerative Hierarchical Clustering) </vt:lpstr>
      <vt:lpstr>1단계와 2단계</vt:lpstr>
      <vt:lpstr>중간 상황</vt:lpstr>
      <vt:lpstr>4단계</vt:lpstr>
      <vt:lpstr>5단계</vt:lpstr>
      <vt:lpstr>클러스터 간 거리를 정의하는 방법</vt:lpstr>
      <vt:lpstr>클러스터 간 유사성을 정의하는 방법</vt:lpstr>
      <vt:lpstr>클러스터 간 유사성을 정의하는 방법</vt:lpstr>
      <vt:lpstr>클러스터 간 유사성을 정의하는 방법</vt:lpstr>
      <vt:lpstr>클러스터 간 유사성을 정의하는 방법</vt:lpstr>
      <vt:lpstr>MIN 또는 단일 링크</vt:lpstr>
      <vt:lpstr>MIN의 강점</vt:lpstr>
      <vt:lpstr>MIN의 한계</vt:lpstr>
      <vt:lpstr>MAX 또는 완전 연결</vt:lpstr>
      <vt:lpstr>MAX 또는 완전 연결</vt:lpstr>
      <vt:lpstr>MAX의 강점</vt:lpstr>
      <vt:lpstr>MAX의 한계</vt:lpstr>
      <vt:lpstr>MAX의 한계</vt:lpstr>
      <vt:lpstr>그룹 평균</vt:lpstr>
      <vt:lpstr>그룹 평균</vt:lpstr>
      <vt:lpstr>클러스터 유사성: Ward의 방법</vt:lpstr>
      <vt:lpstr>클러스터 유사성: Ward의 방법</vt:lpstr>
      <vt:lpstr>클러스터 유사성: Ward의 방법</vt:lpstr>
      <vt:lpstr>클러스터 유사성: Ward의 방법</vt:lpstr>
      <vt:lpstr>클러스터 유사성: Ward의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708</cp:revision>
  <cp:lastPrinted>2025-04-04T07:38:40Z</cp:lastPrinted>
  <dcterms:created xsi:type="dcterms:W3CDTF">1998-03-18T13:44:31Z</dcterms:created>
  <dcterms:modified xsi:type="dcterms:W3CDTF">2025-04-04T07:40:54Z</dcterms:modified>
</cp:coreProperties>
</file>