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51"/>
  </p:notesMasterIdLst>
  <p:handoutMasterIdLst>
    <p:handoutMasterId r:id="rId52"/>
  </p:handoutMasterIdLst>
  <p:sldIdLst>
    <p:sldId id="366" r:id="rId3"/>
    <p:sldId id="349" r:id="rId4"/>
    <p:sldId id="272" r:id="rId5"/>
    <p:sldId id="268" r:id="rId6"/>
    <p:sldId id="297" r:id="rId7"/>
    <p:sldId id="298" r:id="rId8"/>
    <p:sldId id="303" r:id="rId9"/>
    <p:sldId id="299" r:id="rId10"/>
    <p:sldId id="300" r:id="rId11"/>
    <p:sldId id="301" r:id="rId12"/>
    <p:sldId id="302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  <p:sldId id="314" r:id="rId24"/>
    <p:sldId id="315" r:id="rId25"/>
    <p:sldId id="317" r:id="rId26"/>
    <p:sldId id="318" r:id="rId27"/>
    <p:sldId id="319" r:id="rId28"/>
    <p:sldId id="320" r:id="rId29"/>
    <p:sldId id="321" r:id="rId30"/>
    <p:sldId id="323" r:id="rId31"/>
    <p:sldId id="324" r:id="rId32"/>
    <p:sldId id="325" r:id="rId33"/>
    <p:sldId id="326" r:id="rId34"/>
    <p:sldId id="327" r:id="rId35"/>
    <p:sldId id="328" r:id="rId36"/>
    <p:sldId id="330" r:id="rId37"/>
    <p:sldId id="331" r:id="rId38"/>
    <p:sldId id="332" r:id="rId39"/>
    <p:sldId id="333" r:id="rId40"/>
    <p:sldId id="334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43" r:id="rId49"/>
    <p:sldId id="347" r:id="rId50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  <a:srgbClr val="FFCC66"/>
    <a:srgbClr val="E0AC00"/>
    <a:srgbClr val="68676C"/>
    <a:srgbClr val="8D9DD8"/>
    <a:srgbClr val="95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1203" y="51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645" y="54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2024-09-08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9/8/2024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9/8/2024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5DDFB8-DE88-50FA-3B3C-A90FAB8F4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852A6D-8DEE-8CD0-4AF9-577683D5C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062ECA-C4C2-63DA-0321-AC9F708D8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85A03-2128-4C6D-B8AB-2BAEB007A2F5}" type="datetimeFigureOut">
              <a:rPr lang="ko-KR" altLang="en-US" smtClean="0"/>
              <a:t>2024-09-08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B2D04F-30EB-31E1-BFC2-9A71905FB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53510F-2153-7694-9D08-89181E49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EE095-CA6B-45BE-A07B-A27AB0A49A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095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51B9E-AB57-EDD3-E964-8E98E239D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9051864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8D4EF-F010-E4E1-AEC1-51663AAB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9DCCA0-56EF-897F-EAD4-DD120571B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5F5AC-42C6-7943-932B-3849F0E3EB5C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F859A0-343B-8CC4-030A-F7C57083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5F3F75-874E-14A3-6923-C9C23ECC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6320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9/8/2024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9/8/2024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9/8/2024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9/8/2024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1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712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713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  <p:sldLayoutId id="2147483702" r:id="rId17"/>
    <p:sldLayoutId id="2147483703" r:id="rId18"/>
    <p:sldLayoutId id="2147483704" r:id="rId19"/>
    <p:sldLayoutId id="2147483705" r:id="rId20"/>
    <p:sldLayoutId id="2147483706" r:id="rId21"/>
    <p:sldLayoutId id="2147483707" r:id="rId22"/>
    <p:sldLayoutId id="2147483708" r:id="rId23"/>
    <p:sldLayoutId id="2147483709" r:id="rId24"/>
    <p:sldLayoutId id="2147483710" r:id="rId25"/>
    <p:sldLayoutId id="2147483711" r:id="rId2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43456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r"/>
            <a:endParaRPr lang="en-US" altLang="ko-KR" sz="3600" dirty="0">
              <a:solidFill>
                <a:schemeClr val="tx1"/>
              </a:solidFill>
            </a:endParaRPr>
          </a:p>
          <a:p>
            <a:pPr algn="ctr"/>
            <a:r>
              <a:rPr lang="ko-KR" altLang="en-US" sz="3600" dirty="0">
                <a:solidFill>
                  <a:schemeClr val="tx1"/>
                </a:solidFill>
              </a:rPr>
              <a:t>인공지능 기본 개념 이해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216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ko-KR" altLang="en-US" sz="2600" dirty="0"/>
              <a:t>머신 러닝이란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머신 러닝이란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러닝은 인공지능의 한 분야로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컴퓨터 스스로 대용량 데이터에서 지식이나 패턴을 찾아 학습하고 예측을 수행하는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컴퓨터가 학습할 수 있게 하는 알고리즘과 기술을 개발하는 분야라고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머신 러닝 학습 과정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러닝은 다음 그림과 같이 크게 학습 단계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(learning)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예측 단계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(prediction)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구분할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 단계에서는 학습 데이터를 대상으로 머신 러닝 알고리즘을 적용하여 학습시키고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학습 결과로 모형이 생성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예측 단계에서는 학습 단계에서 생성된 모형에 새로운 데이터를 적용하여 결과를 예측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러닝이란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머신 러닝 학습 과정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912384"/>
            <a:ext cx="7536196" cy="398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머신 러닝 학습 과정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특성 추출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러닝에서 컴퓨터가 스스로 학습하려면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컴퓨터가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입력받은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데이터를 분석하여 일정한 패턴이나 규칙을 찾아 내려면 사람이 인지하는 데이터를 컴퓨터가 인지할 수 있는 데이터로 변환해 주어야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데이터별로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어떤 특징을 가지고 있는지 찾아내고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그것을 토대로 데이터를 벡터로 변환하는 작업을 특성 추출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(feature extraction)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러닝이란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특성 추출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1834516"/>
            <a:ext cx="7658609" cy="26890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머신 러닝 학습 과정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러닝의 주요 구성 요소는 데이터와 모델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모형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데이터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머신 러닝이 학습 모델을 만드는 데 사용하는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훈련 데이터가 나쁘다면 실제 현상의 특성을 제대로 반영할 수 없으므로 실제 데이터의 특징이 잘 반영되고 편향되지 않는 훈련 데이터를 확보하는 것이 중요함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학습에 필요한 데이터가 수집되었다면 훈련을 위해 ‘훈련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’과 ‘검증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데이터셋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’ 용도로 분리해서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b="1" u="sng" dirty="0">
                <a:latin typeface="KoPub돋움체_Pro Light" pitchFamily="18" charset="-127"/>
                <a:ea typeface="KoPub돋움체_Pro Light" pitchFamily="18" charset="-127"/>
              </a:rPr>
              <a:t>보통 데이터의 </a:t>
            </a:r>
            <a:r>
              <a:rPr lang="en-US" altLang="ko-KR" b="1" u="sng" dirty="0">
                <a:latin typeface="KoPub돋움체_Pro Light" pitchFamily="18" charset="-127"/>
                <a:ea typeface="KoPub돋움체_Pro Light" pitchFamily="18" charset="-127"/>
              </a:rPr>
              <a:t>80%</a:t>
            </a:r>
            <a:r>
              <a:rPr lang="ko-KR" altLang="en-US" b="1" u="sng" dirty="0">
                <a:latin typeface="KoPub돋움체_Pro Light" pitchFamily="18" charset="-127"/>
                <a:ea typeface="KoPub돋움체_Pro Light" pitchFamily="18" charset="-127"/>
              </a:rPr>
              <a:t>는 훈련용으로</a:t>
            </a:r>
            <a:r>
              <a:rPr lang="en-US" altLang="ko-KR" b="1" u="sng" dirty="0">
                <a:latin typeface="KoPub돋움체_Pro Light" pitchFamily="18" charset="-127"/>
                <a:ea typeface="KoPub돋움체_Pro Light" pitchFamily="18" charset="-127"/>
              </a:rPr>
              <a:t>, 20%</a:t>
            </a:r>
            <a:r>
              <a:rPr lang="ko-KR" altLang="en-US" b="1" u="sng" dirty="0">
                <a:latin typeface="KoPub돋움체_Pro Light" pitchFamily="18" charset="-127"/>
                <a:ea typeface="KoPub돋움체_Pro Light" pitchFamily="18" charset="-127"/>
              </a:rPr>
              <a:t>는 검증용으로 분리해서 사용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머신 러닝 학습 과정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모델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머신 러닝의 학습 단계에서 얻은 최종 결과물로 가설이라고도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“입력 데이터의 패턴은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가정을 머신 러닝에서는 모델이라고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모델의 학습 절차는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또는 가설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선택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 학습 및 평가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평가를 바탕으로 모델 업데이트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세 단계를 반복하면서 주어진 문제를 가장 잘 풀 수 있는 모델을 찾음</a:t>
            </a:r>
          </a:p>
          <a:p>
            <a:pPr lvl="1">
              <a:lnSpc>
                <a:spcPct val="150000"/>
              </a:lnSpc>
              <a:buNone/>
            </a:pP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러닝이란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머신 러닝의 문제 풀이 과정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873611"/>
            <a:ext cx="7435539" cy="4253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머신 러닝 학습 과정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최종적으로 완성된 모델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모형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해결하고자 하는 문제에 적용해서 분류 및 예측에 대한 결과를 도출함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3805BDF5-2C53-AF76-9498-8CB32E9F0550}"/>
              </a:ext>
            </a:extLst>
          </p:cNvPr>
          <p:cNvSpPr txBox="1">
            <a:spLocks/>
          </p:cNvSpPr>
          <p:nvPr/>
        </p:nvSpPr>
        <p:spPr>
          <a:xfrm>
            <a:off x="712331" y="1470362"/>
            <a:ext cx="8083044" cy="523454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20000"/>
              </a:lnSpc>
            </a:pPr>
            <a:r>
              <a:rPr lang="ko-KR" altLang="en-US" sz="1800" dirty="0"/>
              <a:t>본 과목에서 학습할 주요 내용은</a:t>
            </a:r>
            <a:r>
              <a:rPr lang="en-US" altLang="ko-KR" sz="1800" dirty="0"/>
              <a:t>,</a:t>
            </a:r>
          </a:p>
          <a:p>
            <a:pPr marL="0" indent="0">
              <a:lnSpc>
                <a:spcPct val="220000"/>
              </a:lnSpc>
              <a:buNone/>
            </a:pPr>
            <a:r>
              <a:rPr lang="ko-KR" altLang="en-US" sz="1800" dirty="0"/>
              <a:t>  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/>
              <a:t>인공지능에 대한 기본적인 이해</a:t>
            </a:r>
            <a:endParaRPr lang="en-US" altLang="ko-KR" sz="1800" dirty="0"/>
          </a:p>
          <a:p>
            <a:pPr marL="457200" lvl="1" indent="0">
              <a:lnSpc>
                <a:spcPct val="220000"/>
              </a:lnSpc>
              <a:buNone/>
            </a:pPr>
            <a:r>
              <a:rPr lang="en-US" altLang="ko-KR" sz="1800" dirty="0"/>
              <a:t>- Linear</a:t>
            </a:r>
            <a:r>
              <a:rPr lang="ko-KR" altLang="en-US" sz="1800" dirty="0"/>
              <a:t> </a:t>
            </a:r>
            <a:r>
              <a:rPr lang="en-US" altLang="ko-KR" sz="1800" dirty="0"/>
              <a:t>Regression,</a:t>
            </a:r>
            <a:r>
              <a:rPr lang="ko-KR" altLang="en-US" sz="1800" dirty="0"/>
              <a:t> </a:t>
            </a:r>
            <a:r>
              <a:rPr lang="en-US" altLang="ko-KR" sz="1800" dirty="0"/>
              <a:t>Logistic</a:t>
            </a:r>
            <a:r>
              <a:rPr lang="ko-KR" altLang="en-US" sz="1800" dirty="0"/>
              <a:t> </a:t>
            </a:r>
            <a:r>
              <a:rPr lang="en-US" altLang="ko-KR" sz="1800" dirty="0"/>
              <a:t>Regression,</a:t>
            </a:r>
            <a:r>
              <a:rPr lang="ko-KR" altLang="en-US" sz="1800" dirty="0"/>
              <a:t> </a:t>
            </a:r>
            <a:r>
              <a:rPr lang="en-US" altLang="ko-KR" sz="1800" dirty="0" err="1"/>
              <a:t>Softmax</a:t>
            </a:r>
            <a:r>
              <a:rPr lang="ko-KR" altLang="en-US" sz="1800" dirty="0"/>
              <a:t> </a:t>
            </a:r>
            <a:r>
              <a:rPr lang="en-US" altLang="ko-KR" sz="1800" dirty="0"/>
              <a:t>Regression </a:t>
            </a:r>
            <a:r>
              <a:rPr lang="ko-KR" altLang="en-US" sz="1800" dirty="0"/>
              <a:t>등</a:t>
            </a:r>
            <a:endParaRPr lang="en-US" altLang="ko-KR" sz="1800" dirty="0"/>
          </a:p>
          <a:p>
            <a:pPr marL="457200" lvl="1" indent="0">
              <a:lnSpc>
                <a:spcPct val="220000"/>
              </a:lnSpc>
              <a:buNone/>
            </a:pPr>
            <a:r>
              <a:rPr lang="en-US" altLang="ko-KR" sz="1800" dirty="0"/>
              <a:t>- Deep Neural Networks, Convolutional Neural Network(CNN), Recurrent Neural Network(RNN), </a:t>
            </a:r>
            <a:r>
              <a:rPr lang="ko-KR" altLang="en-US" sz="1800" dirty="0"/>
              <a:t>생성형 </a:t>
            </a:r>
            <a:r>
              <a:rPr lang="en-US" altLang="ko-KR" sz="1800" dirty="0"/>
              <a:t>AI </a:t>
            </a:r>
            <a:r>
              <a:rPr lang="ko-KR" altLang="en-US" sz="1800" dirty="0"/>
              <a:t>등</a:t>
            </a:r>
            <a:endParaRPr lang="en-US" altLang="ko-KR" sz="1800" dirty="0"/>
          </a:p>
          <a:p>
            <a:pPr marL="0" indent="0">
              <a:lnSpc>
                <a:spcPct val="220000"/>
              </a:lnSpc>
              <a:buNone/>
            </a:pPr>
            <a:r>
              <a:rPr lang="en-US" altLang="ko-KR" sz="1800" dirty="0"/>
              <a:t>   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en-US" altLang="ko-KR" sz="1800" dirty="0"/>
              <a:t>AI</a:t>
            </a:r>
            <a:r>
              <a:rPr lang="ko-KR" altLang="en-US" sz="1800" dirty="0"/>
              <a:t>기술을 활용 할 수 있는 기본 기술 습득</a:t>
            </a:r>
            <a:endParaRPr lang="en-US" altLang="ko-KR" sz="1800" dirty="0"/>
          </a:p>
          <a:p>
            <a:pPr marL="0" indent="0">
              <a:lnSpc>
                <a:spcPct val="220000"/>
              </a:lnSpc>
              <a:buNone/>
            </a:pPr>
            <a:r>
              <a:rPr lang="en-US" altLang="ko-KR" sz="1800" dirty="0"/>
              <a:t>          - </a:t>
            </a:r>
            <a:r>
              <a:rPr lang="ko-KR" altLang="en-US" sz="1800" dirty="0"/>
              <a:t>논문작성 및 각종 연구과제 </a:t>
            </a:r>
            <a:r>
              <a:rPr lang="ko-KR" altLang="en-US" sz="1800" dirty="0" err="1"/>
              <a:t>수행시</a:t>
            </a:r>
            <a:r>
              <a:rPr lang="ko-KR" altLang="en-US" sz="1800" dirty="0"/>
              <a:t> </a:t>
            </a:r>
            <a:r>
              <a:rPr lang="en-US" altLang="ko-KR" sz="1800" dirty="0"/>
              <a:t>AI</a:t>
            </a:r>
            <a:r>
              <a:rPr lang="ko-KR" altLang="en-US" sz="1800" dirty="0"/>
              <a:t>기술을 </a:t>
            </a:r>
            <a:r>
              <a:rPr lang="ko-KR" altLang="en-US" sz="1800" dirty="0" err="1"/>
              <a:t>활용할수</a:t>
            </a:r>
            <a:r>
              <a:rPr lang="ko-KR" altLang="en-US" sz="1800" dirty="0"/>
              <a:t> 있는 기술 습득</a:t>
            </a:r>
            <a:endParaRPr lang="en-US" altLang="ko-KR" sz="1800" dirty="0"/>
          </a:p>
          <a:p>
            <a:pPr lvl="1">
              <a:lnSpc>
                <a:spcPct val="220000"/>
              </a:lnSpc>
            </a:pP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4795C-DBA2-3581-3946-E3F4CCE2B364}"/>
              </a:ext>
            </a:extLst>
          </p:cNvPr>
          <p:cNvSpPr txBox="1"/>
          <p:nvPr/>
        </p:nvSpPr>
        <p:spPr>
          <a:xfrm>
            <a:off x="3706080" y="548650"/>
            <a:ext cx="155720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/>
              <a:t>학습목표</a:t>
            </a:r>
          </a:p>
        </p:txBody>
      </p:sp>
    </p:spTree>
    <p:extLst>
      <p:ext uri="{BB962C8B-B14F-4D97-AF65-F5344CB8AC3E}">
        <p14:creationId xmlns:p14="http://schemas.microsoft.com/office/powerpoint/2010/main" val="2388395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머신 러닝 학습 알고리즘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러닝의 학습 알고리즘으로는 지도 학습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비지도 학습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강화 학습이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지도 학습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이름에서 알 수 있듯이 정답이 무엇인지 컴퓨터에 알려 주고 학습시키는 방법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0848" y="3198572"/>
            <a:ext cx="4962304" cy="3536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머신 러닝 학습 알고리즘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반면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비지도 학습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정답을 알려 주지 않고 특징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다리 길이가 짧은 초식 동물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비슷한 데이터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토끼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다람쥐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클러스터링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범주화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하여 예측하는 학습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 그림과 같이 지도 학습은 주어진 데이터에 대해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혹은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명확한 분류가 가능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비지도 학습은 유사도 기반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 간 거리 측정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 </a:t>
            </a:r>
            <a:r>
              <a:rPr lang="ko-KR" altLang="en-US" b="1" u="sng" dirty="0">
                <a:latin typeface="KoPub돋움체_Pro Light" pitchFamily="18" charset="-127"/>
                <a:ea typeface="KoPub돋움체_Pro Light" pitchFamily="18" charset="-127"/>
              </a:rPr>
              <a:t>특징이 유사한 데이터끼리 </a:t>
            </a:r>
            <a:r>
              <a:rPr lang="ko-KR" altLang="en-US" b="1" u="sng" dirty="0" err="1">
                <a:latin typeface="KoPub돋움체_Pro Light" pitchFamily="18" charset="-127"/>
                <a:ea typeface="KoPub돋움체_Pro Light" pitchFamily="18" charset="-127"/>
              </a:rPr>
              <a:t>클러스터링으로</a:t>
            </a:r>
            <a:r>
              <a:rPr lang="ko-KR" altLang="en-US" b="1" u="sng" dirty="0">
                <a:latin typeface="KoPub돋움체_Pro Light" pitchFamily="18" charset="-127"/>
                <a:ea typeface="KoPub돋움체_Pro Light" pitchFamily="18" charset="-127"/>
              </a:rPr>
              <a:t> 묶어서 분류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6533" y="2276860"/>
            <a:ext cx="236401" cy="244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2253" y="2795323"/>
            <a:ext cx="236401" cy="244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러닝이란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170367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지도 학습과 비지도 학습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7786" y="2650619"/>
            <a:ext cx="7505700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머신 러닝 학습 알고리즘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강화 학습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머신 러닝의 꽃이라고 부를 만큼 어렵고 복잡함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분류할 수 있는 데이터가 있는 것도 아니고 데이터가 있다고 해도 정답이 없기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강화 학습은 자신의 행동에 대한 보상을 받으며 학습을 진행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자전거 배우기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＂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자전거 배우기에서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사람이 에이전트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(agent)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이며 자전거 타는 배경이 환경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(environment)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에이전트가 변화하는 환경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자전거가 넘어지지 않게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따라 다른 행동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(action)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취하게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넘어지지 않는 행동에 따라 보상을 얻음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강화 학습은 이러한 보상이 커지는 행동은 자주 하도록 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줄어드는 행동은 덜 하도록 하여 학습을 진행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러닝이란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1530856"/>
            <a:ext cx="8081453" cy="3427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지도 학습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비지도 학습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강화 학습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1873611"/>
            <a:ext cx="7487790" cy="3793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ko-KR" altLang="en-US" sz="2600" dirty="0" err="1"/>
              <a:t>딥러닝이란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u="sng" dirty="0">
                <a:latin typeface="KoPub돋움체_Pro Light" pitchFamily="18" charset="-127"/>
                <a:ea typeface="KoPub돋움체_Pro Light" pitchFamily="18" charset="-127"/>
              </a:rPr>
              <a:t>인간의 신경망 원리를 모방한 심층 신경망 이론을 기반으로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고안된 머신 러닝 방법의 일종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머신 러닝과 다른 큰 차이점은 인간의 뇌를 기초로 하여 설계했다는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인간의 뇌가 엄청난 수의 </a:t>
            </a:r>
            <a:r>
              <a:rPr lang="ko-KR" altLang="en-US" u="sng" dirty="0">
                <a:latin typeface="KoPub돋움체_Pro Light" pitchFamily="18" charset="-127"/>
                <a:ea typeface="KoPub돋움체_Pro Light" pitchFamily="18" charset="-127"/>
              </a:rPr>
              <a:t>뉴런</a:t>
            </a:r>
            <a:r>
              <a:rPr lang="en-US" altLang="ko-KR" u="sng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(neuron)</a:t>
            </a:r>
            <a:r>
              <a:rPr lang="ko-KR" altLang="en-US" u="sng" dirty="0">
                <a:latin typeface="KoPub돋움체_Pro Light" pitchFamily="18" charset="-127"/>
                <a:ea typeface="KoPub돋움체_Pro Light" pitchFamily="18" charset="-127"/>
              </a:rPr>
              <a:t>과 시냅스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(synapse)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구성되어 있는 것에 착안하여 컴퓨터에 뉴런과 시냅스 개념을 적용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각각의 뉴런은 복잡하게 연결된 수많은 뉴런을 병렬 연산하여 기존에 컴퓨터가 수행하지 못했던 음성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·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영상 인식 등의 처리를 가능하게 함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3427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인간의 신경망 원리를 모방한 심층 신경망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2143" y="2055094"/>
            <a:ext cx="6059714" cy="45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4BEDED35-9B85-20C0-6C58-D474AA132F71}"/>
              </a:ext>
            </a:extLst>
          </p:cNvPr>
          <p:cNvSpPr txBox="1">
            <a:spLocks/>
          </p:cNvSpPr>
          <p:nvPr/>
        </p:nvSpPr>
        <p:spPr>
          <a:xfrm>
            <a:off x="496781" y="548650"/>
            <a:ext cx="8107710" cy="800724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ko-KR" altLang="en-US" sz="2800" dirty="0" err="1">
                <a:solidFill>
                  <a:schemeClr val="tx1"/>
                </a:solidFill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12755"/>
            <a:ext cx="8220710" cy="4964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수상돌기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주변이나 다른 뉴런에서 자극을 받아들이고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자극들을 전기적 신호 형태로 세포체와 축색돌기로 보내는 역할을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시냅스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신경 세포들이 이루는 연결 부위로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한 뉴런의 축색돌기와 다음 뉴런의 수상돌기가 만나는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축삭돌기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다른 뉴런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수상돌기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신호를 전달하는 기능을 하는 뉴런의 한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뉴런에서 뻗어 있는 돌기 중 가장 길며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단 한 개만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축삭말단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전달된 전기 신호를 받아 신경 전달 물질을 시냅스 틈새로 분비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3427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딥러닝 모델의 학습 과정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6386" y="2062468"/>
            <a:ext cx="4448499" cy="4480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ko-KR" altLang="en-US" sz="2600" dirty="0"/>
              <a:t>인공지능</a:t>
            </a:r>
            <a:r>
              <a:rPr lang="en-US" altLang="ko-KR" sz="2600" dirty="0"/>
              <a:t>, </a:t>
            </a:r>
            <a:r>
              <a:rPr lang="ko-KR" altLang="en-US" sz="2600" dirty="0"/>
              <a:t>머신 러닝과 </a:t>
            </a:r>
            <a:r>
              <a:rPr lang="ko-KR" altLang="en-US" sz="2600" dirty="0" err="1"/>
              <a:t>딥러닝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데이터 준비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초보자가 데이터를 쉽게 구할 수 있는 방법은 두 가지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(https://www.tensorflow.org/)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나 케라스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(https://keras.io/)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 제공하는 데이터셋을 사용하는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제공되는 데이터들은 이미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전처리를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했기 때문에 바로 사용할 수 있으며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수많은 예제 코드를 쉽게 구할 수 있는 장점이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둘째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캐글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Kaggle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같은 곳에 공개된 데이터를 사용하는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물론 국내의 공개 데이터들도 사용할 수 있으나 상당히 많은 전처리를 해야 하기에 가능하면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캐글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같은 플랫폼에 제공된 데이터를 활용하길 권장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759" y="1931218"/>
            <a:ext cx="9525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모델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모형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정의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모형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정의 단계에서 신경망을 생성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일반적으로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개수가 많을수록 성능이 좋아지지만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과적합이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발생할 확률이 높음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개수에 따른 성능과 과적합은 서로 상충 관계에 있다고 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 정의 단계에서 신경망을 제대로 생성하는 것이 중요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  모델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모형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컴파일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컴파일 단계에서 활성화 함수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손실 함수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옵티마이저를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이때 데이터 형태에 따라 다양한 옵션이 가능함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b="1" u="sng" dirty="0">
                <a:latin typeface="KoPub돋움체_Pro Light" pitchFamily="18" charset="-127"/>
                <a:ea typeface="KoPub돋움체_Pro Light" pitchFamily="18" charset="-127"/>
              </a:rPr>
              <a:t>훈련 데이터셋 형태가 연속형이라면 평균 제곱 오차</a:t>
            </a:r>
            <a:r>
              <a:rPr lang="en-US" altLang="ko-KR" b="1" u="sng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(Mean Squared Error, MSE)</a:t>
            </a:r>
            <a:r>
              <a:rPr lang="ko-KR" altLang="en-US" b="1" u="sng" dirty="0">
                <a:latin typeface="KoPub돋움체_Pro Light" pitchFamily="18" charset="-127"/>
                <a:ea typeface="KoPub돋움체_Pro Light" pitchFamily="18" charset="-127"/>
              </a:rPr>
              <a:t>를 사용할 수 있으며</a:t>
            </a:r>
            <a:r>
              <a:rPr lang="en-US" altLang="ko-KR" b="1" u="sng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</a:p>
          <a:p>
            <a:pPr lvl="1">
              <a:buNone/>
            </a:pPr>
            <a:r>
              <a:rPr lang="en-US" altLang="ko-KR" b="1" u="sng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en-US" altLang="ko-KR" b="1" u="sng" dirty="0">
                <a:latin typeface="KoPub돋움체_Pro Light" pitchFamily="18" charset="-127"/>
                <a:ea typeface="KoPub돋움체_Pro Light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b="1" u="sng" dirty="0">
                <a:latin typeface="KoPub돋움체_Pro Light" pitchFamily="18" charset="-127"/>
                <a:ea typeface="KoPub돋움체_Pro Light" pitchFamily="18" charset="-127"/>
              </a:rPr>
              <a:t>이진 분류</a:t>
            </a:r>
            <a:r>
              <a:rPr lang="en-US" altLang="ko-KR" b="1" u="sng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(binary classification)</a:t>
            </a:r>
            <a:r>
              <a:rPr lang="ko-KR" altLang="en-US" b="1" u="sng" dirty="0">
                <a:latin typeface="KoPub돋움체_Pro Light" pitchFamily="18" charset="-127"/>
                <a:ea typeface="KoPub돋움체_Pro Light" pitchFamily="18" charset="-127"/>
              </a:rPr>
              <a:t>라면 크로스 엔트로피</a:t>
            </a:r>
            <a:r>
              <a:rPr lang="en-US" altLang="ko-KR" b="1" u="sng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(cross-entropy)</a:t>
            </a:r>
            <a:r>
              <a:rPr lang="ko-KR" altLang="en-US" b="1" u="sng" dirty="0">
                <a:latin typeface="KoPub돋움체_Pro Light" pitchFamily="18" charset="-127"/>
                <a:ea typeface="KoPub돋움체_Pro Light" pitchFamily="18" charset="-127"/>
              </a:rPr>
              <a:t>를</a:t>
            </a:r>
            <a:r>
              <a:rPr lang="en-US" altLang="ko-KR" b="1" u="sng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u="sng" dirty="0">
                <a:latin typeface="KoPub돋움체_Pro Light" pitchFamily="18" charset="-127"/>
                <a:ea typeface="KoPub돋움체_Pro Light" pitchFamily="18" charset="-127"/>
              </a:rPr>
              <a:t>선택</a:t>
            </a:r>
            <a:endParaRPr lang="en-US" altLang="ko-KR" b="1" u="sng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b="1" u="sng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b="1" u="sng" dirty="0">
                <a:latin typeface="KoPub돋움체_Pro Light" pitchFamily="18" charset="-127"/>
                <a:ea typeface="KoPub돋움체_Pro Light" pitchFamily="18" charset="-127"/>
              </a:rPr>
              <a:t>또한</a:t>
            </a:r>
            <a:r>
              <a:rPr lang="en-US" altLang="ko-KR" b="1" u="sng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b="1" u="sng" dirty="0" err="1">
                <a:latin typeface="KoPub돋움체_Pro Light" pitchFamily="18" charset="-127"/>
                <a:ea typeface="KoPub돋움체_Pro Light" pitchFamily="18" charset="-127"/>
              </a:rPr>
              <a:t>과적합을</a:t>
            </a:r>
            <a:r>
              <a:rPr lang="ko-KR" altLang="en-US" b="1" u="sng" dirty="0">
                <a:latin typeface="KoPub돋움체_Pro Light" pitchFamily="18" charset="-127"/>
                <a:ea typeface="KoPub돋움체_Pro Light" pitchFamily="18" charset="-127"/>
              </a:rPr>
              <a:t> 피할 수 있는 활성화 함수 및 </a:t>
            </a:r>
            <a:r>
              <a:rPr lang="ko-KR" altLang="en-US" b="1" u="sng" dirty="0" err="1">
                <a:latin typeface="KoPub돋움체_Pro Light" pitchFamily="18" charset="-127"/>
                <a:ea typeface="KoPub돋움체_Pro Light" pitchFamily="18" charset="-127"/>
              </a:rPr>
              <a:t>옵티마이저</a:t>
            </a:r>
            <a:r>
              <a:rPr lang="ko-KR" altLang="en-US" b="1" u="sng" dirty="0">
                <a:latin typeface="KoPub돋움체_Pro Light" pitchFamily="18" charset="-127"/>
                <a:ea typeface="KoPub돋움체_Pro Light" pitchFamily="18" charset="-127"/>
              </a:rPr>
              <a:t> 선택이 중요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759" y="1931218"/>
            <a:ext cx="9525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759" y="3276143"/>
            <a:ext cx="9525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>
            <a:normAutofit lnSpcReduction="10000"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모델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모형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훈련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훈련 단계에서는 한 번에 처리할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데이터양을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지정함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한 번에 처리해야 할 데이터양이 많아지면 학습 속도가 느려지고 메모리 부족 문제를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야기할 수 있기 때문에 적당한 데이터양을 선택하는 것이 중요함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전체 훈련 데이터셋에서 일정한 묶음으로 나누어 처리할 수 있는 배치와 훈련의 횟수인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선택이 중요함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훈련 과정에서 값의 변화를 시각적으로 표현하여 눈으로 확인하면서 파라미터와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하이퍼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파라미터에 대한 최적의 값을 찾을 수 있어야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파라미터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vs.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하이퍼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파라미터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사용자가 직접 설정하면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하이퍼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파라미터이고 모델 혹은 데이터에 의해 결정되면 파라미터임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파라미터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매개변수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모델내부에서 결정되는 변수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평균값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표준편차 등은 모델 내부에서 계산되어지는 파라미터임 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하이퍼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파라미터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사용자가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모델링할때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세팅해주는 값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서프트벡터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머신의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KNN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값 등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2759" y="1931218"/>
            <a:ext cx="95250" cy="9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597117" y="1530856"/>
            <a:ext cx="8081453" cy="3427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모델 훈련에 필요한 </a:t>
            </a:r>
            <a:r>
              <a:rPr lang="ko-KR" altLang="en-US" sz="1600" b="1" dirty="0" err="1"/>
              <a:t>하이퍼파라미터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988825"/>
            <a:ext cx="7388951" cy="442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훈련 데이터셋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1000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개에 대한 배치 크기가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20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이라면 샘플 단위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20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개마다 모델 가중치를 한 번씩 업데이트시킨다는 의미</a:t>
            </a:r>
            <a:endParaRPr lang="en-US" altLang="ko-KR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총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(=1000/20)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가중치가 업데이트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에포크가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이고 배치 크기가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가중치를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 업데이트하는 것을 총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열번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반복한다는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데이터 샘플이 총 열 번씩 사용되는 것이므로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결과적으로 가중치가 총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500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 업데이트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39510" y="1470362"/>
            <a:ext cx="8278317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모델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모형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예측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검증 데이터셋을 생성한 모델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모형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적용하여 실제로 예측을 진행해 보는 단계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이때 예측력이 낮다면 파라미터를 튜닝하거나 신경망 자체를 재설계해야 할 수도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학습 과정에서 중요한 핵심 구성 요소는 신경망과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머신 러닝의 한 분야이기는 하지만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심층 신경망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(deep neural network)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가지고 있다는 점에서 머신 러닝과 차이가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심층 신경망에는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데이터셋의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어떤 특성들이 중요한지 스스로에게 가르쳐 줄 수 있는 기능이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30856"/>
            <a:ext cx="8081453" cy="3427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신경망과 심층 신경망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931218"/>
            <a:ext cx="7547262" cy="2952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가중치 값을 업데이트하기 위한 역전파가 중요함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계산 과정에서 사용되는 미분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오차를 각 가중치로 미분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성능에 영향을 미치는 주요한 요소라고 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2855816"/>
            <a:ext cx="8081453" cy="3427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역전파</a:t>
            </a:r>
            <a:r>
              <a:rPr lang="ko-KR" altLang="en-US" sz="1600" b="1" dirty="0"/>
              <a:t> 계산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3235931"/>
            <a:ext cx="7216548" cy="3361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같은 라이브러리를 이용하면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알고리즘을 자동으로 처리해 주기 때문에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알고리즘 구현이 굉장히 간단해짐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이용하면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알고리즘 구현이 간단하고 편리함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러닝과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머신 러닝과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인공지능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(Artificial Intelligence, AI)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인간의 지능을 모방하여 사람이 하는 일을 컴퓨터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 할 수 있도록 하는 기술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인공지능을 구현하는 방법으로 머신 러닝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(machine learning)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딥러닝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(deep learning)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인공지능과 머신 러닝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관계는 다음과 같음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5184" y="4869175"/>
            <a:ext cx="3322313" cy="404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>
            <a:normAutofit lnSpcReduction="10000"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학습 알고리즘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이미지 분류는 이미지 또는 비디오상의 객체를 식별하는 컴퓨터 비전 기술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컴퓨터 비전에서 가장 많이 사용되는 것이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합성곱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신경망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Convolutional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Neural Network, CNN)</a:t>
            </a: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합성곱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신경망은 목적에 따라 이미지 분류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이미지 인식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이미지 분할로 분류할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이미지 분류는 이미지를 알고리즘에 입력하면 그 이미지가 어떤 클래스 레이블에 속하는지 알려 주기 때문에 말 그대로 이미지 데이터를 유사한 것끼리 분류할 때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이미지 인식은 사진을 분석하여 그 안에 있는 사물의 종류를 인식하는 것으로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의료 이미지에서 질병 식별을 하거나 산업 검사 및 로봇 비전 등과 같은 다양한 분야에서 활용할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이미지 분할은 영상에서 사물이나 배경 등 객체 간 영역을 픽셀 단위로 구분하는 기술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이미지 분할은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X-ray,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CT(Computer Tomography)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MRI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(Magnetic Resonance Imaging)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 다양한 의료 영상에서 분할된 이미지 정보를 활용해서 질병 진단 등에 사용하고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5760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이미지 인식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출처</a:t>
            </a:r>
            <a:r>
              <a:rPr lang="en-US" altLang="ko-KR" sz="1600" b="1" dirty="0"/>
              <a:t>: https://www.researchgate.net/figure/Object-</a:t>
            </a:r>
          </a:p>
          <a:p>
            <a:r>
              <a:rPr lang="en-US" altLang="ko-KR" sz="1600" b="1" dirty="0"/>
              <a:t>     detection-in-a-dense-scene_fig4_329217107)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104039"/>
            <a:ext cx="6669185" cy="4434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학습 알고리즘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시계열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데이터를 분류할 때 사용되는 것이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순환 신경망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(Recurrent Neural Network, RNN)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주식 데이터처럼 시간에 따른 데이터가 있을 때 순환 신경망을 사용하지만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역전파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과정에서 기울기 소멸 문제가 발생하는 단점이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문제점을 개선하고자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게이트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(gate)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세 개 추가한 것이 바로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LSTM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(Long Short-Term Memory)</a:t>
            </a: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망각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게이트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과거 정보를 잊기 위한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게이트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입력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게이트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현재 정보를 기억하기 위한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게이트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출력 게이트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최종 결과를 위한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게이트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도입하여 기울기 소멸 문제를 해결했으며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현재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시계열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문제에서 가장 활발히 사용하고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5760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구글과 아마존 주식에 대한 시계열 데이터 사례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출처</a:t>
            </a:r>
            <a:r>
              <a:rPr lang="en-US" altLang="ko-KR" sz="1600" b="1" dirty="0"/>
              <a:t>: </a:t>
            </a:r>
          </a:p>
          <a:p>
            <a:r>
              <a:rPr lang="en-US" altLang="ko-KR" sz="1600" b="1" dirty="0"/>
              <a:t>     https://www.fool.com/investing/2019/05/26/better-buyamazon-vs-google.aspx)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161646"/>
            <a:ext cx="7515497" cy="4057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학습 알고리즘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비지도 학습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으로는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워드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임베딩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군집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자연어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사람의 언어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컴퓨터가 이해하고 효율적으로 처리하게 하려면 컴퓨터가 이해할 수 있도록 자연어를 적절히 변환하는 것이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이때 워드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임베딩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(word embedding)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기술을 이용하여 단어를 벡터로 표현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워드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임베딩에서는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단어 의미를 벡터화하는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워드투벡터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(Word2Vec)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글로브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GloVe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가장 많이 사용하고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워드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임베딩은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자연어 처리 분야의 일종으로 번역이나 음성 인식 등 서비스에서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3456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워드 </a:t>
            </a:r>
            <a:r>
              <a:rPr lang="ko-KR" altLang="en-US" sz="1600" b="1" dirty="0" err="1"/>
              <a:t>임베딩을</a:t>
            </a:r>
            <a:r>
              <a:rPr lang="ko-KR" altLang="en-US" sz="1600" b="1" dirty="0"/>
              <a:t> 이용한 워드 클라우드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873611"/>
            <a:ext cx="7028511" cy="4481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학습 알고리즘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군집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아무런 정보가 없는 상태에서 데이터를 분류하는 방법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한 클러스터 안의 데이터는 매우 비슷하게 구성하고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다른 클러스터의 데이터와 구분되도록 나누는 것이 목표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군집은 머신 러닝의 군집과 다르지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러닝에서 군집화를 처리할 때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함께 사용하면 모델 성능을 높일 수 있기 때문에 머신 러닝 단독으로 군집 알고리즘을 적용하기보다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함께 쓰면 좋음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신경망에서 군집 알고리즘 사용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3456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군집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931218"/>
            <a:ext cx="7513916" cy="3428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딥러닝이란</a:t>
            </a:r>
            <a:endParaRPr lang="ko-KR" alt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34564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지도 학습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비지도 학습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강화 학습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1873611"/>
            <a:ext cx="7487790" cy="4530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러닝과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인공지능과 머신 러닝</a:t>
            </a:r>
            <a:r>
              <a:rPr lang="en-US" altLang="ko-KR" sz="1600" b="1" dirty="0"/>
              <a:t>, </a:t>
            </a:r>
            <a:r>
              <a:rPr lang="ko-KR" altLang="en-US" sz="1600" b="1" dirty="0" err="1"/>
              <a:t>딥러닝의</a:t>
            </a:r>
            <a:r>
              <a:rPr lang="ko-KR" altLang="en-US" sz="1600" b="1" dirty="0"/>
              <a:t> 관계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1873611"/>
            <a:ext cx="7291433" cy="4380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러닝과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머신 러닝과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목적과 주어진 환경에 맞게 데이터를 분석하려면 머신 러닝과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차이를 명확하게 이해해야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모두 학습 모델을 제공하여 데이터를 분류할 수 있는 기술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둘은 접근 방식에 차이가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러닝과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220710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머신 러닝과 </a:t>
            </a:r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머신 러닝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주어진 데이터를 인간이 먼저 처리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전처리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이미지 데이터라면 사람이 학습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(train)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데이터를 컴퓨터가 인식할 수 있도록 준비해 주어야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러닝은 범용적인 목적을 위해 제작된 것으로 데이터의 특징을 스스로 추출하지 못함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과정을 인간이 처리해 주어야 하는 것이 머신 러닝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러닝의 학습 과정은 각 데이터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혹은 이미지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특성을 컴퓨터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인식시키고 학습시켜 문제를 해결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반면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딥러닝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인간이 하던 작업을 생략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대량의 데이터를 신경망에 적용하면 컴퓨터가 스스로 분석한 후 답을 찾음</a:t>
            </a: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러닝과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머신 러닝과 딥러닝 차이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7117" y="1988825"/>
            <a:ext cx="7430876" cy="4609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인공지능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,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머신 러닝과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딥러닝</a:t>
            </a:r>
            <a:endParaRPr lang="ko-KR" altLang="en-US" dirty="0"/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머신 러닝과 딥러닝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3" y="1931218"/>
            <a:ext cx="7531333" cy="305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1750</TotalTime>
  <Words>2047</Words>
  <Application>Microsoft Office PowerPoint</Application>
  <PresentationFormat>화면 슬라이드 쇼(4:3)</PresentationFormat>
  <Paragraphs>224</Paragraphs>
  <Slides>48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48</vt:i4>
      </vt:variant>
    </vt:vector>
  </HeadingPairs>
  <TitlesOfParts>
    <vt:vector size="58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인공지능, 머신 러닝과 딥러닝</vt:lpstr>
      <vt:lpstr>인공지능, 머신 러닝과 딥러닝</vt:lpstr>
      <vt:lpstr>인공지능, 머신 러닝과 딥러닝</vt:lpstr>
      <vt:lpstr>인공지능, 머신 러닝과 딥러닝</vt:lpstr>
      <vt:lpstr>인공지능, 머신 러닝과 딥러닝</vt:lpstr>
      <vt:lpstr>인공지능, 머신 러닝과 딥러닝</vt:lpstr>
      <vt:lpstr>인공지능, 머신 러닝과 딥러닝</vt:lpstr>
      <vt:lpstr>머신 러닝이란</vt:lpstr>
      <vt:lpstr>머신 러닝이란</vt:lpstr>
      <vt:lpstr>머신 러닝이란</vt:lpstr>
      <vt:lpstr>머신 러닝이란</vt:lpstr>
      <vt:lpstr>머신 러닝이란</vt:lpstr>
      <vt:lpstr>머신 러닝이란</vt:lpstr>
      <vt:lpstr>머신 러닝이란</vt:lpstr>
      <vt:lpstr>머신 러닝이란</vt:lpstr>
      <vt:lpstr>머신 러닝이란</vt:lpstr>
      <vt:lpstr>머신 러닝이란</vt:lpstr>
      <vt:lpstr>머신 러닝이란</vt:lpstr>
      <vt:lpstr>머신 러닝이란</vt:lpstr>
      <vt:lpstr>머신 러닝이란</vt:lpstr>
      <vt:lpstr>머신 러닝이란</vt:lpstr>
      <vt:lpstr>머신 러닝이란</vt:lpstr>
      <vt:lpstr>딥러닝이란</vt:lpstr>
      <vt:lpstr>딥러닝이란</vt:lpstr>
      <vt:lpstr>PowerPoint 프레젠테이션</vt:lpstr>
      <vt:lpstr>딥러닝이란</vt:lpstr>
      <vt:lpstr>딥러닝이란</vt:lpstr>
      <vt:lpstr>딥러닝이란</vt:lpstr>
      <vt:lpstr>딥러닝이란</vt:lpstr>
      <vt:lpstr>딥러닝이란</vt:lpstr>
      <vt:lpstr>딥러닝이란</vt:lpstr>
      <vt:lpstr>딥러닝이란</vt:lpstr>
      <vt:lpstr>딥러닝이란</vt:lpstr>
      <vt:lpstr>딥러닝이란</vt:lpstr>
      <vt:lpstr>딥러닝이란</vt:lpstr>
      <vt:lpstr>딥러닝이란</vt:lpstr>
      <vt:lpstr>딥러닝이란</vt:lpstr>
      <vt:lpstr>딥러닝이란</vt:lpstr>
      <vt:lpstr>딥러닝이란</vt:lpstr>
      <vt:lpstr>딥러닝이란</vt:lpstr>
      <vt:lpstr>딥러닝이란</vt:lpstr>
      <vt:lpstr>딥러닝이란</vt:lpstr>
      <vt:lpstr>딥러닝이란</vt:lpstr>
      <vt:lpstr>딥러닝이란</vt:lpstr>
      <vt:lpstr>딥러닝이란</vt:lpstr>
      <vt:lpstr>딥러닝이란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주흠 권</cp:lastModifiedBy>
  <cp:revision>194</cp:revision>
  <cp:lastPrinted>2016-08-10T06:58:55Z</cp:lastPrinted>
  <dcterms:created xsi:type="dcterms:W3CDTF">2013-04-05T19:58:06Z</dcterms:created>
  <dcterms:modified xsi:type="dcterms:W3CDTF">2024-09-07T23:04:29Z</dcterms:modified>
</cp:coreProperties>
</file>