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515" r:id="rId2"/>
    <p:sldId id="595" r:id="rId3"/>
    <p:sldId id="596" r:id="rId4"/>
    <p:sldId id="597" r:id="rId5"/>
    <p:sldId id="598" r:id="rId6"/>
    <p:sldId id="599" r:id="rId7"/>
    <p:sldId id="600" r:id="rId8"/>
    <p:sldId id="601" r:id="rId9"/>
    <p:sldId id="602" r:id="rId10"/>
    <p:sldId id="694" r:id="rId11"/>
    <p:sldId id="695" r:id="rId12"/>
    <p:sldId id="603" r:id="rId13"/>
    <p:sldId id="724" r:id="rId14"/>
    <p:sldId id="723" r:id="rId15"/>
    <p:sldId id="604" r:id="rId16"/>
    <p:sldId id="605" r:id="rId17"/>
    <p:sldId id="606" r:id="rId18"/>
    <p:sldId id="612" r:id="rId19"/>
    <p:sldId id="709" r:id="rId20"/>
    <p:sldId id="708" r:id="rId21"/>
    <p:sldId id="710" r:id="rId22"/>
    <p:sldId id="613" r:id="rId23"/>
    <p:sldId id="288" r:id="rId24"/>
    <p:sldId id="719" r:id="rId25"/>
    <p:sldId id="289" r:id="rId26"/>
    <p:sldId id="290" r:id="rId27"/>
    <p:sldId id="291" r:id="rId28"/>
    <p:sldId id="293" r:id="rId29"/>
    <p:sldId id="494" r:id="rId30"/>
    <p:sldId id="300" r:id="rId31"/>
    <p:sldId id="301" r:id="rId32"/>
    <p:sldId id="544" r:id="rId33"/>
    <p:sldId id="491" r:id="rId34"/>
    <p:sldId id="718" r:id="rId35"/>
    <p:sldId id="717" r:id="rId36"/>
    <p:sldId id="492" r:id="rId37"/>
    <p:sldId id="305" r:id="rId38"/>
    <p:sldId id="493" r:id="rId39"/>
    <p:sldId id="582" r:id="rId40"/>
    <p:sldId id="716" r:id="rId41"/>
    <p:sldId id="711" r:id="rId42"/>
    <p:sldId id="567" r:id="rId43"/>
    <p:sldId id="568" r:id="rId44"/>
    <p:sldId id="712" r:id="rId45"/>
    <p:sldId id="713" r:id="rId46"/>
    <p:sldId id="714" r:id="rId47"/>
    <p:sldId id="715" r:id="rId48"/>
    <p:sldId id="570" r:id="rId49"/>
    <p:sldId id="677" r:id="rId50"/>
    <p:sldId id="678" r:id="rId51"/>
    <p:sldId id="676" r:id="rId52"/>
    <p:sldId id="679" r:id="rId53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5" autoAdjust="0"/>
    <p:restoredTop sz="94551" autoAdjust="0"/>
  </p:normalViewPr>
  <p:slideViewPr>
    <p:cSldViewPr>
      <p:cViewPr varScale="1">
        <p:scale>
          <a:sx n="83" d="100"/>
          <a:sy n="83" d="100"/>
        </p:scale>
        <p:origin x="1149" y="48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844" y="63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7" tIns="45784" rIns="91577" bIns="45784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128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1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2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627F-6351-0FCC-D495-B7E2D51A5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496B3F-6EE8-AC88-42C0-77307812D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56D63-E24D-207E-E85F-63AB93D11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303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D18E4-5ECA-4417-DDA5-56CD04D0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D59677-8532-4296-7198-F521917CD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7D0E76-DAD2-140B-A7CB-38E2D12F2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818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4074F-2A7C-08FD-0FA1-BF894434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30E40F-099F-6403-0C35-9BE4E7355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BA3D07-F8E8-0DD0-767F-7AF7F7D95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0075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2E243-ED73-9627-260E-E8C2AAC2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C4A829-75C5-F1B5-0965-7F342C65C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438759-3378-79A4-8B54-56F74415B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011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84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7C9F7F48-2944-4AF0-87BF-27ECBE076434}" type="slidenum">
              <a:rPr lang="en-US" smtClean="0"/>
              <a:pPr algn="r"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/>
          <a:lstStyle/>
          <a:p>
            <a:pPr algn="ctr"/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r>
              <a:rPr lang="ko" altLang="en-US" dirty="0"/>
              <a:t> </a:t>
            </a:r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381000" y="2497949"/>
            <a:ext cx="8229600" cy="271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" sz="3200" b="0" dirty="0"/>
              <a:t>3</a:t>
            </a:r>
            <a:r>
              <a:rPr lang="ko" altLang="en-US" sz="3200" b="0" dirty="0"/>
              <a:t>장 강의 노트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20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2000" dirty="0"/>
              <a:t>분류: 대체 기술</a:t>
            </a:r>
            <a:endParaRPr lang="ko" altLang="en-US" sz="20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2052"/>
          <p:cNvGrpSpPr>
            <a:grpSpLocks/>
          </p:cNvGrpSpPr>
          <p:nvPr/>
        </p:nvGrpSpPr>
        <p:grpSpPr bwMode="auto">
          <a:xfrm>
            <a:off x="304800" y="990600"/>
            <a:ext cx="8534400" cy="152400"/>
            <a:chOff x="264" y="788"/>
            <a:chExt cx="5232" cy="124"/>
          </a:xfrm>
        </p:grpSpPr>
        <p:sp>
          <p:nvSpPr>
            <p:cNvPr id="2053" name="Rectangle 2053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2054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CB77E-D681-CC6B-31A0-E8BA5382D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F488AE-0161-B048-667D-4FBD957C8F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코사인 유사도</a:t>
            </a:r>
            <a:r>
              <a:rPr lang="en-US" altLang="ko-KR" sz="1800" b="1" dirty="0"/>
              <a:t>(Cosine Similarity)</a:t>
            </a:r>
            <a:r>
              <a:rPr lang="ko-KR" altLang="en-US" sz="1800" dirty="0"/>
              <a:t>는 두 벡터 간의 유사도를 측정하는 방법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벡터 간의 </a:t>
            </a:r>
            <a:r>
              <a:rPr lang="ko-KR" altLang="en-US" sz="1800" b="1" dirty="0"/>
              <a:t>각도</a:t>
            </a:r>
            <a:r>
              <a:rPr lang="ko-KR" altLang="en-US" sz="1800" dirty="0"/>
              <a:t>를 이용하여 얼마나 유사한지를 나타낸다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값의 범위</a:t>
            </a:r>
            <a:endParaRPr lang="en-US" altLang="ko-KR" sz="1800" dirty="0"/>
          </a:p>
          <a:p>
            <a:pPr marL="334963" lvl="1" indent="0">
              <a:lnSpc>
                <a:spcPct val="150000"/>
              </a:lnSpc>
              <a:buNone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코사인 유사도는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 ~ 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사이의 값을 가</a:t>
            </a:r>
            <a:r>
              <a:rPr lang="ko-KR" altLang="en-US" sz="1800" dirty="0">
                <a:latin typeface="Arial" panose="020B0604020202020204" pitchFamily="34" charset="0"/>
              </a:rPr>
              <a:t>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1에 가까울수록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벡터가 유사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함을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0이면 서로 직교(완전히 다름)를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-1이면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 방향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의미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CCDA70-F690-CB7F-7386-F7409AFDE6D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D38F95-15A2-E962-9EF0-8F6462B19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743200"/>
            <a:ext cx="4479633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BFC77B-9518-AB9F-3113-D8B8EE51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819400"/>
            <a:ext cx="3276600" cy="153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03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919A3-5480-E56D-8F77-6B10F931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85283C-EF8A-C13C-C5F9-E2AA7FA3B42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코사인 유사도 계산 예제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두 벡터 </a:t>
            </a:r>
            <a:r>
              <a:rPr lang="en-US" altLang="ko-KR" sz="1800" dirty="0"/>
              <a:t>A = (1,2,3), B = (4,5,6)</a:t>
            </a:r>
            <a:r>
              <a:rPr lang="ko-KR" altLang="en-US" sz="1800" dirty="0"/>
              <a:t>에 대해 코사인 유사도를 계산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1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벡터의 내적 계산                               </a:t>
            </a:r>
            <a:r>
              <a:rPr lang="en-US" altLang="ko-KR" sz="1600" b="1" dirty="0"/>
              <a:t>2</a:t>
            </a:r>
            <a:r>
              <a:rPr lang="ko-KR" altLang="en-US" sz="1600" b="1" dirty="0"/>
              <a:t>단계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벡터 크기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노름</a:t>
            </a:r>
            <a:r>
              <a:rPr lang="en-US" altLang="ko-KR" sz="1600" b="1" dirty="0"/>
              <a:t>, Norm) </a:t>
            </a:r>
            <a:r>
              <a:rPr lang="ko-KR" altLang="en-US" sz="1600" b="1" dirty="0"/>
              <a:t>계산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3</a:t>
            </a:r>
            <a:r>
              <a:rPr lang="ko-KR" altLang="en-US" sz="1800" b="1" dirty="0"/>
              <a:t>단계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코사인 유사도 계산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F64D672-F337-EEB1-21AD-9AC5234114D5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259CB9-9AD8-F22D-9EA0-A498AD49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8" y="3116837"/>
            <a:ext cx="3376967" cy="7159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EBFFAB-AE22-20BB-228D-5DDD6156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027251"/>
            <a:ext cx="4648200" cy="8951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B21273F-385F-B8B4-B0AB-5922BDB32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754542"/>
            <a:ext cx="1819169" cy="18748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3936E2-679D-1441-C4A8-6FE351313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875497"/>
            <a:ext cx="1236015" cy="1601503"/>
          </a:xfrm>
          <a:prstGeom prst="rect">
            <a:avLst/>
          </a:prstGeom>
        </p:spPr>
      </p:pic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094FDBE8-2A2D-AD36-C668-8BF8A0507C70}"/>
              </a:ext>
            </a:extLst>
          </p:cNvPr>
          <p:cNvSpPr/>
          <p:nvPr/>
        </p:nvSpPr>
        <p:spPr bwMode="auto">
          <a:xfrm>
            <a:off x="3936383" y="5543909"/>
            <a:ext cx="433033" cy="228600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716DC-74F6-34B6-D445-45B5BD58E1DA}"/>
              </a:ext>
            </a:extLst>
          </p:cNvPr>
          <p:cNvSpPr txBox="1"/>
          <p:nvPr/>
        </p:nvSpPr>
        <p:spPr>
          <a:xfrm>
            <a:off x="5867400" y="4876800"/>
            <a:ext cx="31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코사인 유사도 ≈ </a:t>
            </a:r>
            <a:r>
              <a:rPr lang="en-US" altLang="ko-KR" b="1" dirty="0"/>
              <a:t>0.975</a:t>
            </a:r>
            <a:r>
              <a:rPr lang="ko-KR" altLang="en-US" dirty="0"/>
              <a:t> → 두 벡터가 매우 유사함을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000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508744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동작 과정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가장 가까운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 선택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계산된 거리 중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가장 가까운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을 선택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다수결 투표(분류 문제)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 중 가장 많이 등장하는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클래스(레이블)를 새로운 데이터 포인트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의 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클래스 레이블로 예측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회귀 문제의 경우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이웃 값들의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평균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을 계산하여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예측값을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만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K </a:t>
            </a:r>
            <a:r>
              <a:rPr lang="ko-KR" altLang="en-US" sz="1800" b="1" dirty="0"/>
              <a:t>값의 선택</a:t>
            </a:r>
            <a:r>
              <a:rPr lang="en-US" altLang="ko-KR" sz="1800" b="1" dirty="0"/>
              <a:t>: K </a:t>
            </a:r>
            <a:r>
              <a:rPr lang="ko-KR" altLang="en-US" sz="1800" b="1" dirty="0"/>
              <a:t>값은 </a:t>
            </a:r>
            <a:r>
              <a:rPr lang="en-US" altLang="ko-KR" sz="1800" b="1" dirty="0"/>
              <a:t>KNN</a:t>
            </a:r>
            <a:r>
              <a:rPr lang="ko-KR" altLang="en-US" sz="1800" b="1" dirty="0"/>
              <a:t>의 성능에 매우 중요한 영향을 미친다</a:t>
            </a:r>
            <a:r>
              <a:rPr lang="en-US" altLang="ko-KR" sz="1800" b="1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     </a:t>
            </a:r>
            <a:r>
              <a:rPr lang="en-US" altLang="ko-KR" sz="1600" b="1" dirty="0"/>
              <a:t>     - K</a:t>
            </a:r>
            <a:r>
              <a:rPr lang="ko-KR" altLang="en-US" sz="1600" b="1" dirty="0"/>
              <a:t>가 너무 작을 때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모델이 </a:t>
            </a:r>
            <a:r>
              <a:rPr lang="ko-KR" altLang="en-US" sz="1600" b="1" dirty="0" err="1"/>
              <a:t>과적합</a:t>
            </a:r>
            <a:r>
              <a:rPr lang="en-US" altLang="ko-KR" sz="1600" b="1" dirty="0"/>
              <a:t>(overfitting)</a:t>
            </a:r>
            <a:r>
              <a:rPr lang="ko-KR" altLang="en-US" sz="1600" b="1" dirty="0"/>
              <a:t> 될 가능성이 크다</a:t>
            </a:r>
            <a:r>
              <a:rPr lang="en-US" altLang="ko-KR" sz="1600" b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  - K</a:t>
            </a:r>
            <a:r>
              <a:rPr lang="ko-KR" altLang="en-US" sz="1600" b="1" dirty="0"/>
              <a:t>가 너무 클 때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모델이 과소적합</a:t>
            </a:r>
            <a:r>
              <a:rPr lang="en-US" altLang="ko-KR" sz="1600" b="1" dirty="0"/>
              <a:t>(underfitting)</a:t>
            </a:r>
            <a:r>
              <a:rPr lang="ko-KR" altLang="en-US" sz="1600" b="1" dirty="0"/>
              <a:t> 될 수 있다</a:t>
            </a:r>
            <a:r>
              <a:rPr lang="en-US" altLang="ko-KR" sz="1600" b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   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KNN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K 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값은 이웃의 수로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K 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작으면 모델이 복잡해지고 노이즈에 </a:t>
            </a:r>
            <a:endParaRPr lang="en-US" altLang="ko-KR" sz="1600" b="1" kern="0" spc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kern="0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    </a:t>
            </a:r>
            <a:r>
              <a:rPr lang="ko-KR" altLang="en-US" sz="1600" b="1" kern="0" spc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민감해지며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K </a:t>
            </a:r>
            <a:r>
              <a:rPr lang="ko-KR" altLang="en-US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값이 크면 일반화가 더 잘 되지만 과소적합의 위험이 있다</a:t>
            </a:r>
            <a:r>
              <a:rPr lang="en-US" altLang="ko-KR" sz="1600" b="1" kern="0" spc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600" b="1" kern="0" spc="0" dirty="0">
              <a:effectLst/>
              <a:latin typeface="함초롬바탕" panose="020306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98BCF7C-6EBB-2F55-8D19-77EF42A6E54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923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BC63A-11BE-11A8-BE14-4F5BE1BB0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7268E8-47FF-844F-2D7D-99C2377ACD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 </a:t>
            </a:r>
            <a:r>
              <a:rPr lang="ko-KR" altLang="en-US" sz="2000" b="1" dirty="0"/>
              <a:t>동작과정 예시</a:t>
            </a:r>
          </a:p>
          <a:p>
            <a:pPr lvl="1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초기화</a:t>
            </a: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</a:rPr>
              <a:t>예</a:t>
            </a:r>
            <a:r>
              <a:rPr lang="ko-KR" altLang="en-US" sz="1800" b="1" dirty="0">
                <a:latin typeface="Arial" panose="020B0604020202020204" pitchFamily="34" charset="0"/>
              </a:rPr>
              <a:t>시</a:t>
            </a:r>
            <a:r>
              <a:rPr lang="en-US" altLang="ko-KR" sz="1800" b="1" dirty="0">
                <a:latin typeface="Arial" panose="020B0604020202020204" pitchFamily="34" charset="0"/>
              </a:rPr>
              <a:t>:</a:t>
            </a: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en-US" altLang="ko-KR" sz="1600" b="1" dirty="0" err="1"/>
              <a:t>knn</a:t>
            </a:r>
            <a:r>
              <a:rPr lang="en-US" altLang="ko-KR" sz="1600" b="1" dirty="0"/>
              <a:t> = </a:t>
            </a:r>
            <a:r>
              <a:rPr lang="en-US" altLang="ko-KR" sz="1600" b="1" dirty="0" err="1"/>
              <a:t>KNeighborsClassifier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n_neighbors</a:t>
            </a:r>
            <a:r>
              <a:rPr lang="en-US" altLang="ko-KR" sz="1600" b="1" dirty="0"/>
              <a:t> = 50)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KNeighborsClassifier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n_neighbors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=50)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 KNN 모델을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초기화하는 과정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여기서 k 값을 50으로 설정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하였는데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예측을 할 때 50개의 가까운 이웃을 사용할 것이라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정의임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데이터 저장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fr-FR" altLang="ko-KR" sz="1600" b="1" dirty="0"/>
              <a:t>knn.fit(X_train, y_train)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메서드는 훈련 데이터를 모델에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적합시키는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과정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학습하는 것이 아니라 훈련 데이터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X_train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해당 레이블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저장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 데이터의 모든 특징을 기억하고, 예측할 때 이 데이터를 기반으로 새로운 데이터 포인트와의 거리를 계산하여 예측을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작동 원리</a:t>
            </a: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 데이터에 대한 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학습"을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별도로 진행하지 않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대신, 훈련 데이터를 기억하고, 새로운 데이터가 주어지면 가장 가까운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포인트와의 거리를 계산하여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KNN에서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fit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()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메서드는 학습이 아니라 데이터를 모델에 "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적합"시키는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과정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622300"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5C68B24-088F-E52E-D9CF-1991F1AAEAC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6834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45252-B1FF-E7B4-DD45-E687C7718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EC5934E-6239-2AF3-FFDC-4D7D3A5F03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 </a:t>
            </a:r>
            <a:r>
              <a:rPr lang="ko-KR" altLang="en-US" sz="2000" b="1" dirty="0"/>
              <a:t>동작과정 예시</a:t>
            </a:r>
          </a:p>
          <a:p>
            <a:pPr lvl="1">
              <a:lnSpc>
                <a:spcPct val="150000"/>
              </a:lnSpc>
            </a:pPr>
            <a:r>
              <a:rPr lang="fr-FR" altLang="ko-KR" sz="1600" b="1" dirty="0"/>
              <a:t>knn.fit(X_train, y_train)</a:t>
            </a:r>
            <a:r>
              <a:rPr lang="ko-KR" altLang="en-US" sz="1600" b="1" dirty="0"/>
              <a:t>에서 정답 레이블 </a:t>
            </a:r>
            <a:r>
              <a:rPr lang="en-US" altLang="ko-KR" sz="1600" b="1" dirty="0"/>
              <a:t>“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”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의 역할 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y_train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각 훈련 데이터 포인트에 대한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레이블을 제공하며,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예측할 때 어떤 클래스에 속하는지를 결정하는 데 필요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KNN</a:t>
            </a:r>
            <a:r>
              <a:rPr lang="ko-KR" altLang="en-US" sz="1600" b="1" dirty="0"/>
              <a:t>의 작동 원리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y_train</a:t>
            </a:r>
            <a:r>
              <a:rPr lang="ko-KR" altLang="en-US" sz="1600" b="1" dirty="0"/>
              <a:t>의 역할</a:t>
            </a:r>
            <a:r>
              <a:rPr lang="en-US" altLang="ko-KR" sz="1600" b="1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데이터(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X_train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훈련 데이터의 특징 값들로, 이들은 예측할 때 사용될 기준이 되는 데이터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각 데이터 포인트의 특징을 기반으로 예측을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수행한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레이블(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y_train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각 훈련 데이터 포인트에 대한 정답을 제공하는 값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 값은 모델이 학습할 때 참고할 수 있는 실제 클래스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/>
              <a:t>KNN </a:t>
            </a:r>
            <a:r>
              <a:rPr lang="ko-KR" altLang="en-US" sz="1600" dirty="0"/>
              <a:t>알고리즘에서는 가장 가까운 </a:t>
            </a:r>
            <a:r>
              <a:rPr lang="en-US" altLang="ko-KR" sz="1600" dirty="0"/>
              <a:t>K</a:t>
            </a:r>
            <a:r>
              <a:rPr lang="ko-KR" altLang="en-US" sz="1600" dirty="0"/>
              <a:t>개의 이웃을 기준으로 각 이웃의 클래스를 확인하고</a:t>
            </a:r>
            <a:r>
              <a:rPr lang="en-US" altLang="ko-KR" sz="1600" dirty="0"/>
              <a:t>, </a:t>
            </a:r>
            <a:r>
              <a:rPr lang="ko-KR" altLang="en-US" sz="1600" dirty="0"/>
              <a:t>다수결 방식으로 예측을 결정한다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K=3</a:t>
            </a:r>
            <a:r>
              <a:rPr lang="ko-KR" altLang="en-US" sz="1600" dirty="0"/>
              <a:t>일 때</a:t>
            </a:r>
            <a:r>
              <a:rPr lang="en-US" altLang="ko-KR" sz="1600" dirty="0"/>
              <a:t>, </a:t>
            </a:r>
            <a:r>
              <a:rPr lang="ko-KR" altLang="en-US" sz="1600" dirty="0"/>
              <a:t>이웃 </a:t>
            </a:r>
            <a:r>
              <a:rPr lang="en-US" altLang="ko-KR" sz="1600" dirty="0"/>
              <a:t>2</a:t>
            </a:r>
            <a:r>
              <a:rPr lang="ko-KR" altLang="en-US" sz="1600" dirty="0"/>
              <a:t>개가 같은 클래스를 가리키고 </a:t>
            </a:r>
            <a:r>
              <a:rPr lang="en-US" altLang="ko-KR" sz="1600" dirty="0"/>
              <a:t>1</a:t>
            </a:r>
            <a:r>
              <a:rPr lang="ko-KR" altLang="en-US" sz="1600" dirty="0"/>
              <a:t>개가 다른 클래스를 가리키면</a:t>
            </a:r>
            <a:r>
              <a:rPr lang="en-US" altLang="ko-KR" sz="1600" dirty="0"/>
              <a:t>, </a:t>
            </a:r>
            <a:r>
              <a:rPr lang="ko-KR" altLang="en-US" sz="1600" dirty="0"/>
              <a:t>다수결에 의해 </a:t>
            </a:r>
            <a:r>
              <a:rPr lang="en-US" altLang="ko-KR" sz="1600" dirty="0"/>
              <a:t>2</a:t>
            </a:r>
            <a:r>
              <a:rPr lang="ko-KR" altLang="en-US" sz="1600" dirty="0"/>
              <a:t>개가 같은 클래스가 예측 결과로 결정된다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86D296-F80A-8615-0730-631BC267B60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485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19513"/>
            <a:ext cx="8508744" cy="54098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장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단점</a:t>
            </a:r>
            <a:endParaRPr lang="en-US" altLang="ko-KR" sz="2000" b="1" dirty="0"/>
          </a:p>
          <a:p>
            <a:pPr lvl="1"/>
            <a:r>
              <a:rPr lang="ko-KR" altLang="en-US" sz="1800" b="1" dirty="0"/>
              <a:t>장점</a:t>
            </a:r>
            <a:r>
              <a:rPr lang="en-US" altLang="ko-KR" sz="1800" b="1" dirty="0"/>
              <a:t>:</a:t>
            </a:r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간단함</a:t>
            </a:r>
            <a:r>
              <a:rPr lang="en-US" altLang="ko-KR" sz="1600" dirty="0"/>
              <a:t>: </a:t>
            </a:r>
            <a:r>
              <a:rPr lang="ko-KR" altLang="en-US" sz="1600" dirty="0"/>
              <a:t>이해하고 구현하기 매우 쉽다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모델 학습 불필요</a:t>
            </a:r>
            <a:r>
              <a:rPr lang="en-US" altLang="ko-KR" sz="1600" dirty="0"/>
              <a:t>: </a:t>
            </a:r>
            <a:r>
              <a:rPr lang="ko-KR" altLang="en-US" sz="1600" dirty="0"/>
              <a:t>별도의 훈련 과정이 없고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저장만 하면 된다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유연성</a:t>
            </a:r>
            <a:r>
              <a:rPr lang="en-US" altLang="ko-KR" sz="1600" dirty="0"/>
              <a:t>: </a:t>
            </a:r>
            <a:r>
              <a:rPr lang="ko-KR" altLang="en-US" sz="1600" dirty="0"/>
              <a:t>분류 문제와 회귀 문제에 모두 적용할 수 있다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다양한 거리 측정 방법 사용 가능</a:t>
            </a:r>
            <a:r>
              <a:rPr lang="en-US" altLang="ko-KR" sz="1600" dirty="0"/>
              <a:t>: </a:t>
            </a:r>
            <a:r>
              <a:rPr lang="ko-KR" altLang="en-US" sz="1600" dirty="0"/>
              <a:t>문제에 따라 다양한 거리 측정 방법을 사용할  </a:t>
            </a:r>
            <a:endParaRPr lang="en-US" altLang="ko-KR" sz="1600" dirty="0"/>
          </a:p>
          <a:p>
            <a:pPr lvl="2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수 있다</a:t>
            </a:r>
            <a:endParaRPr lang="en-US" altLang="ko-KR" sz="1600" dirty="0"/>
          </a:p>
          <a:p>
            <a:pPr lvl="2">
              <a:buNone/>
            </a:pPr>
            <a:endParaRPr lang="en-US" altLang="ko-KR" sz="1600" dirty="0"/>
          </a:p>
          <a:p>
            <a:pPr lvl="1"/>
            <a:r>
              <a:rPr lang="ko-KR" altLang="en-US" sz="1800" b="1" dirty="0"/>
              <a:t>단점</a:t>
            </a:r>
            <a:r>
              <a:rPr lang="en-US" altLang="ko-KR" sz="1800" b="1" dirty="0"/>
              <a:t>:</a:t>
            </a:r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예측 시 계산 비용 큼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 데이터를 예측할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모든 학습 데이터와의 거리를 계산해야 하므로 큰 데이터셋에서는 매우 느릴 수 있다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고차원 데이터에서 성능 저하</a:t>
            </a:r>
            <a:r>
              <a:rPr lang="en-US" altLang="ko-KR" sz="1600" dirty="0"/>
              <a:t>: </a:t>
            </a:r>
            <a:r>
              <a:rPr lang="ko-KR" altLang="en-US" sz="1600" dirty="0"/>
              <a:t>차원이 높아질수록</a:t>
            </a:r>
            <a:r>
              <a:rPr lang="en-US" altLang="ko-KR" sz="1600" dirty="0"/>
              <a:t>(</a:t>
            </a:r>
            <a:r>
              <a:rPr lang="ko-KR" altLang="en-US" sz="1600" dirty="0"/>
              <a:t>고차원 데이터일수록</a:t>
            </a:r>
            <a:r>
              <a:rPr lang="en-US" altLang="ko-KR" sz="1600" dirty="0"/>
              <a:t>) </a:t>
            </a:r>
            <a:r>
              <a:rPr lang="ko-KR" altLang="en-US" sz="1600" dirty="0"/>
              <a:t>거리 계산이 비효율적이며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차원의 저주</a:t>
            </a:r>
            <a:r>
              <a:rPr lang="en-US" altLang="ko-KR" sz="1600" dirty="0"/>
              <a:t>(Curse of Dimensionality) </a:t>
            </a:r>
            <a:r>
              <a:rPr lang="ko-KR" altLang="en-US" sz="1600" dirty="0"/>
              <a:t>라 부른다</a:t>
            </a:r>
            <a:r>
              <a:rPr lang="en-US" altLang="ko-KR" sz="1600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sz="1600" b="1" dirty="0"/>
              <a:t>K </a:t>
            </a:r>
            <a:r>
              <a:rPr lang="ko-KR" altLang="en-US" sz="1600" b="1" dirty="0"/>
              <a:t>값 선택의 어려움</a:t>
            </a:r>
            <a:r>
              <a:rPr lang="en-US" altLang="ko-KR" sz="1600" dirty="0"/>
              <a:t>: </a:t>
            </a:r>
            <a:r>
              <a:rPr lang="ko-KR" altLang="en-US" sz="1600" dirty="0"/>
              <a:t>최적의 </a:t>
            </a:r>
            <a:r>
              <a:rPr lang="en-US" altLang="ko-KR" sz="1600" dirty="0"/>
              <a:t>K </a:t>
            </a:r>
            <a:r>
              <a:rPr lang="ko-KR" altLang="en-US" sz="1600" dirty="0"/>
              <a:t>값을 찾기 어렵다</a:t>
            </a:r>
            <a:r>
              <a:rPr lang="en-US" altLang="ko-KR" sz="1600" dirty="0"/>
              <a:t>. </a:t>
            </a:r>
            <a:r>
              <a:rPr lang="ko-KR" altLang="en-US" sz="1600" dirty="0"/>
              <a:t>너무 작거나 너무 크면 성능이 떨어질 수 있다</a:t>
            </a:r>
            <a:endParaRPr lang="en-US" altLang="ko-KR" sz="1600" dirty="0"/>
          </a:p>
          <a:p>
            <a:pPr lvl="2">
              <a:buFont typeface="+mj-lt"/>
              <a:buAutoNum type="arabicPeriod"/>
            </a:pPr>
            <a:r>
              <a:rPr lang="ko-KR" altLang="en-US" sz="1600" b="1" dirty="0"/>
              <a:t>데이터 스케일에 민감함</a:t>
            </a:r>
            <a:r>
              <a:rPr lang="en-US" altLang="ko-KR" sz="1600" dirty="0"/>
              <a:t>: KNN</a:t>
            </a:r>
            <a:r>
              <a:rPr lang="ko-KR" altLang="en-US" sz="1600" dirty="0"/>
              <a:t>은 거리를 기반으로 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특성</a:t>
            </a:r>
            <a:r>
              <a:rPr lang="en-US" altLang="ko-KR" sz="1600" dirty="0"/>
              <a:t>(feature)</a:t>
            </a:r>
            <a:r>
              <a:rPr lang="ko-KR" altLang="en-US" sz="1600" dirty="0"/>
              <a:t>마다 범위</a:t>
            </a:r>
            <a:r>
              <a:rPr lang="en-US" altLang="ko-KR" sz="1600" dirty="0"/>
              <a:t>(</a:t>
            </a:r>
            <a:r>
              <a:rPr lang="ko-KR" altLang="en-US" sz="1600" dirty="0"/>
              <a:t>스케일</a:t>
            </a:r>
            <a:r>
              <a:rPr lang="en-US" altLang="ko-KR" sz="1600" dirty="0"/>
              <a:t>)</a:t>
            </a:r>
            <a:r>
              <a:rPr lang="ko-KR" altLang="en-US" sz="1600" dirty="0"/>
              <a:t>가 다르면 성능이 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해결하기 위해 </a:t>
            </a:r>
            <a:r>
              <a:rPr lang="ko-KR" altLang="en-US" sz="1600" b="1" dirty="0"/>
              <a:t>표준화</a:t>
            </a:r>
            <a:r>
              <a:rPr lang="ko-KR" altLang="en-US" sz="1600" dirty="0"/>
              <a:t> 또는 </a:t>
            </a:r>
            <a:r>
              <a:rPr lang="ko-KR" altLang="en-US" sz="1600" b="1" dirty="0"/>
              <a:t>정규화</a:t>
            </a:r>
            <a:r>
              <a:rPr lang="ko-KR" altLang="en-US" sz="1600" dirty="0"/>
              <a:t>와 같은 전처리가 필요하다</a:t>
            </a:r>
            <a:r>
              <a:rPr lang="en-US" altLang="ko-KR" sz="1600" dirty="0"/>
              <a:t>.</a:t>
            </a:r>
          </a:p>
          <a:p>
            <a:endParaRPr lang="ko-KR" altLang="en-US" sz="16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43CACE6-CE66-D017-2A1F-FD060B5567A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8726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87114"/>
            <a:ext cx="8508744" cy="534228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활용예시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1. </a:t>
            </a:r>
            <a:r>
              <a:rPr lang="ko-KR" altLang="en-US" sz="1600" b="1" dirty="0"/>
              <a:t>이미지 분류</a:t>
            </a:r>
            <a:r>
              <a:rPr lang="en-US" altLang="ko-KR" sz="1600" b="1" dirty="0"/>
              <a:t>: </a:t>
            </a:r>
            <a:r>
              <a:rPr lang="en-US" altLang="ko-KR" sz="1600" dirty="0"/>
              <a:t>KNN</a:t>
            </a:r>
            <a:r>
              <a:rPr lang="ko-KR" altLang="en-US" sz="1600" dirty="0"/>
              <a:t>은 이미지 분류 문제에서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각 이미지가 특정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(</a:t>
            </a:r>
            <a:r>
              <a:rPr lang="ko-KR" altLang="en-US" sz="1600" dirty="0"/>
              <a:t>고양이</a:t>
            </a:r>
            <a:r>
              <a:rPr lang="en-US" altLang="ko-KR" sz="1600" dirty="0"/>
              <a:t>, </a:t>
            </a:r>
            <a:r>
              <a:rPr lang="ko-KR" altLang="en-US" sz="1600" dirty="0"/>
              <a:t>개 등</a:t>
            </a:r>
            <a:r>
              <a:rPr lang="en-US" altLang="ko-KR" sz="1600" dirty="0"/>
              <a:t>)</a:t>
            </a:r>
            <a:r>
              <a:rPr lang="ko-KR" altLang="en-US" sz="1600" dirty="0"/>
              <a:t>로 분류되어야 할 때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이미지가 입력되면 </a:t>
            </a:r>
            <a:r>
              <a:rPr lang="en-US" altLang="ko-KR" sz="1600" dirty="0"/>
              <a:t>KNN</a:t>
            </a:r>
            <a:r>
              <a:rPr lang="ko-KR" altLang="en-US" sz="1600" dirty="0"/>
              <a:t>은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그 이미지와 유사한 이미지들을 찾고</a:t>
            </a:r>
            <a:r>
              <a:rPr lang="en-US" altLang="ko-KR" sz="1600" dirty="0"/>
              <a:t>, </a:t>
            </a:r>
            <a:r>
              <a:rPr lang="ko-KR" altLang="en-US" sz="1600" dirty="0"/>
              <a:t>다수의 클래스에 속한 이미지들에 따라 새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이미지를 분류한다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2. </a:t>
            </a:r>
            <a:r>
              <a:rPr lang="ko-KR" altLang="en-US" sz="1600" b="1" dirty="0"/>
              <a:t>추천 시스템</a:t>
            </a:r>
            <a:r>
              <a:rPr lang="en-US" altLang="ko-KR" sz="1600" b="1" dirty="0"/>
              <a:t>: </a:t>
            </a:r>
            <a:r>
              <a:rPr lang="ko-KR" altLang="en-US" sz="1600" dirty="0"/>
              <a:t>사용자의 취향에 맞는 상품을 추천할 때 </a:t>
            </a:r>
            <a:r>
              <a:rPr lang="en-US" altLang="ko-KR" sz="1600" dirty="0"/>
              <a:t>KNN</a:t>
            </a:r>
            <a:r>
              <a:rPr lang="ko-KR" altLang="en-US" sz="1600" dirty="0"/>
              <a:t>을 사용하여 사용자의 과거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선호 데이터를 바탕으로 유사한 사용자 그룹을 찾아</a:t>
            </a:r>
            <a:r>
              <a:rPr lang="en-US" altLang="ko-KR" sz="1600" dirty="0"/>
              <a:t>, </a:t>
            </a:r>
            <a:r>
              <a:rPr lang="ko-KR" altLang="en-US" sz="1600" dirty="0"/>
              <a:t>그들의 선호 아이템을 추천한다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영화 추천 시스템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3. </a:t>
            </a:r>
            <a:r>
              <a:rPr lang="ko-KR" altLang="en-US" sz="1600" b="1" dirty="0"/>
              <a:t>패턴 인식</a:t>
            </a:r>
            <a:r>
              <a:rPr lang="en-US" altLang="ko-KR" sz="1600" b="1" dirty="0"/>
              <a:t>: </a:t>
            </a:r>
            <a:r>
              <a:rPr lang="ko-KR" altLang="en-US" sz="1600" dirty="0" err="1"/>
              <a:t>손글씨</a:t>
            </a:r>
            <a:r>
              <a:rPr lang="ko-KR" altLang="en-US" sz="1600" dirty="0"/>
              <a:t> 인식</a:t>
            </a:r>
            <a:r>
              <a:rPr lang="en-US" altLang="ko-KR" sz="1600" dirty="0"/>
              <a:t>, </a:t>
            </a:r>
            <a:r>
              <a:rPr lang="ko-KR" altLang="en-US" sz="1600" dirty="0"/>
              <a:t>음성 인식</a:t>
            </a:r>
            <a:r>
              <a:rPr lang="en-US" altLang="ko-KR" sz="1600" dirty="0"/>
              <a:t>, </a:t>
            </a:r>
            <a:r>
              <a:rPr lang="ko-KR" altLang="en-US" sz="1600" dirty="0"/>
              <a:t>얼굴 인식 등 패턴 인식 분야에서 사용된다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주어진 입력이 어떤 패턴에 속하는지를 최근접 이웃들과 비교해 결정한다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4. </a:t>
            </a:r>
            <a:r>
              <a:rPr lang="ko-KR" altLang="en-US" sz="1600" b="1" dirty="0"/>
              <a:t>질병 진단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의료 데이터 분석</a:t>
            </a:r>
            <a:r>
              <a:rPr lang="en-US" altLang="ko-KR" sz="1600" b="1" dirty="0"/>
              <a:t>): </a:t>
            </a:r>
            <a:r>
              <a:rPr lang="ko-KR" altLang="en-US" sz="1600" dirty="0"/>
              <a:t>환자의 의료 데이터를 이용해 다른 유사한 환자들의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데이터를 기반으로 질병을 진단하거나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치료 방법의 효과를 예측하는 데 사용된다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1C0DBF3-E8E9-7084-09F3-72990DAA603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37697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508744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활용예시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/>
              <a:t>   </a:t>
            </a:r>
            <a:r>
              <a:rPr lang="en-US" altLang="ko-KR" sz="1600" b="1" dirty="0"/>
              <a:t>5. </a:t>
            </a:r>
            <a:r>
              <a:rPr lang="ko-KR" altLang="en-US" sz="1600" b="1" dirty="0"/>
              <a:t>문서 분류</a:t>
            </a:r>
            <a:r>
              <a:rPr lang="en-US" altLang="ko-KR" sz="1600" b="1" dirty="0"/>
              <a:t>: </a:t>
            </a:r>
            <a:r>
              <a:rPr lang="ko-KR" altLang="en-US" sz="1600" dirty="0"/>
              <a:t>텍스트 데이터를 분류하는 데 사용됩니다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뉴스 기사를 특정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주제</a:t>
            </a:r>
            <a:r>
              <a:rPr lang="en-US" altLang="ko-KR" sz="1600" dirty="0"/>
              <a:t>(</a:t>
            </a:r>
            <a:r>
              <a:rPr lang="ko-KR" altLang="en-US" sz="1600" dirty="0"/>
              <a:t>정치</a:t>
            </a:r>
            <a:r>
              <a:rPr lang="en-US" altLang="ko-KR" sz="1600" dirty="0"/>
              <a:t>, </a:t>
            </a:r>
            <a:r>
              <a:rPr lang="ko-KR" altLang="en-US" sz="1600" dirty="0"/>
              <a:t>경제</a:t>
            </a:r>
            <a:r>
              <a:rPr lang="en-US" altLang="ko-KR" sz="1600" dirty="0"/>
              <a:t>, </a:t>
            </a:r>
            <a:r>
              <a:rPr lang="ko-KR" altLang="en-US" sz="1600" dirty="0"/>
              <a:t>스포츠 등</a:t>
            </a:r>
            <a:r>
              <a:rPr lang="en-US" altLang="ko-KR" sz="1600" dirty="0"/>
              <a:t>)</a:t>
            </a:r>
            <a:r>
              <a:rPr lang="ko-KR" altLang="en-US" sz="1600" dirty="0"/>
              <a:t>로 분류할 때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kNN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알고리즘이 유사한 단어 빈도를 가진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문서를 기준으로 새로운 문서를 분류한다</a:t>
            </a:r>
            <a:r>
              <a:rPr lang="en-US" altLang="ko-KR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이상치 탐지(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정상 데이터와는 다른 특성을 가진 이상 데이터를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찾기 위해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사용할 수 있다. 금융 데이터에서 사기 거래를 감지하거나, 네트워크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보안에서 침입 탐지 시스템에 활용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회귀 문제(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이용해 연속적인 값을 예측할 수도 있다. 예를 들어,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특정 지역의 주택 가격을 예측할 때, 주변 주택들의 가격 정보를 활용해 그 값을 예측하는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방식으로 사용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지리적 위치 추정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기반 서비스에서는 사용자와 가장 가까운 물리적 장소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(예: 식당, 주차장)를 추천하거나, 지리적 좌표를 기반으로 경로를 찾는 데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알고리즘을 사용할 수 있다.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280F778-2C76-5AD7-88D8-9A69FA3B85B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610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K-NN</a:t>
            </a:r>
            <a:r>
              <a:rPr lang="ko-KR" altLang="en-US" sz="1800" b="1" dirty="0"/>
              <a:t>과 정규화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K-</a:t>
            </a:r>
            <a:r>
              <a:rPr lang="ko-KR" altLang="en-US" sz="1600" dirty="0"/>
              <a:t>최근접 이웃</a:t>
            </a:r>
            <a:r>
              <a:rPr lang="en-US" altLang="ko-KR" sz="1600" dirty="0"/>
              <a:t>(K-NN)</a:t>
            </a:r>
            <a:r>
              <a:rPr lang="ko-KR" altLang="en-US" sz="1600" dirty="0"/>
              <a:t>은 거리 기반 알고리즘이다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두 데이터 포인트 간의 거리를 측정하여 가장 가까운 이웃을 찾는다</a:t>
            </a:r>
            <a:r>
              <a:rPr lang="en-US" altLang="ko-KR" sz="1600" dirty="0"/>
              <a:t>. </a:t>
            </a:r>
            <a:r>
              <a:rPr lang="ko-KR" altLang="en-US" sz="1600" dirty="0"/>
              <a:t>가장 많이 사용하는 거리 측정 방법은 유클리드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 이다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각 특징</a:t>
            </a:r>
            <a:r>
              <a:rPr lang="en-US" altLang="ko-KR" sz="1600" dirty="0"/>
              <a:t>(Feature)</a:t>
            </a:r>
            <a:r>
              <a:rPr lang="ko-KR" altLang="en-US" sz="1600" dirty="0"/>
              <a:t>의 크기</a:t>
            </a:r>
            <a:r>
              <a:rPr lang="en-US" altLang="ko-KR" sz="1600" dirty="0"/>
              <a:t>(scale)</a:t>
            </a:r>
            <a:r>
              <a:rPr lang="ko-KR" altLang="en-US" sz="1600" dirty="0"/>
              <a:t>가 다르면 거리 계산이 왜곡될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이를 방지하기 위해 정규화</a:t>
            </a:r>
            <a:r>
              <a:rPr lang="en-US" altLang="ko-KR" sz="1600" dirty="0"/>
              <a:t>(Normalization) </a:t>
            </a:r>
            <a:r>
              <a:rPr lang="ko-KR" altLang="en-US" sz="1600" dirty="0"/>
              <a:t>또는 표준화</a:t>
            </a:r>
            <a:r>
              <a:rPr lang="en-US" altLang="ko-KR" sz="1600" dirty="0"/>
              <a:t>(Standardization)</a:t>
            </a:r>
            <a:r>
              <a:rPr lang="ko-KR" altLang="en-US" sz="1600" dirty="0"/>
              <a:t>가 필요하다</a:t>
            </a:r>
            <a:r>
              <a:rPr lang="en-US" altLang="ko-KR" sz="1600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C77710-CE27-9B32-5B50-37F65161E75C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C96FE1-239B-8BD0-425F-40752FE2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29000"/>
            <a:ext cx="5013076" cy="45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70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FE0F2-3132-3481-E21D-AF8B999F6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62E0D5E-FE6D-76B2-EAB1-41DCF28065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K-NN</a:t>
            </a:r>
            <a:r>
              <a:rPr lang="ko-KR" altLang="en-US" sz="1800" b="1" dirty="0"/>
              <a:t>에서 </a:t>
            </a:r>
            <a:r>
              <a:rPr lang="ko-KR" altLang="en-US" sz="1800" b="1" dirty="0" err="1"/>
              <a:t>정규화하는</a:t>
            </a:r>
            <a:r>
              <a:rPr lang="ko-KR" altLang="en-US" sz="1800" b="1" dirty="0"/>
              <a:t> 방법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정규화는 보통 두 가지 방법으로 수행됩니다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/>
              <a:t>1.  Min-Max </a:t>
            </a:r>
            <a:r>
              <a:rPr lang="ko-KR" altLang="en-US" sz="1600" dirty="0"/>
              <a:t>정규화</a:t>
            </a:r>
            <a:r>
              <a:rPr lang="en-US" altLang="ko-KR" sz="1600" dirty="0"/>
              <a:t>: </a:t>
            </a:r>
            <a:r>
              <a:rPr lang="ko-KR" altLang="en-US" sz="1600" dirty="0"/>
              <a:t>모든 값을 </a:t>
            </a:r>
            <a:r>
              <a:rPr lang="en-US" altLang="ko-KR" sz="1600" b="1" dirty="0"/>
              <a:t>0~1 </a:t>
            </a:r>
            <a:r>
              <a:rPr lang="ko-KR" altLang="en-US" sz="1600" b="1" dirty="0"/>
              <a:t>범위</a:t>
            </a:r>
            <a:r>
              <a:rPr lang="ko-KR" altLang="en-US" sz="1600" dirty="0"/>
              <a:t>로 변환하는 방법이다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5DA9F2-BDCB-02DB-5DF4-B86346C3944A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345CF4-1820-6AFB-DA51-60631F3E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841" y="2664879"/>
            <a:ext cx="2029044" cy="7378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3D936D-F1A0-4EE4-6FBC-22245C84E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134" y="2514600"/>
            <a:ext cx="2267266" cy="12670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F3D63DD-581E-A0DB-764A-1F325A8C8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114800"/>
            <a:ext cx="6687483" cy="249589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2247E71-41DF-852A-C979-C2190FCAC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514600"/>
            <a:ext cx="2986111" cy="15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3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95400"/>
            <a:ext cx="8105496" cy="473420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u"/>
            </a:pPr>
            <a:r>
              <a:rPr lang="en-US" altLang="ko-KR" sz="32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32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32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en-US" altLang="ko-KR" dirty="0"/>
              <a:t>K-</a:t>
            </a:r>
            <a:r>
              <a:rPr lang="ko-KR" altLang="en-US" dirty="0"/>
              <a:t>최근접 이웃</a:t>
            </a:r>
            <a:r>
              <a:rPr lang="en-US" altLang="ko-KR" dirty="0"/>
              <a:t>(K-Nearest Neighbors, </a:t>
            </a:r>
            <a:r>
              <a:rPr lang="en-US" altLang="ko-KR" b="1" dirty="0"/>
              <a:t>KNN</a:t>
            </a:r>
            <a:r>
              <a:rPr lang="en-US" altLang="ko-KR" dirty="0"/>
              <a:t>) </a:t>
            </a:r>
            <a:r>
              <a:rPr lang="ko-KR" altLang="en-US" dirty="0"/>
              <a:t>알고리즘은 </a:t>
            </a:r>
            <a:r>
              <a:rPr lang="ko-KR" altLang="en-US" b="1" dirty="0"/>
              <a:t>지도학습</a:t>
            </a:r>
            <a:r>
              <a:rPr lang="en-US" altLang="ko-KR" dirty="0"/>
              <a:t>(Supervised Learning) </a:t>
            </a:r>
            <a:r>
              <a:rPr lang="ko-KR" altLang="en-US" dirty="0"/>
              <a:t>방식의 </a:t>
            </a:r>
            <a:r>
              <a:rPr lang="ko-KR" altLang="en-US" b="1" dirty="0"/>
              <a:t>분류</a:t>
            </a:r>
            <a:r>
              <a:rPr lang="en-US" altLang="ko-KR" b="1" dirty="0"/>
              <a:t>(Classification)</a:t>
            </a:r>
            <a:r>
              <a:rPr lang="ko-KR" altLang="en-US" dirty="0"/>
              <a:t> 및 </a:t>
            </a:r>
            <a:r>
              <a:rPr lang="ko-KR" altLang="en-US" b="1" dirty="0"/>
              <a:t>회귀</a:t>
            </a:r>
            <a:r>
              <a:rPr lang="en-US" altLang="ko-KR" b="1" dirty="0"/>
              <a:t>(Regression)</a:t>
            </a:r>
            <a:r>
              <a:rPr lang="ko-KR" altLang="en-US" dirty="0"/>
              <a:t> 문제를 해결하는 간단하면서도 강력한 알고리즘이다</a:t>
            </a:r>
            <a:r>
              <a:rPr lang="en-US" altLang="ko-KR" dirty="0"/>
              <a:t>.</a:t>
            </a:r>
          </a:p>
          <a:p>
            <a:pPr lvl="1">
              <a:lnSpc>
                <a:spcPct val="210000"/>
              </a:lnSpc>
            </a:pPr>
            <a:r>
              <a:rPr lang="en-US" altLang="ko-KR" dirty="0"/>
              <a:t> KNN</a:t>
            </a:r>
            <a:r>
              <a:rPr lang="ko-KR" altLang="en-US" dirty="0"/>
              <a:t>은 </a:t>
            </a:r>
            <a:r>
              <a:rPr lang="ko-KR" altLang="en-US" b="1" dirty="0"/>
              <a:t>특정 데이터 포인트</a:t>
            </a:r>
            <a:r>
              <a:rPr lang="ko-KR" altLang="en-US" dirty="0"/>
              <a:t>가 어떤 클래스에 속할지 예측할 때</a:t>
            </a:r>
            <a:r>
              <a:rPr lang="en-US" altLang="ko-KR" dirty="0"/>
              <a:t>, </a:t>
            </a:r>
            <a:r>
              <a:rPr lang="ko-KR" altLang="en-US" dirty="0"/>
              <a:t>학습된 모델 대신 학습 데이터와의 거리를 기반으로 예측을 수행한다</a:t>
            </a:r>
            <a:r>
              <a:rPr lang="en-US" altLang="ko-KR" dirty="0"/>
              <a:t>.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92E2162-2116-1EA4-6F49-F787231CCF1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688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328B1-5BE9-51C5-F441-ADB8E5C4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D868FD9-25FD-91BA-D239-D1A484AC10C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최근접 이웃 예제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(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표준편차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 표준화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표준화에 정규분포를 사용하는 이유는 </a:t>
            </a:r>
            <a:r>
              <a:rPr lang="ko-KR" altLang="en-US" sz="1600" b="1" dirty="0"/>
              <a:t>특성 값들의 분포를 일정한 범위로 맞추어</a:t>
            </a:r>
            <a:r>
              <a:rPr lang="ko-KR" altLang="en-US" sz="1600" dirty="0"/>
              <a:t> 각기 다른 스케일을 가진 데이터들이 동일한 기준에서 비교될 수 있도록 하기 위함이다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통해 알고리즘의 성능을 높이고 학습 과정을 안정적으로 만든다</a:t>
            </a:r>
            <a:r>
              <a:rPr lang="en-US" altLang="ko-KR" sz="1600" dirty="0"/>
              <a:t>. </a:t>
            </a:r>
            <a:r>
              <a:rPr lang="ko-KR" altLang="en-US" sz="1600" dirty="0"/>
              <a:t>정규분포를 이용한 </a:t>
            </a:r>
            <a:r>
              <a:rPr lang="en-US" altLang="ko-KR" sz="1600" b="1" dirty="0"/>
              <a:t>Z-</a:t>
            </a:r>
            <a:r>
              <a:rPr lang="ko-KR" altLang="en-US" sz="1600" b="1" dirty="0"/>
              <a:t>점수 표준화</a:t>
            </a:r>
            <a:r>
              <a:rPr lang="ko-KR" altLang="en-US" sz="1600" dirty="0"/>
              <a:t>가 그 대표적인 방법이다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r>
              <a:rPr lang="en-US" altLang="ko-KR" sz="1600" b="1" dirty="0"/>
              <a:t>Z-</a:t>
            </a:r>
            <a:r>
              <a:rPr lang="ko-KR" altLang="en-US" sz="1600" b="1" dirty="0"/>
              <a:t>점수 표준화 방법</a:t>
            </a:r>
            <a:r>
              <a:rPr lang="en-US" altLang="ko-KR" sz="1600" b="1" dirty="0"/>
              <a:t>: </a:t>
            </a:r>
            <a:r>
              <a:rPr lang="en-US" altLang="ko-KR" sz="1600" dirty="0"/>
              <a:t>Z-</a:t>
            </a:r>
            <a:r>
              <a:rPr lang="ko-KR" altLang="en-US" sz="1600" dirty="0"/>
              <a:t>점수 표준화는 각 데이터의 값을 </a:t>
            </a:r>
            <a:r>
              <a:rPr lang="ko-KR" altLang="en-US" sz="1600" b="1" dirty="0"/>
              <a:t>평균 </a:t>
            </a:r>
            <a:r>
              <a:rPr lang="en-US" altLang="ko-KR" sz="1600" b="1" dirty="0"/>
              <a:t>0, </a:t>
            </a:r>
            <a:r>
              <a:rPr lang="ko-KR" altLang="en-US" sz="1600" b="1" dirty="0"/>
              <a:t>표준편차 </a:t>
            </a:r>
            <a:r>
              <a:rPr lang="en-US" altLang="ko-KR" sz="1600" b="1" dirty="0"/>
              <a:t>1</a:t>
            </a:r>
            <a:r>
              <a:rPr lang="ko-KR" altLang="en-US" sz="1600" dirty="0"/>
              <a:t>로 변환하는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변환 공식은 다음과 같다</a:t>
            </a:r>
            <a:r>
              <a:rPr lang="en-US" altLang="ko-KR" sz="1600" dirty="0"/>
              <a:t>: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ED7119-411E-426C-7B45-55EE54A3F425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1D2CFC-4AD1-DCEE-6C99-914015E3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94" y="4981900"/>
            <a:ext cx="1238423" cy="543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EAED44-A4F6-6CFD-D75B-986CDD6F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764" y="4953000"/>
            <a:ext cx="1625236" cy="8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31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F2F7D-EB92-9F2D-EAE2-37BB2FA06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598E495-CF77-6383-9FE8-79280FC9CDD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Z-</a:t>
            </a:r>
            <a:r>
              <a:rPr lang="ko-KR" altLang="en-US" sz="1800" b="1" dirty="0"/>
              <a:t>점수 표준화 </a:t>
            </a:r>
            <a:r>
              <a:rPr lang="en-US" altLang="ko-KR" sz="1800" b="1" dirty="0"/>
              <a:t>(Standardization) </a:t>
            </a:r>
            <a:r>
              <a:rPr lang="ko-KR" altLang="en-US" sz="1800" b="1" dirty="0"/>
              <a:t>계산 과정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Z-</a:t>
            </a:r>
            <a:r>
              <a:rPr lang="ko-KR" altLang="en-US" sz="1600" dirty="0"/>
              <a:t>점수 표준화는 데이터를 평균 </a:t>
            </a:r>
            <a:r>
              <a:rPr lang="en-US" altLang="ko-KR" sz="1600" dirty="0"/>
              <a:t>0, 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</a:t>
            </a:r>
            <a:r>
              <a:rPr lang="ko-KR" altLang="en-US" sz="1600" dirty="0"/>
              <a:t>로 변환하는 방법이다</a:t>
            </a:r>
            <a:r>
              <a:rPr lang="en-US" altLang="ko-KR" sz="1600" dirty="0"/>
              <a:t>.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334963" lvl="1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1BB105-44CF-B324-06C9-E7AC2A17694C}"/>
              </a:ext>
            </a:extLst>
          </p:cNvPr>
          <p:cNvSpPr txBox="1">
            <a:spLocks/>
          </p:cNvSpPr>
          <p:nvPr/>
        </p:nvSpPr>
        <p:spPr>
          <a:xfrm>
            <a:off x="496781" y="266076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0E817ED-048F-1497-F4BA-C29237564199}"/>
              </a:ext>
            </a:extLst>
          </p:cNvPr>
          <p:cNvGrpSpPr/>
          <p:nvPr/>
        </p:nvGrpSpPr>
        <p:grpSpPr>
          <a:xfrm>
            <a:off x="1217501" y="2224432"/>
            <a:ext cx="5348730" cy="2905222"/>
            <a:chOff x="1447800" y="3843289"/>
            <a:chExt cx="5348730" cy="290522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FBC1996-B125-C1C8-E221-ED01CE1D3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3886200"/>
              <a:ext cx="1209844" cy="23815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7C954EA-2D80-2B61-FD30-ED54EFA31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3854" y="3843289"/>
              <a:ext cx="2676899" cy="43821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81ED2DF-4CA3-1625-5EA5-061CFF85E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49774" y="4379803"/>
              <a:ext cx="5346756" cy="2368708"/>
            </a:xfrm>
            <a:prstGeom prst="rect">
              <a:avLst/>
            </a:prstGeom>
          </p:spPr>
        </p:pic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5B36FCD6-6091-C1F4-1A36-7A4CFF917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063" y="5297421"/>
            <a:ext cx="4372585" cy="15527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83C721A-B22F-1C35-B019-C78A234B8E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423" y="5918623"/>
            <a:ext cx="1495634" cy="476316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125F18FF-2EDA-D284-230B-0DD668AE310B}"/>
              </a:ext>
            </a:extLst>
          </p:cNvPr>
          <p:cNvGrpSpPr/>
          <p:nvPr/>
        </p:nvGrpSpPr>
        <p:grpSpPr>
          <a:xfrm>
            <a:off x="1369699" y="5334000"/>
            <a:ext cx="1449701" cy="266737"/>
            <a:chOff x="979343" y="5477957"/>
            <a:chExt cx="1449701" cy="266737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CD052F0-02BF-80E3-79CA-CF34A231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9200" y="5477957"/>
              <a:ext cx="1209844" cy="266737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D4DD939B-4775-D8D6-32E2-D684837C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9343" y="5527281"/>
              <a:ext cx="238158" cy="209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1229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451137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최근접 이웃 예제</a:t>
            </a: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 (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표준편차</a:t>
            </a: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표준편차의 해석</a:t>
            </a:r>
            <a:r>
              <a:rPr lang="en-US" altLang="ko-KR" sz="1600" b="1" dirty="0"/>
              <a:t>: </a:t>
            </a:r>
            <a:endParaRPr lang="ko-KR" altLang="en-US" sz="1600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b="1" dirty="0"/>
              <a:t>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작은 표준편차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값들이 평균값에 가까이 모여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즉 변동성이 작을 때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/>
              <a:t>   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큰 표준편차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값들이 평균값으로부터 멀리 퍼져 있을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즉 변동성이 클 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예 시</a:t>
            </a:r>
            <a:r>
              <a:rPr lang="en-US" altLang="ko-KR" sz="1600" b="1" dirty="0"/>
              <a:t>: </a:t>
            </a:r>
            <a:r>
              <a:rPr lang="ko-KR" altLang="en-US" sz="1600" dirty="0"/>
              <a:t>가령</a:t>
            </a:r>
            <a:r>
              <a:rPr lang="en-US" altLang="ko-KR" sz="1600" dirty="0"/>
              <a:t>, </a:t>
            </a:r>
            <a:r>
              <a:rPr lang="ko-KR" altLang="en-US" sz="1600" dirty="0"/>
              <a:t>다음과 같은 두 데이터 세트가 있다고 가정해 보자</a:t>
            </a:r>
            <a:r>
              <a:rPr lang="en-US" altLang="ko-KR" sz="1600" dirty="0"/>
              <a:t>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A: [2,4,4,4,5,5,7,9]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B: [1,2,3,10]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 세트 </a:t>
            </a:r>
            <a:r>
              <a:rPr lang="en-US" altLang="ko-KR" sz="1600" dirty="0"/>
              <a:t>A</a:t>
            </a:r>
            <a:r>
              <a:rPr lang="ko-KR" altLang="en-US" sz="1600" dirty="0"/>
              <a:t>의 평균은 </a:t>
            </a:r>
            <a:r>
              <a:rPr lang="en-US" altLang="ko-KR" sz="1600" dirty="0"/>
              <a:t>5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대부분의 값들이 평균에 가까이 모여 있다</a:t>
            </a:r>
            <a:r>
              <a:rPr lang="en-US" altLang="ko-KR" sz="1600" dirty="0"/>
              <a:t>. </a:t>
            </a:r>
            <a:r>
              <a:rPr lang="ko-KR" altLang="en-US" sz="1600" dirty="0"/>
              <a:t>반면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B</a:t>
            </a:r>
            <a:r>
              <a:rPr lang="ko-KR" altLang="en-US" sz="1600" dirty="0"/>
              <a:t>는 값들이 크게 퍼져 있어서 평균은 </a:t>
            </a:r>
            <a:r>
              <a:rPr lang="en-US" altLang="ko-KR" sz="1600" dirty="0"/>
              <a:t>4</a:t>
            </a:r>
            <a:r>
              <a:rPr lang="ko-KR" altLang="en-US" sz="1600" dirty="0"/>
              <a:t>지만</a:t>
            </a:r>
            <a:r>
              <a:rPr lang="en-US" altLang="ko-KR" sz="1600" dirty="0"/>
              <a:t>, 10</a:t>
            </a:r>
            <a:r>
              <a:rPr lang="ko-KR" altLang="en-US" sz="1600" dirty="0"/>
              <a:t>이라는 값이 있어 분산이 크다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표준편차를 계산하면</a:t>
            </a:r>
            <a:r>
              <a:rPr lang="en-US" altLang="ko-KR" sz="1600" dirty="0"/>
              <a:t>: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A</a:t>
            </a:r>
            <a:r>
              <a:rPr lang="ko-KR" altLang="en-US" sz="1600" dirty="0"/>
              <a:t>의 표준편차는 상대적으로 작을 것이고</a:t>
            </a:r>
            <a:r>
              <a:rPr lang="en-US" altLang="ko-KR" sz="16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   </a:t>
            </a:r>
            <a:r>
              <a:rPr lang="en-US" altLang="ko-KR" sz="1600" dirty="0"/>
              <a:t>- </a:t>
            </a:r>
            <a:r>
              <a:rPr lang="ko-KR" altLang="en-US" sz="1600" dirty="0"/>
              <a:t>데이터 세트 </a:t>
            </a:r>
            <a:r>
              <a:rPr lang="en-US" altLang="ko-KR" sz="1600" dirty="0"/>
              <a:t>B</a:t>
            </a:r>
            <a:r>
              <a:rPr lang="ko-KR" altLang="en-US" sz="1600" dirty="0"/>
              <a:t>의 표준편차는 상대적으로 클 것이다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C77710-CE27-9B32-5B50-37F65161E75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86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FE592E4-1F30-DB2E-D6D2-DEA7E42A8788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0105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4562D-03AB-7F29-7FA9-5BFAF8B54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D28CA2-5E25-FBAB-5905-86775ED9A7D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서포트 벡터 머신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서포트 벡터 머신</a:t>
            </a:r>
            <a:r>
              <a:rPr lang="en-US" altLang="ko-KR" sz="1800" dirty="0"/>
              <a:t>(Support Vector Machine, SVM)</a:t>
            </a:r>
            <a:r>
              <a:rPr lang="ko-KR" altLang="en-US" sz="1800" dirty="0"/>
              <a:t>은 </a:t>
            </a:r>
            <a:r>
              <a:rPr lang="ko-KR" altLang="en-US" sz="1800" b="1" dirty="0"/>
              <a:t>분류</a:t>
            </a:r>
            <a:r>
              <a:rPr lang="ko-KR" altLang="en-US" sz="1800" dirty="0"/>
              <a:t>와 </a:t>
            </a:r>
            <a:r>
              <a:rPr lang="ko-KR" altLang="en-US" sz="1800" b="1" dirty="0"/>
              <a:t>회귀 분석</a:t>
            </a:r>
            <a:r>
              <a:rPr lang="ko-KR" altLang="en-US" sz="1800" dirty="0"/>
              <a:t>에 사용되는 강력한 지도 학습 알고리즘이다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이진 분류 문제</a:t>
            </a:r>
            <a:r>
              <a:rPr lang="ko-KR" altLang="en-US" sz="1800" dirty="0"/>
              <a:t>에서 많이 사용되며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데이터의 특성을 고려해 최적의 </a:t>
            </a:r>
            <a:r>
              <a:rPr lang="ko-KR" altLang="en-US" sz="1800" b="1" dirty="0"/>
              <a:t>결정 경계</a:t>
            </a:r>
            <a:r>
              <a:rPr lang="en-US" altLang="ko-KR" sz="1800" dirty="0"/>
              <a:t>(decision boundary)</a:t>
            </a:r>
            <a:r>
              <a:rPr lang="ko-KR" altLang="en-US" sz="1800" dirty="0"/>
              <a:t>를 찾는 것이 핵심이다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서포트 벡터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머신은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분류를 위한 기준선을 정의하는 모델이다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분류되지 않은 새로운 데이터가 나타나면 결정 경계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기준선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기준으로 경계의 어느 쪽에 속하는지 분류하는 모델이다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2CF670-36CE-2BE6-EE93-7B90C382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961" y="5099057"/>
            <a:ext cx="7763112" cy="1096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E5F3E82-6C82-07B5-98F9-709EE3D48BC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3199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355148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결정경계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SVM</a:t>
            </a:r>
            <a:r>
              <a:rPr lang="ko-KR" altLang="en-US" sz="1800" dirty="0"/>
              <a:t>의 목표는 두 개의 클래스 간에 </a:t>
            </a:r>
            <a:r>
              <a:rPr lang="ko-KR" altLang="en-US" sz="1800" b="1" dirty="0"/>
              <a:t>가장 넓은 간격을 가진 결정 경계</a:t>
            </a:r>
            <a:r>
              <a:rPr lang="ko-KR" altLang="en-US" sz="1800" dirty="0"/>
              <a:t>를 찾는 것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결정 경계는 </a:t>
            </a:r>
            <a:r>
              <a:rPr lang="ko-KR" altLang="en-US" sz="1800" b="1" dirty="0"/>
              <a:t>최대 마진 </a:t>
            </a:r>
            <a:r>
              <a:rPr lang="ko-KR" altLang="en-US" sz="1800" b="1" dirty="0" err="1"/>
              <a:t>초평면</a:t>
            </a:r>
            <a:r>
              <a:rPr lang="en-US" altLang="ko-KR" sz="1800" dirty="0"/>
              <a:t>(maximum margin </a:t>
            </a:r>
            <a:r>
              <a:rPr lang="en-US" altLang="ko-KR" sz="1800" b="1" dirty="0"/>
              <a:t>hyperplane</a:t>
            </a:r>
            <a:r>
              <a:rPr lang="en-US" altLang="ko-KR" sz="1800" dirty="0"/>
              <a:t>)</a:t>
            </a:r>
            <a:r>
              <a:rPr lang="ko-KR" altLang="en-US" sz="1800" dirty="0"/>
              <a:t>이라고 부르며</a:t>
            </a:r>
            <a:r>
              <a:rPr lang="en-US" altLang="ko-KR" sz="1800" dirty="0"/>
              <a:t>, </a:t>
            </a:r>
            <a:r>
              <a:rPr lang="ko-KR" altLang="en-US" sz="1800" dirty="0"/>
              <a:t>마진이 크다는 것은 두 클래스 사이의 여유 공간이 충분히 넓다는 것을 의미한다</a:t>
            </a:r>
            <a:r>
              <a:rPr lang="en-US" altLang="ko-KR" sz="1800" dirty="0"/>
              <a:t>.</a:t>
            </a:r>
            <a:r>
              <a:rPr lang="ko-KR" altLang="en-US" sz="1800" u="sng" kern="0" spc="0" dirty="0">
                <a:solidFill>
                  <a:schemeClr val="accent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진을 유지하도록 최적화된다</a:t>
            </a:r>
            <a:r>
              <a:rPr lang="en-US" altLang="ko-KR" sz="1800" u="sng" kern="0" spc="0" dirty="0">
                <a:solidFill>
                  <a:schemeClr val="accent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en-US" altLang="ko-KR" sz="1800" u="sng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u="sng" dirty="0">
                <a:latin typeface="KoPub돋움체_Pro Light" pitchFamily="18" charset="-127"/>
                <a:ea typeface="KoPub돋움체_Pro Light" pitchFamily="18" charset="-127"/>
              </a:rPr>
              <a:t>결정 경계는 데이터를 분류하기 위한 기준선이다</a:t>
            </a:r>
            <a:endParaRPr lang="en-US" altLang="ko-KR" sz="1800" b="1" u="sng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그림과 같이 주황색 공과 녹색 공이 있을 때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공들을 색상별로 분류하기 위한 기준선이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결정 경계이다</a:t>
            </a:r>
            <a:endParaRPr lang="en-US" altLang="ko-KR" sz="180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/>
          </a:p>
          <a:p>
            <a:pPr lvl="1">
              <a:lnSpc>
                <a:spcPct val="150000"/>
              </a:lnSpc>
            </a:pP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1D40C2F-CBA1-EFFF-75B8-D90C22460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3902072"/>
            <a:ext cx="2472093" cy="242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01ED1ADA-CD70-3373-9B11-08E00D2B357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6771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결정경계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그렇다면 결정 경계는 어디에 위치하면 가장 좋을까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?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그림의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(a)~(c)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중에서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(b)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가장 안정적으로 보임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3256179"/>
            <a:ext cx="7552027" cy="2368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730E86A-593A-C750-4DE9-754E9DF0FD2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900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마진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(margin)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과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서포트 벡터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vector)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결정 경계는 데이터가 분류된 클래스에서 최대한 멀리 떨어져 있을 때 성능이 가장 좋음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벡터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머신을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이해하려면 결정 경계 외에도 마진이라는 개념을 이해해야 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마진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(margin)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결정 경계와 서포트 벡터 사이의 거리를 의미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서포트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벡터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는 결정 경계와 가까이 있는 데이터들을 의미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데이터들이 경계를 정의하는 결정적인 역할을 한다고 할 수 있음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최적의 결정 경계는 마진을 최대로 해야 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45060FD-EE54-E2B2-44E4-C0B8205D34F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1317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이상치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(outlier)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Cost(C)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서포트 벡터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머신은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데이터들을 올바르게 분리하면서 마진 크기를 최대화해야 하는데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결국 이상치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(outlier)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잘 다루는 것이 중요함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이때 이상치를 허용하지 않는 것을 하드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마진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(hard margin)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이라고 하며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어느 정도의 이상치 들이 마진 안에 포함되는 것을 허용한다면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소프트 마진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(soft margin)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이라고 한다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2898624-76FC-FB5C-A1CD-573FEEFF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035" y="3975494"/>
            <a:ext cx="3974883" cy="261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173AFE1-7F9B-B96E-2C77-2B508D1BC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32856" y="3953340"/>
            <a:ext cx="3225991" cy="26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CADCF1C0-A89E-579E-B4BE-8362555F806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45260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309081" y="1143000"/>
            <a:ext cx="8583443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이상치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(outlier)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와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Cost(C)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이상치의 해결방안으로 약간의 오류를 허용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하도록하는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파라미터가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cost(C)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는 얼마나 많은 데이터 샘플이 다른 클래스에 놓이는 것을 허용하는지를 결정한다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작을 수록 많이 허용하고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클 수록 적게 허용한다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다른 말로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값을 낮게 설정하면 이상치들이 있을 가능성을 크게 잡아 일반적인 결정 경계를 찾아내고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높게 설정하면 반대로 이상치의 존재 가능성을 작게 봐서 좀 더 세심하게 결정 경계를 찾아낸다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너무 낮으면 과소적합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(underfitting)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될 가능성이 커지고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너무 높으면 과대적합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(overfitting)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dirty="0"/>
              <a:t>  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될 가능성이 커진다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DA4FB2-FEFC-AF9D-0E79-56C6492BF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031" y="4735791"/>
            <a:ext cx="3422169" cy="206901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5B10DAC-2E83-2DDA-A9A4-506AC4BB579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226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105496" cy="509326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u"/>
            </a:pPr>
            <a:r>
              <a:rPr lang="en-US" altLang="ko-KR" sz="36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36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3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최근접 이웃</a:t>
            </a:r>
            <a:r>
              <a:rPr lang="en-US" altLang="ko-KR" sz="3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(KNN, K-nearest neighbor)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은 새로운 입력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분류되지 않은 검증 데이터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을 받았을 때 기존 클러스터에서 모든 데이터와 인스턴스</a:t>
            </a:r>
            <a:r>
              <a:rPr lang="en-US" altLang="ko-KR" sz="3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(instance) 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기반 거리를 측정한 후 가장 많은 속성을 가진 클러스터에 할당하는 분류 알고리즘</a:t>
            </a:r>
            <a:endParaRPr lang="en-US" altLang="ko-KR" sz="3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3800" b="1" dirty="0">
                <a:latin typeface="KoPub돋움체_Pro Light" pitchFamily="18" charset="-127"/>
                <a:ea typeface="KoPub돋움체_Pro Light" pitchFamily="18" charset="-127"/>
              </a:rPr>
              <a:t>과거 데이터를 사용하여 미리 분류 모형을 만드는 것이 아니라</a:t>
            </a: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3800" u="sng" dirty="0">
                <a:latin typeface="KoPub돋움체_Pro Light" pitchFamily="18" charset="-127"/>
                <a:ea typeface="KoPub돋움체_Pro Light" pitchFamily="18" charset="-127"/>
              </a:rPr>
              <a:t>과거 데이터를 저장해 두고 필요할 때마다 비교를 수행하는 방식</a:t>
            </a:r>
            <a:endParaRPr lang="en-US" altLang="ko-KR" sz="3800" u="sng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10000"/>
              </a:lnSpc>
            </a:pPr>
            <a:r>
              <a:rPr lang="en-US" altLang="ko-KR" sz="3800" dirty="0">
                <a:latin typeface="KoPub돋움체_Pro Light" pitchFamily="18" charset="-127"/>
                <a:ea typeface="KoPub돋움체_Pro Light" pitchFamily="18" charset="-127"/>
              </a:rPr>
              <a:t>K </a:t>
            </a:r>
            <a:r>
              <a:rPr lang="ko-KR" altLang="en-US" sz="3800" dirty="0">
                <a:latin typeface="KoPub돋움체_Pro Light" pitchFamily="18" charset="-127"/>
                <a:ea typeface="KoPub돋움체_Pro Light" pitchFamily="18" charset="-127"/>
              </a:rPr>
              <a:t>값의 선택에 따라 새로운 데이터에 대한 분류 결과가 달라질 수 있음에 유의해야 함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CDC578F-07DE-6C28-BD28-838F1FB67BB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2283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분류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선형 분류와 비선형 분류를 지원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비선형에 대한 커널은 선형으로 분류될 수 없는 데이터들 때문에 발생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276600"/>
            <a:ext cx="6127076" cy="30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3CC71CE-4F22-43A1-D8EF-EDD70F51081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1835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비선형문제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비선형 문제를 해결하는 가장 기본적인 방법은 저 차원 데이터를 고차원으로 보내는 것인데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이것은 많은 수학적 계산이 필요하기 때문에 성능에 문제를 줄 수 있음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466381"/>
            <a:ext cx="6413283" cy="28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85E5316-031E-9625-7662-88516AB43B03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44887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선형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으로는 데이터를 제대로 분류할 수 없는 상황들이 상당히 많다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그런 경우를 해결하기 위해 여러 방법이 제안되었는데 그 중 가장 널리 활용되고 있는 것은 바로 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커널 </a:t>
            </a:r>
            <a:r>
              <a:rPr lang="en-US" altLang="ko-KR" sz="1800" b="1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이다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커널 기법은 주어진 데이터를 고차원 특징 공간으로 사상해주는 것이다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고차원 공간에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사상되고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나면 원래의 차원에서는 보이지 않던 선형으로 분류해줄 수 있는 방법이 보인다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B9F16B-BC5A-D053-E25D-F4D8FFC0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343400"/>
            <a:ext cx="6279163" cy="218588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60CFD33D-C544-3A44-0507-9B35B42C2F9E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064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645005" cy="56284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커널 트릭</a:t>
            </a:r>
            <a:r>
              <a:rPr lang="en-US" altLang="ko-KR" sz="2000" b="1" dirty="0"/>
              <a:t>(Kernel Trick)- </a:t>
            </a:r>
            <a:r>
              <a:rPr lang="ko-KR" altLang="en-US" sz="2000" b="1" dirty="0"/>
              <a:t>커널의 역할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데이터가 비선형적으로 분포되어 선형적으로 분리할 수는 </a:t>
            </a:r>
            <a:r>
              <a:rPr lang="ko-KR" altLang="en-US" sz="1600" dirty="0" err="1"/>
              <a:t>없을때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0070C0"/>
                </a:solidFill>
              </a:rPr>
              <a:t>커널을 사용하여 데이터를 고차원 공간으로 매핑</a:t>
            </a:r>
            <a:r>
              <a:rPr lang="ko-KR" altLang="en-US" sz="1600" dirty="0"/>
              <a:t>함으로써 비선형 데이터를 선형적으로 분리</a:t>
            </a:r>
            <a:endParaRPr lang="en-US" altLang="ko-KR" sz="1600" dirty="0"/>
          </a:p>
          <a:p>
            <a:pPr lvl="1"/>
            <a:r>
              <a:rPr lang="ko-KR" altLang="en-US" sz="1600" b="1" dirty="0"/>
              <a:t>커널의 종류</a:t>
            </a:r>
          </a:p>
          <a:p>
            <a:pPr marL="0" indent="0">
              <a:buNone/>
            </a:pPr>
            <a:r>
              <a:rPr lang="en-US" altLang="ko-KR" sz="1600" b="1" dirty="0"/>
              <a:t>             1. </a:t>
            </a:r>
            <a:r>
              <a:rPr lang="ko-KR" altLang="en-US" sz="1600" b="1" dirty="0"/>
              <a:t>선형 커널 </a:t>
            </a:r>
            <a:r>
              <a:rPr lang="en-US" altLang="ko-KR" sz="1600" b="1" dirty="0"/>
              <a:t>(Linear Kernel)</a:t>
            </a:r>
            <a:r>
              <a:rPr lang="en-US" altLang="ko-KR" sz="1600" dirty="0"/>
              <a:t>: </a:t>
            </a:r>
            <a:r>
              <a:rPr lang="ko-KR" altLang="en-US" sz="1600" dirty="0"/>
              <a:t>입력 데이터를 그대로 사용하는 가장 기본적인 커널</a:t>
            </a:r>
            <a:endParaRPr lang="en-US" altLang="ko-KR" sz="1600" dirty="0"/>
          </a:p>
          <a:p>
            <a:pPr marL="677862" lvl="2" indent="0">
              <a:buNone/>
            </a:pPr>
            <a:r>
              <a:rPr lang="en-US" altLang="ko-KR" sz="1600" dirty="0"/>
              <a:t>     - ​</a:t>
            </a:r>
            <a:r>
              <a:rPr lang="ko-KR" altLang="en-US" sz="1600" dirty="0">
                <a:solidFill>
                  <a:srgbClr val="0070C0"/>
                </a:solidFill>
              </a:rPr>
              <a:t>데이터가 선형적으로 분리 가능한 경우 사용</a:t>
            </a:r>
            <a:r>
              <a:rPr lang="en-US" altLang="ko-KR" sz="1600" dirty="0"/>
              <a:t>(                                  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      </a:t>
            </a:r>
            <a:r>
              <a:rPr lang="en-US" altLang="ko-KR" sz="1600" b="1" dirty="0"/>
              <a:t>2. </a:t>
            </a:r>
            <a:r>
              <a:rPr lang="ko-KR" altLang="en-US" sz="1600" b="1" dirty="0"/>
              <a:t>다항식 커널</a:t>
            </a:r>
            <a:r>
              <a:rPr lang="en-US" altLang="ko-KR" sz="1600" dirty="0"/>
              <a:t>:</a:t>
            </a:r>
            <a:r>
              <a:rPr lang="ko-KR" altLang="en-US" sz="1600" dirty="0"/>
              <a:t> 데이터를 다항식으로 변환하여 비선형 경계를 생성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      </a:t>
            </a:r>
            <a:r>
              <a:rPr lang="en-US" altLang="ko-KR" sz="1600" b="1" dirty="0">
                <a:solidFill>
                  <a:srgbClr val="0070C0"/>
                </a:solidFill>
              </a:rPr>
              <a:t>3. </a:t>
            </a:r>
            <a:r>
              <a:rPr lang="ko-KR" altLang="en-US" sz="1600" b="1" dirty="0" err="1">
                <a:solidFill>
                  <a:srgbClr val="0070C0"/>
                </a:solidFill>
              </a:rPr>
              <a:t>가우시안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</a:rPr>
              <a:t>RBF </a:t>
            </a:r>
            <a:r>
              <a:rPr lang="ko-KR" altLang="en-US" sz="1600" b="1" dirty="0">
                <a:solidFill>
                  <a:srgbClr val="0070C0"/>
                </a:solidFill>
              </a:rPr>
              <a:t>커널 </a:t>
            </a:r>
            <a:r>
              <a:rPr lang="en-US" altLang="ko-KR" sz="1600" b="1" dirty="0">
                <a:solidFill>
                  <a:srgbClr val="0070C0"/>
                </a:solidFill>
              </a:rPr>
              <a:t>(Radial Basis Function Kernel)</a:t>
            </a:r>
            <a:r>
              <a:rPr lang="en-US" altLang="ko-KR" sz="1600" dirty="0">
                <a:solidFill>
                  <a:srgbClr val="0070C0"/>
                </a:solidFill>
              </a:rPr>
              <a:t>: </a:t>
            </a:r>
            <a:r>
              <a:rPr lang="ko-KR" altLang="en-US" sz="1600" dirty="0"/>
              <a:t>데이터 포인트 간의 거리를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기반으로 하여 비선형 경계를 생성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가장 널리 사용되는 커널임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marL="334963" lvl="1" indent="0">
              <a:buNone/>
            </a:pPr>
            <a:r>
              <a:rPr lang="en-US" altLang="ko-KR" sz="1600" dirty="0"/>
              <a:t>           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7A411-4064-272D-B64E-1F31FB00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022260"/>
            <a:ext cx="1905266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AD09A6-D96E-3EFB-7CEB-056DDD345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881046"/>
            <a:ext cx="2524477" cy="34294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B22C5C5-76B7-DB9C-79CE-9B1388865B7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CC4067-11E6-E793-5514-17D64B50A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805" y="5131380"/>
            <a:ext cx="3281661" cy="43122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ED1EEC-EF8D-F8FF-F00E-2CEBF7778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696" y="5701722"/>
            <a:ext cx="5181600" cy="100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09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FA8D-3C17-76C4-0DB5-8469CEEE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82AF5BA-B3BE-4442-4427-8E442F9F5D1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64006" cy="56284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RBF </a:t>
            </a:r>
            <a:r>
              <a:rPr lang="ko-KR" altLang="en-US" sz="1800" b="1" dirty="0"/>
              <a:t>커널에서 </a:t>
            </a:r>
            <a:r>
              <a:rPr lang="en-US" altLang="ko-KR" sz="1800" b="1" dirty="0"/>
              <a:t>K(</a:t>
            </a:r>
            <a:r>
              <a:rPr lang="en-US" altLang="ko-KR" sz="1800" b="1" dirty="0" err="1"/>
              <a:t>x,x</a:t>
            </a:r>
            <a:r>
              <a:rPr lang="en-US" altLang="ko-KR" sz="1800" b="1" dirty="0"/>
              <a:t>′)</a:t>
            </a:r>
            <a:r>
              <a:rPr lang="ko-KR" altLang="en-US" sz="1800" b="1" dirty="0"/>
              <a:t>의 의미</a:t>
            </a:r>
            <a:endParaRPr lang="en-US" altLang="ko-KR" sz="1800" b="1" dirty="0"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커널 함수의 개념</a:t>
            </a:r>
            <a:endParaRPr lang="en-US" altLang="ko-KR" sz="1600" dirty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커널 함수 </a:t>
            </a:r>
            <a:r>
              <a:rPr lang="en-US" altLang="ko-KR" sz="1600" dirty="0"/>
              <a:t>K(</a:t>
            </a:r>
            <a:r>
              <a:rPr lang="en-US" altLang="ko-KR" sz="1600" dirty="0" err="1"/>
              <a:t>x,x</a:t>
            </a:r>
            <a:r>
              <a:rPr lang="en-US" altLang="ko-KR" sz="1600" dirty="0"/>
              <a:t>′)</a:t>
            </a:r>
            <a:r>
              <a:rPr lang="ko-KR" altLang="en-US" sz="1600" dirty="0"/>
              <a:t>는 두 벡터 </a:t>
            </a:r>
            <a:r>
              <a:rPr lang="en-US" altLang="ko-KR" sz="1600" dirty="0"/>
              <a:t>x </a:t>
            </a:r>
            <a:r>
              <a:rPr lang="ko-KR" altLang="en-US" sz="1600" dirty="0"/>
              <a:t>와 </a:t>
            </a:r>
            <a:r>
              <a:rPr lang="en-US" altLang="ko-KR" sz="1600" dirty="0"/>
              <a:t>x′ </a:t>
            </a:r>
            <a:r>
              <a:rPr lang="ko-KR" altLang="en-US" sz="1600" dirty="0"/>
              <a:t>사이의 유사도</a:t>
            </a:r>
            <a:r>
              <a:rPr lang="en-US" altLang="ko-KR" sz="1600" dirty="0"/>
              <a:t>(Similarity)</a:t>
            </a:r>
            <a:r>
              <a:rPr lang="ko-KR" altLang="en-US" sz="1600" dirty="0"/>
              <a:t>를 측정하는 함수이다</a:t>
            </a:r>
            <a:r>
              <a:rPr lang="en-US" altLang="ko-KR" sz="1600" dirty="0"/>
              <a:t>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특히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가우시안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RBF(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커널은 두 벡터 간 거리 기반의 비선형 유사도를 계산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 커널은 두 벡터의 유클리드 거리를 기반으로 하며, 거리가 가까울수록 유사도가 높고(≈1), 멀수록 유사도가 낮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(≈0).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K(</a:t>
            </a:r>
            <a:r>
              <a:rPr lang="en-US" altLang="ko-KR" sz="1600" dirty="0" err="1"/>
              <a:t>x,x</a:t>
            </a:r>
            <a:r>
              <a:rPr lang="en-US" altLang="ko-KR" sz="1600" dirty="0"/>
              <a:t>′)</a:t>
            </a:r>
            <a:r>
              <a:rPr lang="ko-KR" altLang="en-US" sz="1600" dirty="0"/>
              <a:t>의 의미</a:t>
            </a:r>
            <a:r>
              <a:rPr lang="en-US" altLang="ko-KR" sz="1600" dirty="0"/>
              <a:t>(</a:t>
            </a:r>
            <a:r>
              <a:rPr lang="ko-KR" altLang="en-US" sz="1600" dirty="0"/>
              <a:t>유사도 척도</a:t>
            </a:r>
            <a:r>
              <a:rPr lang="en-US" altLang="ko-KR" sz="1600" dirty="0"/>
              <a:t>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RBF 커널은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비선형적인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공간에서 데이터의 유사도를 측정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하는 역할을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선형 분류기로 분리할 수 없는 데이터를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고차원 공간으로 매핑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하여 더 나은 분류가 가능하게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SVM등에서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선형적으로 분리할 수 있도록 변형하는 역할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84CE2AA-BF27-A197-9B49-8A338B010D9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6320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0602-4035-5EEF-234E-A92044D96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6B960C1-D93B-7EAF-32CF-A227B89C8D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645005" cy="562849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가우시안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RBF </a:t>
            </a:r>
            <a:r>
              <a:rPr lang="ko-KR" altLang="en-US" sz="1800" b="1" dirty="0"/>
              <a:t>커널</a:t>
            </a:r>
            <a:r>
              <a:rPr lang="en-US" altLang="ko-KR" sz="1800" b="1" dirty="0"/>
              <a:t>(Gaussian RBF Kernel) </a:t>
            </a:r>
            <a:r>
              <a:rPr lang="ko-KR" altLang="en-US" sz="1800" b="1" dirty="0"/>
              <a:t>계산 예제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가우시안</a:t>
            </a:r>
            <a:r>
              <a:rPr lang="ko-KR" altLang="en-US" sz="1600" dirty="0"/>
              <a:t> 커널은 </a:t>
            </a:r>
            <a:r>
              <a:rPr lang="en-US" altLang="ko-KR" sz="1600" dirty="0"/>
              <a:t>SVM </a:t>
            </a:r>
            <a:r>
              <a:rPr lang="ko-KR" altLang="en-US" sz="1600" dirty="0"/>
              <a:t>및 커널 기반 학습에서 많이 사용되는 커널 함수이다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계산 예제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결과해석</a:t>
            </a: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감마(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)가 클수록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두 점 사이 거리가 조금만 멀어져도 값이 급격히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작아짐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Arial" panose="020B0604020202020204" pitchFamily="34" charset="0"/>
              </a:rPr>
              <a:t> </a:t>
            </a:r>
            <a:r>
              <a:rPr lang="ko-KR" altLang="en-US" sz="1600" b="1" dirty="0"/>
              <a:t>감마</a:t>
            </a:r>
            <a:r>
              <a:rPr lang="en-US" altLang="ko-KR" sz="1600" b="1" dirty="0"/>
              <a:t>(γ)</a:t>
            </a:r>
            <a:r>
              <a:rPr lang="ko-KR" altLang="en-US" sz="1600" b="1" dirty="0"/>
              <a:t>가 작을수록</a:t>
            </a:r>
            <a:r>
              <a:rPr lang="en-US" altLang="ko-KR" sz="1600" dirty="0"/>
              <a:t>: </a:t>
            </a:r>
            <a:r>
              <a:rPr lang="ko-KR" altLang="en-US" sz="1600" dirty="0"/>
              <a:t>더 넓은 범위의 데이터를 유사하게 취급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FB8172A-B8D4-613D-6232-D255F8AE3DF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3FBC0-AD7A-6362-B8DD-CA0269FE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34" y="2024965"/>
            <a:ext cx="3336472" cy="3561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E6B3E7-65E3-D9D6-5FC0-8710A62F7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88" y="2506029"/>
            <a:ext cx="4724953" cy="976793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229EEF-FBB5-73A7-CCDB-2D16A27D421A}"/>
              </a:ext>
            </a:extLst>
          </p:cNvPr>
          <p:cNvGrpSpPr/>
          <p:nvPr/>
        </p:nvGrpSpPr>
        <p:grpSpPr>
          <a:xfrm>
            <a:off x="1371600" y="3810000"/>
            <a:ext cx="6477000" cy="2038229"/>
            <a:chOff x="1295400" y="4591171"/>
            <a:chExt cx="6768773" cy="2187463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E4DBB29-1499-F332-071F-4BC7F2D17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4187" y="4657307"/>
              <a:ext cx="1856213" cy="16825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D12ADB-E0E9-C8E3-F0A1-21A4E96C7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4598" y="4591171"/>
              <a:ext cx="2439784" cy="27941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8ED2B09-C343-614D-F247-1EEB967BD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4187" y="5029200"/>
              <a:ext cx="1693186" cy="225758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705EB28F-B2C9-27EA-7479-6C8157392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8847" y="4953000"/>
              <a:ext cx="2743200" cy="72767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B77199C-A551-61CA-C0A2-FF8A1DE6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95400" y="5791200"/>
              <a:ext cx="1385903" cy="225758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DBB601B-E1B4-2CF7-6757-01FBA8F28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1367" y="5778916"/>
              <a:ext cx="2860989" cy="279417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4E7F945-575D-3490-C827-69E7F6D4D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16818" y="5715000"/>
              <a:ext cx="2247355" cy="1063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6514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7113"/>
            <a:ext cx="8278316" cy="39620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커널에는 다항식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(Polynomial)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Sigmoid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 등 종류가 많은데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그 중 가장 성능이 좋아 자주 사용되는 것이 </a:t>
            </a:r>
            <a:r>
              <a:rPr lang="ko-KR" altLang="en-US" sz="1600" b="1" u="sng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sz="1600" b="1" u="sng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b="1" u="sng" dirty="0">
                <a:latin typeface="KoPub돋움체_Pro Light" pitchFamily="18" charset="-127"/>
                <a:ea typeface="KoPub돋움체_Pro Light" pitchFamily="18" charset="-127"/>
              </a:rPr>
              <a:t>RBF </a:t>
            </a:r>
            <a:r>
              <a:rPr lang="ko-KR" altLang="en-US" sz="1600" b="1" u="sng" dirty="0">
                <a:latin typeface="KoPub돋움체_Pro Light" pitchFamily="18" charset="-127"/>
                <a:ea typeface="KoPub돋움체_Pro Light" pitchFamily="18" charset="-127"/>
              </a:rPr>
              <a:t>커널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이다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각 커널마다 최적화를 도와주는 매개변수들이 따로 있다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RBF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커널의 경우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라는 매개변수를 사용자가 조정해야 한다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  (SVM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의 기본 매개변수인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도 있으므로 총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개의 매개변수를 설정해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줘야한다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sz="1600" dirty="0" err="1">
                <a:latin typeface="KoPub돋움체_Pro Light" pitchFamily="18" charset="-127"/>
                <a:ea typeface="KoPub돋움체_Pro Light" pitchFamily="18" charset="-127"/>
              </a:rPr>
              <a:t>가우시안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함수의 표준편차와 관련되어 있는데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클수록 작은 표준편차를 갖는다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가 클수록 한 데이터 포인터들이 영향력을 행사하는 거리가 짧아지는 반면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gamma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가 낮을수록 커진다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9AB5E-05CA-0B33-EA48-54B4414F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924195"/>
            <a:ext cx="4191000" cy="173338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B66917D-8F15-C7C7-E752-502CCFEAD8F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995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커널에서 사용되는 수치 값 중 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C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값은 오류를 어느 정도 허용할지 지정하는 </a:t>
            </a:r>
            <a:r>
              <a:rPr lang="ko-KR" altLang="en-US" sz="1800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파라미터이며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C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값이 클수록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하드마진이고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작을수록 소프트 마진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감마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(gamma)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는 결정 경계를 얼마나 유연하게 가져갈지 지정함</a:t>
            </a:r>
            <a:endParaRPr lang="en-US" altLang="ko-KR" sz="18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훈련 데이터에 얼마나 민감하게 반응할지 지정하기 때문에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와 개념이 비슷함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감마 값이 높으면 훈련 데이터에 많이 의존하기 때문에 결정 경계가 곡선 형태를 띠며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과적합을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초래할 수 있으니 주의해야 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E86C9A1-4918-6BD8-9D6B-A3192C8B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0139" y="4191000"/>
            <a:ext cx="7085661" cy="2443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A88296FA-8D2F-641C-80B2-E12C6F57413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7322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7113"/>
            <a:ext cx="8278316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커널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SVM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의 영향으로 오른쪽으로 갈수록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gamma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커지고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아래 쪽으로 내려갈수록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가 커진다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EE3D33-8373-3E85-2703-BADC82F5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438" y="2286000"/>
            <a:ext cx="3962400" cy="406822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74F6BC9-7E1C-B0CA-9642-3E37FD6C793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algn="ctr"/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서포트 벡터 머신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(Support Vector Machine, SVM)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5461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pPr algn="ctr"/>
            <a:r>
              <a:rPr lang="ko" altLang="en-US" sz="2800" dirty="0"/>
              <a:t>계층 불균형 문제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990600"/>
            <a:ext cx="8393530" cy="4964629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그림과 같이 신규 데이터인 동그라미가 유입되었다면 기존 데이터들과 하나씩 거리를 계산하고 거리상으로 가장 가까운 데이터 다섯 개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(K=5)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를 선택하여 해당 클러스터에 할당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8772E-646A-826B-2B3B-3F045ED75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0"/>
            <a:ext cx="7482314" cy="322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1411A863-74CF-967B-0F0C-8C07BF9950F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531320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59B06-501F-D7EB-A745-89C7E4CD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B8AF9B-A255-D382-AD35-7118F60D0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계층 불균형 문제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DC24D8D-0FDF-ED2B-51CE-19DACC67C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990600"/>
            <a:ext cx="84280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계층 불균형 </a:t>
            </a:r>
            <a:r>
              <a:rPr lang="en-US" altLang="ko-KR" sz="1800" b="1" dirty="0"/>
              <a:t>(Class Imbalance)</a:t>
            </a:r>
            <a:r>
              <a:rPr lang="ko-KR" altLang="en-US" sz="1600" b="1" dirty="0"/>
              <a:t>이란</a:t>
            </a:r>
            <a:r>
              <a:rPr lang="ko-KR" altLang="en-US" sz="1600" dirty="0"/>
              <a:t> 분류 문제에서 특정 클래스의 데이터 개수가 다른 클래스보다 훨씬 적거나 많은 경우를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 인해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모델이 다수 클래스를 중심으로 학습하여 소수 클래스를 제대로 예측하지 못하는 문제가 발생한다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예제 시나리오</a:t>
            </a:r>
            <a:r>
              <a:rPr lang="en-US" altLang="ko-KR" sz="1800" b="1" dirty="0"/>
              <a:t>(</a:t>
            </a:r>
            <a:r>
              <a:rPr lang="ko-KR" altLang="en-US" sz="1600" dirty="0"/>
              <a:t>금융 사기 탐지</a:t>
            </a:r>
            <a:r>
              <a:rPr lang="en-US" altLang="ko-KR" sz="1600" dirty="0"/>
              <a:t>(Fraud Detection) </a:t>
            </a:r>
            <a:r>
              <a:rPr lang="ko-KR" altLang="en-US" sz="1600" dirty="0"/>
              <a:t>문제를 가정해보자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데이터셋</a:t>
            </a:r>
            <a:r>
              <a:rPr lang="en-US" altLang="ko-KR" sz="1600" dirty="0"/>
              <a:t>: 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신용카드 거래 내역</a:t>
            </a:r>
            <a:r>
              <a:rPr lang="en-US" altLang="ko-KR" sz="1600" dirty="0"/>
              <a:t>: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정상거래</a:t>
            </a:r>
            <a:r>
              <a:rPr lang="en-US" altLang="ko-KR" sz="1600" b="1" dirty="0"/>
              <a:t>: 98,000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(98%), </a:t>
            </a:r>
            <a:r>
              <a:rPr lang="ko-KR" altLang="en-US" sz="1600" b="1" dirty="0"/>
              <a:t>사기거래</a:t>
            </a:r>
            <a:r>
              <a:rPr lang="en-US" altLang="ko-KR" sz="1600" b="1" dirty="0"/>
              <a:t>: 2,000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(2%)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만약 모델이 모든 거래를 </a:t>
            </a:r>
            <a:r>
              <a:rPr lang="en-US" altLang="ko-KR" sz="1600" dirty="0"/>
              <a:t>"</a:t>
            </a:r>
            <a:r>
              <a:rPr lang="ko-KR" altLang="en-US" sz="1600" dirty="0"/>
              <a:t>정상</a:t>
            </a:r>
            <a:r>
              <a:rPr lang="en-US" altLang="ko-KR" sz="1600" dirty="0"/>
              <a:t>"</a:t>
            </a:r>
            <a:r>
              <a:rPr lang="ko-KR" altLang="en-US" sz="1600" dirty="0"/>
              <a:t>으로 예측한다고 가정하면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문제점</a:t>
            </a:r>
            <a:r>
              <a:rPr lang="en-US" altLang="ko-KR" sz="1600" b="1" dirty="0"/>
              <a:t>:</a:t>
            </a:r>
            <a:r>
              <a:rPr lang="ko-KR" altLang="en-US" sz="1600" dirty="0"/>
              <a:t> 높은 정확도를 보이지만 사기 거래</a:t>
            </a:r>
            <a:r>
              <a:rPr lang="en-US" altLang="ko-KR" sz="1600" dirty="0"/>
              <a:t>(Fraud)</a:t>
            </a:r>
            <a:r>
              <a:rPr lang="ko-KR" altLang="en-US" sz="1600" dirty="0"/>
              <a:t>를 전혀 탐지하지 못하므로 의미 없는 지표가 된다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B9C685-9A26-B963-8BF1-5D0197BE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91" y="4495800"/>
            <a:ext cx="3337091" cy="609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B0EDEC-8681-83C2-12AF-47C0F8DF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267200"/>
            <a:ext cx="3733800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01943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4713-DE5F-9366-9FDD-41F08D366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F84EABE-044D-CE37-035C-BE9E71CC5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계층 불균형 문제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44C44C3-3972-BE8E-9999-E84893A4E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990600"/>
            <a:ext cx="84280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계층 불균형의 문제</a:t>
            </a:r>
            <a:endParaRPr lang="ko" altLang="en-US" sz="1800" b="1" dirty="0"/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 성능 왜곡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불균형한 데이터에서 모델은 주로 샘플이 많은 클래스를 예측하려 하며, 적은 클래스에 대한 예측 성능이 낮아질 수 있다.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다수 클래스를 예측하는 모델은 전체 정확도가 높게 나오지만, 적은 클래스를 잘못 예측하는 경향이 커질 수 있다.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정확도(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지표의 한계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정확도만을 사용하여 모델 성능을 평가하면 불균형 데이터셋에서 잘못된 평가를 할 수 있다. 예를 들어, 대부분의 클래스가 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부정"인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경우, 모델이 모든 예측을 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부정"으로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한다면 정확도는 매우 높게 나올 수 있지만, "긍정" 클래스를 전혀 예측하지 못하는 문제를 간과할 수 있다. </a:t>
            </a:r>
          </a:p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0503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혼동 행렬</a:t>
            </a:r>
            <a:r>
              <a:rPr lang="en-US" altLang="ko" sz="2800" dirty="0"/>
              <a:t>(</a:t>
            </a:r>
            <a:r>
              <a:rPr lang="en-US" altLang="en-US" sz="2800" dirty="0"/>
              <a:t>Confusion Matrix)</a:t>
            </a:r>
            <a:endParaRPr lang="ko" altLang="en-US" sz="28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dirty="0"/>
              <a:t>TP, TN, FP, FN</a:t>
            </a:r>
            <a:r>
              <a:rPr lang="ko-KR" altLang="en-US" sz="2000" dirty="0"/>
              <a:t>를 사용하여 모델의 정밀도</a:t>
            </a:r>
            <a:r>
              <a:rPr lang="en-US" altLang="ko-KR" sz="2000" dirty="0"/>
              <a:t>(precision), </a:t>
            </a:r>
            <a:r>
              <a:rPr lang="ko-KR" altLang="en-US" sz="2000" dirty="0"/>
              <a:t>재현율</a:t>
            </a:r>
            <a:r>
              <a:rPr lang="en-US" altLang="ko-KR" sz="2000" dirty="0"/>
              <a:t>(recall), </a:t>
            </a:r>
            <a:r>
              <a:rPr lang="ko-KR" altLang="en-US" sz="2000" dirty="0"/>
              <a:t>정확도</a:t>
            </a:r>
            <a:r>
              <a:rPr lang="en-US" altLang="ko-KR" sz="2000" dirty="0"/>
              <a:t>(accuracy)</a:t>
            </a:r>
            <a:r>
              <a:rPr lang="ko-KR" altLang="en-US" sz="2000" dirty="0"/>
              <a:t> 등을 계산할 수 있다</a:t>
            </a:r>
            <a:r>
              <a:rPr lang="en-US" altLang="ko-KR" sz="2000" dirty="0"/>
              <a:t>.</a:t>
            </a:r>
            <a:endParaRPr lang="en-US" altLang="ko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CCCEF2-38F4-49F5-D924-F2A5B678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57400"/>
            <a:ext cx="8496143" cy="313462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정확성</a:t>
            </a:r>
            <a:r>
              <a:rPr lang="en-US" altLang="ko" sz="2800" dirty="0"/>
              <a:t>(</a:t>
            </a:r>
            <a:r>
              <a:rPr lang="en-US" altLang="en-US" sz="2800" dirty="0"/>
              <a:t>Accuracy)</a:t>
            </a:r>
            <a:endParaRPr lang="ko" altLang="en-US" sz="28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ko" sz="2000" dirty="0"/>
          </a:p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가장 널리 사용되는 지표:</a:t>
            </a:r>
            <a:endParaRPr lang="en-US" altLang="ko" sz="2000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b="1" dirty="0"/>
              <a:t>    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단점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 불균형이 있는 경우 성능을 과대평가할 수 있다</a:t>
            </a:r>
            <a:endParaRPr lang="ko" altLang="en-US" sz="1600" dirty="0"/>
          </a:p>
        </p:txBody>
      </p:sp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914400" y="5542972"/>
          <a:ext cx="6324600" cy="80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4200" imgH="723900" progId="Equation.3">
                  <p:embed/>
                </p:oleObj>
              </mc:Choice>
              <mc:Fallback>
                <p:oleObj name="Equation" r:id="rId2" imgW="5664200" imgH="723900" progId="Equation.3">
                  <p:embed/>
                  <p:pic>
                    <p:nvPicPr>
                      <p:cNvPr id="61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542972"/>
                        <a:ext cx="6324600" cy="808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0077FA8C-DE90-F0F4-6A54-203981C05342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219200"/>
          <a:ext cx="5715000" cy="2717033"/>
        </p:xfrm>
        <a:graphic>
          <a:graphicData uri="http://schemas.openxmlformats.org/drawingml/2006/table">
            <a:tbl>
              <a:tblPr/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4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예상클래스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(PREDICTED CLASS)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57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실제 클래스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(ACTUAL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CLASS)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(FP)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(TN)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891F9E4-A974-D650-A9E0-FF3DF45D8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326411"/>
            <a:ext cx="4526570" cy="70279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B7AF-278D-9955-1EA5-1017492CF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6CEA159-C76C-CBD9-63F2-CCFAA2202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정밀도</a:t>
            </a:r>
            <a:r>
              <a:rPr lang="en-US" altLang="ko-KR" sz="2800" dirty="0"/>
              <a:t>(Precision), </a:t>
            </a:r>
            <a:r>
              <a:rPr lang="ko-KR" altLang="en-US" sz="2800" dirty="0" err="1"/>
              <a:t>재현율</a:t>
            </a:r>
            <a:r>
              <a:rPr lang="en-US" altLang="ko-KR" sz="2800" dirty="0"/>
              <a:t>(Recall), F1-score</a:t>
            </a:r>
            <a:endParaRPr lang="ko" altLang="en-US" sz="2800" b="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2E7FB7-FEA8-7F83-B292-D495C95C1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예제 시나리오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의료 진단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암 판별</a:t>
            </a:r>
            <a:r>
              <a:rPr lang="en-US" altLang="ko-KR" sz="1800" b="1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목표: 환자의 종양이 악성(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Malignant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양성은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Benign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)인지 예측하는 이진 분류 모델을 개발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데이터셋: 100명의 환자 샘플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악성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(양성 아님): 10명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양성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90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모델이 다음과 같은 예측 결과를 냈다고 가정하자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8명을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악성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예측했으며, 이 중 실제 악성 환자는 6명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92명을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양성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예측했으며, 이 중 실제 악성 환자는 4명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5E3AAD-23E6-6BE7-796C-D893E0BE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724400"/>
            <a:ext cx="8085408" cy="1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35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01288-7995-69ED-5AC5-5DD9D766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B90D21A-FA67-63B7-578E-C9FCE9B60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정밀도</a:t>
            </a:r>
            <a:r>
              <a:rPr lang="en-US" altLang="ko-KR" sz="2800" dirty="0"/>
              <a:t>(Precision), </a:t>
            </a:r>
            <a:r>
              <a:rPr lang="ko-KR" altLang="en-US" sz="2800" dirty="0" err="1"/>
              <a:t>재현율</a:t>
            </a:r>
            <a:r>
              <a:rPr lang="en-US" altLang="ko-KR" sz="2800" dirty="0"/>
              <a:t>(Recall), F1-score</a:t>
            </a:r>
            <a:endParaRPr lang="ko" altLang="en-US" sz="2800" b="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2734D1F-ED9D-F8E5-FDFC-C85A4EB31F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정밀도</a:t>
            </a:r>
            <a:r>
              <a:rPr lang="en-US" altLang="ko-KR" sz="1800" b="1" dirty="0"/>
              <a:t>(Precision):</a:t>
            </a:r>
            <a:r>
              <a:rPr lang="en-US" altLang="ko-KR" sz="1800" dirty="0"/>
              <a:t> </a:t>
            </a:r>
            <a:r>
              <a:rPr lang="ko-KR" altLang="en-US" sz="1800" dirty="0"/>
              <a:t>모델이 악성이라고 예측한 환자 중 실제로 악성인 비율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   석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악성이라고 예측한 8명 중 6명만 실제 악성이었음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정밀도가 높을수록 오진(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)이 적음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암 진단에서는 정밀도가 높으면 불필요한 추가 검사(오진으로 인한 비용 및 스트레스)가 줄어듦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정확도</a:t>
            </a:r>
            <a:r>
              <a:rPr lang="en-US" altLang="ko-KR" sz="1600" b="1" dirty="0"/>
              <a:t>(Accuracy)</a:t>
            </a:r>
            <a:r>
              <a:rPr lang="ko-KR" altLang="en-US" sz="1600" b="1" dirty="0"/>
              <a:t>로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계산시</a:t>
            </a:r>
            <a:r>
              <a:rPr lang="en-US" altLang="ko-KR" sz="1600" dirty="0"/>
              <a:t>,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정확도의 의미</a:t>
            </a:r>
            <a:endParaRPr lang="en-US" altLang="ko-KR" sz="1600" b="1" dirty="0">
              <a:latin typeface="Times New Roman" pitchFamily="18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전체 100명 중 94명을 정확하게 예측함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악성 환자(양성 아님) 중 4명을 놓쳤음(FN = 4)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문제점: 높은 정확도(94%)에도 불구하고 실제 악성 환자(FN)를 놓칠 가능성이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크므로,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재현율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)과 함께 평가해야 함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71023-03CB-54F6-7EA8-7C6CF1B1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84" y="1524000"/>
            <a:ext cx="4531626" cy="5903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D0A0C5-07E4-0C88-4A64-F4AF004D8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77" y="4267200"/>
            <a:ext cx="3076216" cy="5231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32E64AF-6E3C-22AB-F288-23EDF41B9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10" y="4168331"/>
            <a:ext cx="1905000" cy="105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44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2A4A1-19F5-9FBC-232F-F3D4196C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E47195-3FF9-8297-ED10-78BC77651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정밀도</a:t>
            </a:r>
            <a:r>
              <a:rPr lang="en-US" altLang="ko-KR" sz="2800" dirty="0"/>
              <a:t>(Precision), </a:t>
            </a:r>
            <a:r>
              <a:rPr lang="ko-KR" altLang="en-US" sz="2800" dirty="0" err="1"/>
              <a:t>재현율</a:t>
            </a:r>
            <a:r>
              <a:rPr lang="en-US" altLang="ko-KR" sz="2800" dirty="0"/>
              <a:t>(Recall), F1-score</a:t>
            </a:r>
            <a:endParaRPr lang="ko" altLang="en-US" sz="2800" b="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FFD99AB-6153-BA4A-FEB1-9436BB584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066800"/>
            <a:ext cx="85804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재현율</a:t>
            </a:r>
            <a:r>
              <a:rPr lang="en-US" altLang="ko-KR" sz="1800" b="1" dirty="0"/>
              <a:t>(Recall)</a:t>
            </a:r>
            <a:r>
              <a:rPr lang="ko-KR" altLang="en-US" sz="1800" b="1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실제 악성 환자 중 모델이 맞게 예측한 비율</a:t>
            </a:r>
            <a:endParaRPr lang="en-US" altLang="ko-KR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   석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실제로 악성인 10명 중 6명만 모델이 맞춤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재현율이 높을수록 놓치는 악성 환자(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)가 적음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암 진단에서는 재현율이 낮으면 일부 암 환자가 검출되지 않아 위험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b="1" dirty="0"/>
              <a:t>F1-score:</a:t>
            </a:r>
            <a:r>
              <a:rPr lang="en-US" altLang="ko-KR" sz="1600" b="1" dirty="0"/>
              <a:t> </a:t>
            </a:r>
            <a:r>
              <a:rPr lang="ko-KR" altLang="en-US" sz="1600" dirty="0"/>
              <a:t>정밀도</a:t>
            </a:r>
            <a:r>
              <a:rPr lang="en-US" altLang="ko-KR" sz="1600" dirty="0"/>
              <a:t>(Precision)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재현율</a:t>
            </a:r>
            <a:r>
              <a:rPr lang="en-US" altLang="ko-KR" sz="1600" dirty="0"/>
              <a:t>(Recall)</a:t>
            </a:r>
            <a:r>
              <a:rPr lang="ko-KR" altLang="en-US" sz="1600" dirty="0"/>
              <a:t>의 </a:t>
            </a:r>
            <a:r>
              <a:rPr lang="ko-KR" altLang="en-US" sz="1600" b="1" dirty="0"/>
              <a:t>조화 평균</a:t>
            </a:r>
            <a:r>
              <a:rPr lang="en-US" altLang="ko-KR" sz="1600" dirty="0"/>
              <a:t>, </a:t>
            </a:r>
            <a:r>
              <a:rPr lang="ko-KR" altLang="en-US" sz="1600" dirty="0"/>
              <a:t>두 지표 간 균형을 평가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   석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정밀도(75%)와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재현율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(60%)을 고려한 균형 지표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높은 정밀도와 높은 재현율을 모두 달성하기 어려우므로 F1-score가 중요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F1-score가 높을수록 정밀도와 재현율의 균형이 잘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맞춰짐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4858B7-197D-479F-810A-032EC4AB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65518"/>
            <a:ext cx="4191000" cy="591882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3D0EF00C-CC89-8E55-6109-B75D65AA61B0}"/>
              </a:ext>
            </a:extLst>
          </p:cNvPr>
          <p:cNvGrpSpPr/>
          <p:nvPr/>
        </p:nvGrpSpPr>
        <p:grpSpPr>
          <a:xfrm>
            <a:off x="1295400" y="4343400"/>
            <a:ext cx="7594600" cy="623512"/>
            <a:chOff x="1447800" y="4038600"/>
            <a:chExt cx="7903275" cy="6235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6F9CB32-6258-B52A-9532-9A91A6820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7800" y="4038600"/>
              <a:ext cx="3067025" cy="59188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0E6BEB1-E159-E5F0-5038-18DE30572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4140834"/>
              <a:ext cx="1831332" cy="52127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816B51F-6C64-E320-6245-CF52548CD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7000" y="4140834"/>
              <a:ext cx="2874075" cy="521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2185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F1CF4-B975-48F5-60C3-C672BA5D5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907A235-3652-CB0A-AC34-2B20F3301D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정밀도</a:t>
            </a:r>
            <a:r>
              <a:rPr lang="en-US" altLang="ko-KR" sz="2800" dirty="0"/>
              <a:t>(Precision), </a:t>
            </a:r>
            <a:r>
              <a:rPr lang="ko-KR" altLang="en-US" sz="2800" dirty="0" err="1"/>
              <a:t>재현율</a:t>
            </a:r>
            <a:r>
              <a:rPr lang="en-US" altLang="ko-KR" sz="2800" dirty="0"/>
              <a:t>(Recall), F1-score</a:t>
            </a:r>
            <a:endParaRPr lang="ko" altLang="en-US" sz="2800" b="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E097F2-5A6F-3E3F-4EF0-76E1C480A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066800"/>
            <a:ext cx="85804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정밀도 </a:t>
            </a:r>
            <a:r>
              <a:rPr lang="en-US" altLang="ko-KR" sz="1800" b="1" dirty="0"/>
              <a:t>vs. </a:t>
            </a:r>
            <a:r>
              <a:rPr lang="ko-KR" altLang="en-US" sz="1800" b="1" dirty="0" err="1"/>
              <a:t>재현율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트레이드오프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정밀도</a:t>
            </a:r>
            <a:r>
              <a:rPr lang="en-US" altLang="ko-KR" sz="1600" dirty="0"/>
              <a:t>(Precision)</a:t>
            </a:r>
            <a:r>
              <a:rPr lang="ko-KR" altLang="en-US" sz="1600" dirty="0"/>
              <a:t>를 높이면 </a:t>
            </a:r>
            <a:r>
              <a:rPr lang="ko-KR" altLang="en-US" sz="1600" dirty="0" err="1"/>
              <a:t>재현율</a:t>
            </a:r>
            <a:r>
              <a:rPr lang="en-US" altLang="ko-KR" sz="1600" dirty="0"/>
              <a:t>(Recall)</a:t>
            </a:r>
            <a:r>
              <a:rPr lang="ko-KR" altLang="en-US" sz="1600" dirty="0"/>
              <a:t>이 낮아지고</a:t>
            </a:r>
            <a:r>
              <a:rPr lang="en-US" altLang="ko-KR" sz="1600" dirty="0"/>
              <a:t>, </a:t>
            </a:r>
            <a:r>
              <a:rPr lang="ko-KR" altLang="en-US" sz="1600" dirty="0"/>
              <a:t>반대도 마찬가지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>
                <a:latin typeface="Arial" panose="020B0604020202020204" pitchFamily="34" charset="0"/>
              </a:rPr>
              <a:t>종 합</a:t>
            </a:r>
            <a:endParaRPr lang="en-US" altLang="ko-KR" sz="1600" b="1" dirty="0"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정밀도: 예측이 정확한지 측정 (오진을 줄이고 싶을 때 중요)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재현율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사례를 놓치지 않는지 측정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(진짜 중요한 케이스를 포착할 때 중요)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F1-score: 두 지표 간 균형을 유지하는 데 사용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9E542B-9BB7-72E1-E1BF-286C86C55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30" y="2057400"/>
            <a:ext cx="8218269" cy="240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11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7EA90D94-8F19-88F5-5B51-DE176247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219200"/>
            <a:ext cx="8318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ko-KR" sz="1800" b="0" dirty="0"/>
              <a:t>Accuracy(</a:t>
            </a:r>
            <a:r>
              <a:rPr lang="ko-KR" altLang="en-US" sz="1800" b="0" dirty="0"/>
              <a:t>정확도</a:t>
            </a:r>
            <a:r>
              <a:rPr lang="en-US" altLang="ko-KR" sz="1800" b="0" dirty="0"/>
              <a:t>): </a:t>
            </a:r>
            <a:r>
              <a:rPr lang="ko-KR" altLang="en-US" sz="1800" b="0" dirty="0"/>
              <a:t>모델이 예측한 값이 실제 값과 얼마나 일치하는지 측정</a:t>
            </a: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en-US" altLang="ko-KR" sz="1800" b="0" dirty="0"/>
              <a:t>Precision (</a:t>
            </a:r>
            <a:r>
              <a:rPr lang="ko-KR" altLang="en-US" sz="1800" b="0" dirty="0"/>
              <a:t>정밀도</a:t>
            </a:r>
            <a:r>
              <a:rPr lang="en-US" altLang="ko-KR" sz="1800" b="0" dirty="0"/>
              <a:t>): </a:t>
            </a:r>
            <a:r>
              <a:rPr lang="ko-KR" altLang="en-US" sz="1800" b="0" dirty="0"/>
              <a:t>모델이 양성으로 예측한 것 중에서 실제로 양성인 비율을 나타낸다</a:t>
            </a:r>
            <a:r>
              <a:rPr lang="en-US" altLang="ko-KR" sz="1800" b="0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0" dirty="0"/>
              <a:t>Recall (</a:t>
            </a:r>
            <a:r>
              <a:rPr lang="ko-KR" altLang="en-US" sz="1800" b="0" dirty="0"/>
              <a:t>재현율</a:t>
            </a:r>
            <a:r>
              <a:rPr lang="en-US" altLang="ko-KR" sz="1800" b="0" dirty="0"/>
              <a:t>): </a:t>
            </a:r>
            <a:r>
              <a:rPr lang="ko-KR" altLang="en-US" sz="1800" b="0" dirty="0"/>
              <a:t>실제 긍정적인 샘플 중에서 모델이 긍정적으로 예측한 비율을 측정</a:t>
            </a:r>
            <a:endParaRPr lang="en-US" altLang="ko-KR" sz="1800" b="0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0" dirty="0"/>
              <a:t>F-Measure (</a:t>
            </a:r>
            <a:r>
              <a:rPr lang="ko-KR" altLang="en-US" sz="1800" b="0" dirty="0"/>
              <a:t>또는 </a:t>
            </a:r>
            <a:r>
              <a:rPr lang="en-US" altLang="ko-KR" sz="1800" b="0" dirty="0"/>
              <a:t>F1-Score): Precision</a:t>
            </a:r>
            <a:r>
              <a:rPr lang="ko-KR" altLang="en-US" sz="1800" b="0" dirty="0"/>
              <a:t>과 </a:t>
            </a:r>
            <a:r>
              <a:rPr lang="en-US" altLang="ko-KR" sz="1800" b="0" dirty="0"/>
              <a:t>Recall</a:t>
            </a:r>
            <a:r>
              <a:rPr lang="ko-KR" altLang="en-US" sz="1800" b="0" dirty="0"/>
              <a:t>의 균형을 맞추기 위한 지표로</a:t>
            </a:r>
            <a:r>
              <a:rPr lang="en-US" altLang="ko-KR" sz="1800" b="0" dirty="0"/>
              <a:t>, Precision</a:t>
            </a:r>
            <a:r>
              <a:rPr lang="ko-KR" altLang="en-US" sz="1800" b="0" dirty="0"/>
              <a:t>과 </a:t>
            </a:r>
            <a:r>
              <a:rPr lang="en-US" altLang="ko-KR" sz="1800" b="0" dirty="0"/>
              <a:t>Recall</a:t>
            </a:r>
            <a:r>
              <a:rPr lang="ko-KR" altLang="en-US" sz="1800" b="0" dirty="0"/>
              <a:t>의 조화 평균을 계산한다</a:t>
            </a:r>
            <a:r>
              <a:rPr lang="en-US" altLang="ko-KR" sz="1800" b="0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u"/>
            </a:pPr>
            <a:endParaRPr lang="en-US" altLang="ko-KR" sz="1800" b="0" dirty="0"/>
          </a:p>
          <a:p>
            <a:pPr lvl="1">
              <a:lnSpc>
                <a:spcPct val="90000"/>
              </a:lnSpc>
            </a:pPr>
            <a:endParaRPr lang="en-US" altLang="ko" sz="1800" b="0" kern="0" dirty="0"/>
          </a:p>
          <a:p>
            <a:pPr lvl="1">
              <a:lnSpc>
                <a:spcPct val="90000"/>
              </a:lnSpc>
            </a:pPr>
            <a:endParaRPr lang="en-US" altLang="ko" sz="1800" b="0" kern="0" dirty="0"/>
          </a:p>
          <a:p>
            <a:pPr lvl="1">
              <a:lnSpc>
                <a:spcPct val="90000"/>
              </a:lnSpc>
            </a:pPr>
            <a:endParaRPr lang="en-US" altLang="ko" sz="1800" b="0" kern="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종 합</a:t>
            </a:r>
            <a:endParaRPr lang="ko" altLang="en-US" sz="2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B4BB35-D5CC-4FEF-7160-B344B91AF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049357"/>
            <a:ext cx="5232196" cy="7453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68F7FE-01F4-1928-7348-A11919F3E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78" y="1600200"/>
            <a:ext cx="4038600" cy="6901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97127B-81AC-CD1C-AD3D-0E504BCE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617" y="4480252"/>
            <a:ext cx="4696775" cy="75067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338ABC9-84EC-EDB0-5AE5-B234BA4ED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6009320"/>
            <a:ext cx="3962400" cy="8137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ED5ABC7-539A-CFB2-7D8F-9B49341510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235" y="6052748"/>
            <a:ext cx="2273165" cy="70659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D7BC4D4B-91B1-3791-D863-36599AD09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315" y="4585917"/>
            <a:ext cx="1004685" cy="6718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4D79E89-EE2B-16C7-D4FA-7D31E3C96F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2719" y="3199624"/>
            <a:ext cx="1035882" cy="70292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9730FC6E-AAE8-B3AF-9CEC-7BC28C3929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6178" y="1676018"/>
            <a:ext cx="1747622" cy="69018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0EA46-07A5-E0DD-F070-4ADF551A0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A6D22FF-643F-881B-45AC-7798865ED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219200"/>
            <a:ext cx="8318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타이타닉 데이터셋을 사용하여 혼동 행렬을 나타내는 방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법의 예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타이타닉 데이터셋에서의 주요 목표는 승객이 생존했는지(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Survived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칼럼) 여부를 예측하는 것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생존 여부는 두 가지 클래스인 생존(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Survived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=1)과 사망(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Survived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=0)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나누어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0" dirty="0"/>
              <a:t>혼동 행렬 해석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" sz="1800" b="0" kern="0" dirty="0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1B686BE0-8393-EF4D-963C-4AB92CB13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/>
              <a:t>측정방법 예시</a:t>
            </a:r>
            <a:endParaRPr lang="ko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C769EA-7B40-D2F7-F925-F83506D56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81400"/>
            <a:ext cx="8280400" cy="16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1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22795" y="1143000"/>
            <a:ext cx="8568805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최근접 이웃 구조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그림과 같이 새로운 입력 데이터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빨간색 외각선 원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), K=3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일때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새로운 입력에 대한 분류를 진행해 보자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 새로운 입력     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: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주변 범주 세 개가 주황색이므로 주황색으로 분류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 새로운 입력     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주변 범주 두 개가 주황색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한 개가 녹색이므로 주황색으로 분류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KoPub돋움체_Pro Light" pitchFamily="18" charset="-127"/>
                <a:ea typeface="KoPub돋움체_Pro Light" pitchFamily="18" charset="-127"/>
              </a:rPr>
              <a:t> 새로운 입력     </a:t>
            </a:r>
            <a:r>
              <a:rPr lang="en-US" altLang="ko-KR" sz="16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주변 범주 두 개가 녹색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한 개가 주황색이므로 녹색으로 분류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6679" y="2684253"/>
            <a:ext cx="249370" cy="2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0928" y="3142890"/>
            <a:ext cx="249370" cy="2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426" y="3569898"/>
            <a:ext cx="249370" cy="24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7E495E6-DB37-2E3D-B416-BD3492FFD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53013" y="3996906"/>
            <a:ext cx="7134225" cy="269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51A7E259-C2F3-64F3-BD63-50F24C7D4DBF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56814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2DB7-B6BE-47BC-87CD-4E8C28B4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8ED1A412-C866-8879-D440-E1551BD8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219200"/>
            <a:ext cx="8318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0" dirty="0"/>
              <a:t>예를 들어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결과가 다음과 같다면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E3CAD-6207-0E9F-089E-3208CE371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057400"/>
            <a:ext cx="1371600" cy="7531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755180-3D6A-3D88-1E09-22CAAA97B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976888"/>
            <a:ext cx="1260248" cy="7109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413302-CE22-706C-3933-C414801E0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003229"/>
            <a:ext cx="5105400" cy="206066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D60752E-AE2C-FA62-F2D3-E83BB13B9DDB}"/>
              </a:ext>
            </a:extLst>
          </p:cNvPr>
          <p:cNvSpPr/>
          <p:nvPr/>
        </p:nvSpPr>
        <p:spPr bwMode="auto">
          <a:xfrm>
            <a:off x="2575656" y="2179942"/>
            <a:ext cx="381000" cy="3048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D84C85-9F71-3936-6758-1F0B82467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/>
              <a:t>측정방법 예시</a:t>
            </a:r>
            <a:endParaRPr lang="k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3407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FB758-EA9C-EF69-10E1-896A9097F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5F6A6E8F-388B-C855-E8F6-4558FD4D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066800"/>
            <a:ext cx="8318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각 지표 </a:t>
            </a:r>
            <a:r>
              <a:rPr lang="ko-KR" altLang="en-US" sz="1800" dirty="0" err="1"/>
              <a:t>계산각</a:t>
            </a:r>
            <a:r>
              <a:rPr lang="ko-KR" altLang="en-US" sz="1800" dirty="0"/>
              <a:t> 지표 계산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/>
              <a:t>정확도 </a:t>
            </a:r>
            <a:r>
              <a:rPr lang="en-US" altLang="ko-KR" sz="1800" b="0" dirty="0"/>
              <a:t>(Accuracy): </a:t>
            </a:r>
            <a:r>
              <a:rPr lang="ko-KR" altLang="en-US" sz="1800" b="0" dirty="0"/>
              <a:t>정확도는 전체 예측 중 맞게 예측한 비율</a:t>
            </a:r>
            <a:endParaRPr lang="en-US" altLang="ko-KR" sz="18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/>
              <a:t>정밀도 </a:t>
            </a:r>
            <a:r>
              <a:rPr lang="en-US" altLang="ko-KR" sz="1800" b="0" dirty="0"/>
              <a:t>(Precision): </a:t>
            </a:r>
            <a:r>
              <a:rPr lang="ko-KR" altLang="en-US" sz="1800" b="0" dirty="0"/>
              <a:t>정밀도는 모델이 긍정 클래스를 예측한 것 중 실제로 긍정 클래스인 비율</a:t>
            </a:r>
            <a:endParaRPr lang="en-US" altLang="ko-KR" sz="18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400057-E834-B936-A5AE-118C3D822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561" y="2362200"/>
            <a:ext cx="5009629" cy="12407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E5BD0C-1980-A7C1-4D13-8B0EBEF39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734" y="4953000"/>
            <a:ext cx="4001066" cy="1447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FF596C-57EA-AD09-D403-F7EBE48DE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/>
              <a:t>측정방법 예시</a:t>
            </a:r>
            <a:endParaRPr lang="k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8446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DFF3-E2E0-5986-9463-D8DBEE421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FE9F017B-69D2-7AB7-CEE1-93C8B341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066800"/>
            <a:ext cx="83185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각 지표 </a:t>
            </a:r>
            <a:r>
              <a:rPr lang="ko-KR" altLang="en-US" sz="1800" dirty="0" err="1"/>
              <a:t>계산각</a:t>
            </a:r>
            <a:r>
              <a:rPr lang="ko-KR" altLang="en-US" sz="1800" dirty="0"/>
              <a:t> 지표 계산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0" dirty="0"/>
              <a:t>재현율 </a:t>
            </a:r>
            <a:r>
              <a:rPr lang="en-US" altLang="ko-KR" sz="1800" b="0" dirty="0"/>
              <a:t>(Recall): </a:t>
            </a:r>
            <a:r>
              <a:rPr lang="ko-KR" altLang="en-US" sz="1800" b="0" dirty="0"/>
              <a:t>재현율은 실제 긍정 클래스 중 모델이 긍정 클래스라고 정확히 예측한 비율</a:t>
            </a:r>
            <a:endParaRPr lang="en-US" altLang="ko-KR" sz="18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0" dirty="0"/>
              <a:t>F1-Score: F1-Score</a:t>
            </a:r>
            <a:r>
              <a:rPr lang="ko-KR" altLang="en-US" sz="1800" b="0" dirty="0"/>
              <a:t>는 정밀도와 재현율의 조화 평균으로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두 값 간의 균형을 평가한다</a:t>
            </a:r>
            <a:r>
              <a:rPr lang="en-US" altLang="ko-KR" sz="1800" b="0" dirty="0"/>
              <a:t>. F1-Score</a:t>
            </a:r>
            <a:r>
              <a:rPr lang="ko-KR" altLang="en-US" sz="1800" b="0" dirty="0"/>
              <a:t>는 정밀도와 재현율이 모두 중요한 경우에 유용함</a:t>
            </a:r>
            <a:endParaRPr lang="en-US" altLang="ko-KR" sz="1800" b="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242B9D-90C1-14A0-C3D1-507EC79F8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2438400"/>
            <a:ext cx="3581400" cy="13976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CA2D87-FD23-4DCF-6D8F-93D7B9827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5200430"/>
            <a:ext cx="4572000" cy="1445343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EE9A67F-170B-B0A9-8692-DF8544854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-KR" altLang="en-US" sz="2800"/>
              <a:t>측정방법 예시</a:t>
            </a:r>
            <a:endParaRPr lang="k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9516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508744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기본 개념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KNN </a:t>
            </a:r>
            <a:r>
              <a:rPr lang="ko-KR" altLang="en-US" sz="1600" dirty="0"/>
              <a:t>알고리즘은 새로운 데이터 포인트가 주어졌을 때</a:t>
            </a:r>
            <a:r>
              <a:rPr lang="en-US" altLang="ko-KR" sz="1600" dirty="0"/>
              <a:t>, </a:t>
            </a:r>
            <a:r>
              <a:rPr lang="ko-KR" altLang="en-US" sz="1600" b="1" dirty="0"/>
              <a:t>가장 가까운 </a:t>
            </a:r>
            <a:r>
              <a:rPr lang="en-US" altLang="ko-KR" sz="1600" b="1" dirty="0"/>
              <a:t>K</a:t>
            </a:r>
            <a:r>
              <a:rPr lang="ko-KR" altLang="en-US" sz="1600" b="1" dirty="0"/>
              <a:t>개의 이웃</a:t>
            </a:r>
            <a:r>
              <a:rPr lang="ko-KR" altLang="en-US" sz="1600" dirty="0"/>
              <a:t>을 찾아 그 이웃들이 어떤 클래스에 속하는지를 바탕으로 예측하는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데이터의 </a:t>
            </a:r>
            <a:r>
              <a:rPr lang="ko-KR" altLang="en-US" sz="1600" b="1" dirty="0"/>
              <a:t>가장 가까운 이웃들의 다수결</a:t>
            </a:r>
            <a:r>
              <a:rPr lang="ko-KR" altLang="en-US" sz="1600" dirty="0"/>
              <a:t>을 통해 해당 데이터가 속할 클래스를 결정한다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주요 특징</a:t>
            </a:r>
            <a:r>
              <a:rPr lang="en-US" altLang="ko-KR" sz="1600" b="1" dirty="0"/>
              <a:t>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</a:t>
            </a:r>
            <a:r>
              <a:rPr lang="ko-KR" altLang="en-US" sz="1600" b="1" dirty="0" err="1"/>
              <a:t>비매개변수</a:t>
            </a:r>
            <a:r>
              <a:rPr lang="ko-KR" altLang="en-US" sz="1600" b="1" dirty="0"/>
              <a:t> 모델</a:t>
            </a:r>
            <a:r>
              <a:rPr lang="en-US" altLang="ko-KR" sz="1600" dirty="0"/>
              <a:t>: KNN</a:t>
            </a:r>
            <a:r>
              <a:rPr lang="ko-KR" altLang="en-US" sz="1600" dirty="0"/>
              <a:t>은 학습 과정에서 별도의 모델을 학습하지 않으며</a:t>
            </a:r>
            <a:r>
              <a:rPr lang="en-US" altLang="ko-KR" sz="1600" dirty="0"/>
              <a:t>, </a:t>
            </a:r>
            <a:r>
              <a:rPr lang="ko-KR" altLang="en-US" sz="1600" dirty="0"/>
              <a:t>단순히 </a:t>
            </a:r>
            <a:r>
              <a:rPr lang="ko-KR" altLang="en-US" sz="1600" b="1" dirty="0"/>
              <a:t>모든 학습 데이터를 저장</a:t>
            </a:r>
            <a:r>
              <a:rPr lang="ko-KR" altLang="en-US" sz="1600" dirty="0"/>
              <a:t>해두고 예측 시점에 계산을 수행한다</a:t>
            </a:r>
            <a:r>
              <a:rPr lang="en-US" altLang="ko-KR" sz="1600" dirty="0"/>
              <a:t>. (＂</a:t>
            </a:r>
            <a:r>
              <a:rPr lang="ko-KR" altLang="en-US" sz="1600" dirty="0"/>
              <a:t>게으른 학습</a:t>
            </a:r>
            <a:r>
              <a:rPr lang="en-US" altLang="ko-KR" sz="1600" dirty="0"/>
              <a:t>(lazy learning)＂ </a:t>
            </a:r>
            <a:r>
              <a:rPr lang="ko-KR" altLang="en-US" sz="1600" dirty="0"/>
              <a:t>알고리즘이라고도 함</a:t>
            </a:r>
            <a:r>
              <a:rPr lang="en-US" altLang="ko-KR" sz="1600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유사성 기반</a:t>
            </a:r>
            <a:r>
              <a:rPr lang="en-US" altLang="ko-KR" sz="1600" dirty="0"/>
              <a:t>: </a:t>
            </a:r>
            <a:r>
              <a:rPr lang="ko-KR" altLang="en-US" sz="1600" dirty="0"/>
              <a:t>새로운 데이터 포인트와 학습 데이터 간의 </a:t>
            </a:r>
            <a:r>
              <a:rPr lang="ko-KR" altLang="en-US" sz="1600" b="1" dirty="0"/>
              <a:t>거리를 계산</a:t>
            </a:r>
            <a:r>
              <a:rPr lang="ko-KR" altLang="en-US" sz="1600" dirty="0"/>
              <a:t>하여 가장 가까운 이웃들을 찾는다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기하학적 직관</a:t>
            </a:r>
            <a:r>
              <a:rPr lang="en-US" altLang="ko-KR" sz="1600" dirty="0"/>
              <a:t>: KNN</a:t>
            </a:r>
            <a:r>
              <a:rPr lang="ko-KR" altLang="en-US" sz="1600" dirty="0"/>
              <a:t>은 데이터 공간에서 새로운 포인트와 기존 포인트들 사이의 거리를 기반으로 동작한다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35BCB2-4DB0-3FCC-E882-E7B4CD9F035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676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87114"/>
            <a:ext cx="8508744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의 동작 과정</a:t>
            </a:r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K </a:t>
            </a:r>
            <a:r>
              <a:rPr lang="ko-KR" altLang="en-US" sz="1800" b="1" dirty="0"/>
              <a:t>값 설정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/>
              <a:t>   - K</a:t>
            </a:r>
            <a:r>
              <a:rPr lang="ko-KR" altLang="en-US" sz="1800" dirty="0"/>
              <a:t>는 이웃의 수를 의미한다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</a:t>
            </a:r>
            <a:r>
              <a:rPr lang="en-US" altLang="ko-KR" sz="1800" dirty="0"/>
              <a:t>, K=3</a:t>
            </a:r>
            <a:r>
              <a:rPr lang="ko-KR" altLang="en-US" sz="1800" dirty="0"/>
              <a:t>이면</a:t>
            </a:r>
            <a:r>
              <a:rPr lang="en-US" altLang="ko-KR" sz="1800" dirty="0"/>
              <a:t>, </a:t>
            </a:r>
            <a:r>
              <a:rPr lang="ko-KR" altLang="en-US" sz="1800" dirty="0"/>
              <a:t>새로운 데이터 포인트와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가장 가까운 </a:t>
            </a:r>
            <a:r>
              <a:rPr lang="en-US" altLang="ko-KR" sz="1800" dirty="0"/>
              <a:t>3</a:t>
            </a:r>
            <a:r>
              <a:rPr lang="ko-KR" altLang="en-US" sz="1800" dirty="0"/>
              <a:t>개의 이웃을 찾는다</a:t>
            </a:r>
            <a:r>
              <a:rPr lang="en-US" altLang="ko-KR" sz="18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거리 측정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새로운 데이터 포인트와 학습 데이터 포인트들 간의 거리를 계산한다</a:t>
            </a:r>
            <a:r>
              <a:rPr lang="en-US" altLang="ko-KR" sz="1800" dirty="0"/>
              <a:t>. </a:t>
            </a:r>
            <a:r>
              <a:rPr lang="ko-KR" altLang="en-US" sz="1800" dirty="0"/>
              <a:t>가장 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일반적인 거리 측정 방법은 유클리드 거리</a:t>
            </a:r>
            <a:r>
              <a:rPr lang="en-US" altLang="ko-KR" sz="1800" dirty="0"/>
              <a:t>(Euclidean Distance)</a:t>
            </a:r>
            <a:r>
              <a:rPr lang="ko-KR" altLang="en-US" sz="1800" dirty="0"/>
              <a:t>이다</a:t>
            </a:r>
            <a:r>
              <a:rPr lang="en-US" altLang="ko-KR" sz="18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  </a:t>
            </a:r>
            <a:r>
              <a:rPr lang="en-US" altLang="ko-KR" sz="1800" dirty="0"/>
              <a:t>- </a:t>
            </a:r>
            <a:r>
              <a:rPr lang="ko-KR" altLang="en-US" sz="1800" dirty="0"/>
              <a:t>다른 거리 측정법으로는 맨해튼 거리</a:t>
            </a:r>
            <a:r>
              <a:rPr lang="en-US" altLang="ko-KR" sz="1800" dirty="0"/>
              <a:t>(Manhattan Distance)</a:t>
            </a:r>
            <a:r>
              <a:rPr lang="ko-KR" altLang="en-US" sz="1800" dirty="0"/>
              <a:t>나 </a:t>
            </a:r>
            <a:r>
              <a:rPr lang="ko-KR" altLang="en-US" sz="1800" b="1" dirty="0" err="1"/>
              <a:t>민코프스키</a:t>
            </a:r>
            <a:r>
              <a:rPr lang="ko-KR" altLang="en-US" sz="1800" b="1" dirty="0"/>
              <a:t> </a:t>
            </a: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/>
              <a:t>    </a:t>
            </a:r>
            <a:r>
              <a:rPr lang="ko-KR" altLang="en-US" sz="1800" b="1" dirty="0"/>
              <a:t>거리</a:t>
            </a:r>
            <a:r>
              <a:rPr lang="en-US" altLang="ko-KR" sz="1800" b="1" dirty="0"/>
              <a:t>(</a:t>
            </a:r>
            <a:r>
              <a:rPr lang="en-US" altLang="ko-KR" sz="1800" b="1" dirty="0" err="1"/>
              <a:t>Minkowski</a:t>
            </a:r>
            <a:r>
              <a:rPr lang="en-US" altLang="ko-KR" sz="1800" b="1" dirty="0"/>
              <a:t> Distance)</a:t>
            </a:r>
            <a:r>
              <a:rPr lang="ko-KR" altLang="en-US" sz="1800" dirty="0"/>
              <a:t> 등이 있다</a:t>
            </a:r>
            <a:r>
              <a:rPr lang="en-US" altLang="ko-KR" sz="18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B5E5687-89DC-A133-5D4F-C5F2E744E69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9032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7113"/>
            <a:ext cx="8508744" cy="557088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KNN</a:t>
            </a:r>
            <a:r>
              <a:rPr lang="ko-KR" altLang="en-US" sz="1800" dirty="0"/>
              <a:t>에서는 새로운 데이터와 기존 학습 데이터 간의 거리를 측정하여 이웃을 결정한다</a:t>
            </a:r>
            <a:r>
              <a:rPr lang="en-US" altLang="ko-KR" sz="1800" dirty="0"/>
              <a:t>. </a:t>
            </a:r>
            <a:r>
              <a:rPr lang="ko-KR" altLang="en-US" sz="1800" dirty="0"/>
              <a:t>주로 사용하는 거리 측정 방법은 다음과 같다</a:t>
            </a:r>
            <a:endParaRPr lang="en-US" altLang="ko-KR" sz="18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유클리드 거리</a:t>
            </a:r>
            <a:r>
              <a:rPr lang="en-US" altLang="ko-KR" sz="1600" b="1" dirty="0"/>
              <a:t>(Euclidean Distance)</a:t>
            </a:r>
            <a:r>
              <a:rPr lang="en-US" altLang="ko-KR" sz="1600" dirty="0"/>
              <a:t>: </a:t>
            </a:r>
            <a:r>
              <a:rPr lang="ko-KR" altLang="en-US" sz="1600" dirty="0"/>
              <a:t>가장 일반적인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포인트 간의 직선 거리를 계산합니다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맨해튼 거리</a:t>
            </a:r>
            <a:r>
              <a:rPr lang="en-US" altLang="ko-KR" sz="1600" b="1" dirty="0"/>
              <a:t>(Manhattan Distance)</a:t>
            </a:r>
            <a:r>
              <a:rPr lang="en-US" altLang="ko-KR" sz="1600" dirty="0"/>
              <a:t>: </a:t>
            </a:r>
            <a:r>
              <a:rPr lang="ko-KR" altLang="en-US" sz="1600" dirty="0"/>
              <a:t>절대 차이의 합으로 계산하며</a:t>
            </a:r>
            <a:r>
              <a:rPr lang="en-US" altLang="ko-KR" sz="1600" dirty="0"/>
              <a:t>, </a:t>
            </a:r>
            <a:r>
              <a:rPr lang="ko-KR" altLang="en-US" sz="1600" dirty="0"/>
              <a:t>차원마다 독립적으로 거리를 측정할 때 유용합니다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민코프스키</a:t>
            </a:r>
            <a:r>
              <a:rPr lang="ko-KR" altLang="en-US" sz="1600" b="1" dirty="0"/>
              <a:t> 거리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Minkowski</a:t>
            </a:r>
            <a:r>
              <a:rPr lang="en-US" altLang="ko-KR" sz="1600" b="1" dirty="0"/>
              <a:t> Distance)</a:t>
            </a:r>
            <a:r>
              <a:rPr lang="en-US" altLang="ko-KR" sz="1600" dirty="0"/>
              <a:t>: </a:t>
            </a:r>
            <a:r>
              <a:rPr lang="ko-KR" altLang="en-US" sz="1600" dirty="0"/>
              <a:t>유클리드 거리와 맨해튼 거리를 일반화한 거리 측정 방법으로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거리를 측정하는 데 </a:t>
            </a:r>
            <a:r>
              <a:rPr lang="en-US" altLang="ko-KR" sz="1600" b="1" dirty="0"/>
              <a:t>p</a:t>
            </a:r>
            <a:r>
              <a:rPr lang="ko-KR" altLang="en-US" sz="1600" dirty="0"/>
              <a:t>라는 매개변수를 사용합니다</a:t>
            </a:r>
            <a:r>
              <a:rPr lang="en-US" altLang="ko-KR" sz="1600" dirty="0"/>
              <a:t>. p=1</a:t>
            </a:r>
            <a:r>
              <a:rPr lang="ko-KR" altLang="en-US" sz="1600" dirty="0"/>
              <a:t>이면 맨해튼 거리</a:t>
            </a:r>
            <a:r>
              <a:rPr lang="en-US" altLang="ko-KR" sz="1600" dirty="0"/>
              <a:t>, p=2</a:t>
            </a:r>
            <a:r>
              <a:rPr lang="ko-KR" altLang="en-US" sz="1600" dirty="0"/>
              <a:t>이면 유클리드 거리가 됩니다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코사인 유사도</a:t>
            </a:r>
            <a:r>
              <a:rPr lang="en-US" altLang="ko-KR" sz="1600" b="1" dirty="0"/>
              <a:t>(Cosine Similarity)</a:t>
            </a:r>
            <a:r>
              <a:rPr lang="en-US" altLang="ko-KR" sz="1600" dirty="0"/>
              <a:t>: </a:t>
            </a:r>
            <a:r>
              <a:rPr lang="ko-KR" altLang="en-US" sz="1600" dirty="0"/>
              <a:t>각 벡터의 방향을 기반으로 거리를 계산하며</a:t>
            </a:r>
            <a:r>
              <a:rPr lang="en-US" altLang="ko-KR" sz="1600" dirty="0"/>
              <a:t>, </a:t>
            </a:r>
            <a:r>
              <a:rPr lang="ko-KR" altLang="en-US" sz="1600" dirty="0"/>
              <a:t>벡터 간의 각도를 사용합니다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주로 </a:t>
            </a:r>
            <a:r>
              <a:rPr lang="ko-KR" altLang="en-US" sz="1600" b="1" dirty="0"/>
              <a:t>텍스트 데이터</a:t>
            </a:r>
            <a:r>
              <a:rPr lang="ko-KR" altLang="en-US" sz="1600" dirty="0"/>
              <a:t> 같은 고차원 데이터에서 유용합니다</a:t>
            </a:r>
            <a:r>
              <a:rPr lang="en-US" altLang="ko-KR" sz="1600" dirty="0"/>
              <a:t>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D0BB629-86DD-D897-D0E5-1D84D1EF2CD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0416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228600" y="1066800"/>
            <a:ext cx="8839200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KNN</a:t>
            </a:r>
            <a:r>
              <a:rPr lang="ko-KR" altLang="en-US" sz="2000" b="1" dirty="0"/>
              <a:t>에서 거리 측정 방법</a:t>
            </a:r>
          </a:p>
          <a:p>
            <a:pPr lvl="1">
              <a:lnSpc>
                <a:spcPct val="150000"/>
              </a:lnSpc>
            </a:pPr>
            <a:r>
              <a:rPr lang="ko-KR" altLang="en-US" sz="1800" b="1" dirty="0"/>
              <a:t>유클리드 거리 공식</a:t>
            </a:r>
            <a:r>
              <a:rPr lang="en-US" altLang="ko-KR" sz="1800" b="1" dirty="0"/>
              <a:t>: </a:t>
            </a:r>
            <a:r>
              <a:rPr lang="ko-KR" altLang="en-US" sz="1800" dirty="0"/>
              <a:t>유클리드 거리</a:t>
            </a:r>
            <a:r>
              <a:rPr lang="en-US" altLang="ko-KR" sz="1800" dirty="0"/>
              <a:t>(Euclidean Distance)</a:t>
            </a:r>
            <a:r>
              <a:rPr lang="ko-KR" altLang="en-US" sz="1800" dirty="0"/>
              <a:t>는 두 점 사이의 직선 거리를 계산하는 방법입니다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이는 좌표 평면에서 두 점                           사이의 거리를 피타고라스 정리를 이용해 구한다</a:t>
            </a:r>
            <a:r>
              <a:rPr lang="en-US" altLang="ko-KR" sz="1800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800" b="1" dirty="0"/>
              <a:t>   - </a:t>
            </a:r>
            <a:r>
              <a:rPr lang="en-US" altLang="ko-KR" sz="1800" dirty="0"/>
              <a:t>2</a:t>
            </a:r>
            <a:r>
              <a:rPr lang="ko-KR" altLang="en-US" sz="1800" dirty="0"/>
              <a:t>차원 좌표에서 유클리드 거리는 다음과 같이 계산된다</a:t>
            </a:r>
            <a:r>
              <a:rPr lang="en-US" altLang="ko-KR" sz="1800" dirty="0"/>
              <a:t>: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endParaRPr lang="en-US" altLang="ko-KR" sz="1800" b="1" dirty="0"/>
          </a:p>
          <a:p>
            <a:pPr lvl="1">
              <a:lnSpc>
                <a:spcPct val="150000"/>
              </a:lnSpc>
            </a:pP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일반적으로 </a:t>
            </a:r>
            <a:r>
              <a:rPr lang="en-US" altLang="ko-KR" sz="1800" dirty="0"/>
              <a:t>N</a:t>
            </a:r>
            <a:r>
              <a:rPr lang="ko-KR" altLang="en-US" sz="1800" dirty="0"/>
              <a:t>차원 공간에서 두 점                                           사이의 유클리드 거리는 다음과 같이 확장된다</a:t>
            </a:r>
            <a:r>
              <a:rPr lang="en-US" altLang="ko-KR" sz="1800" dirty="0"/>
              <a:t>:</a:t>
            </a: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4C9F0A-5010-41EA-5EDA-A7CA8579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987" y="2097252"/>
            <a:ext cx="1705213" cy="3238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1D7CBA-FBE0-8975-58F7-F2FF5E032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15" y="3550322"/>
            <a:ext cx="2962688" cy="438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5A953F-E236-5A03-8750-A22A0B498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187" y="5334000"/>
            <a:ext cx="4801270" cy="49536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C11A344-3430-1D15-EE75-C6DA1F4E4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912" y="4476705"/>
            <a:ext cx="2734088" cy="32389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3BC9704B-7E50-C012-547A-3D6FE51FF32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최근접 이웃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4867277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146478197</TotalTime>
  <Pages>3</Pages>
  <Words>4157</Words>
  <Application>Microsoft Office PowerPoint</Application>
  <PresentationFormat>화면 슬라이드 쇼(4:3)</PresentationFormat>
  <Paragraphs>434</Paragraphs>
  <Slides>52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63" baseType="lpstr">
      <vt:lpstr>Arial Unicode MS</vt:lpstr>
      <vt:lpstr>KoPub돋움체_Pro Bold</vt:lpstr>
      <vt:lpstr>KoPub돋움체_Pro Light</vt:lpstr>
      <vt:lpstr>Monotype Sorts</vt:lpstr>
      <vt:lpstr>함초롬바탕</vt:lpstr>
      <vt:lpstr>Arial</vt:lpstr>
      <vt:lpstr>Tahoma</vt:lpstr>
      <vt:lpstr>Times New Roman</vt:lpstr>
      <vt:lpstr>Wingdings</vt:lpstr>
      <vt:lpstr>LC.BRev.FY97</vt:lpstr>
      <vt:lpstr>Equation</vt:lpstr>
      <vt:lpstr>K-최근접 이웃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계층 불균형 문제</vt:lpstr>
      <vt:lpstr>계층 불균형 문제</vt:lpstr>
      <vt:lpstr>계층 불균형 문제</vt:lpstr>
      <vt:lpstr>혼동 행렬(Confusion Matrix)</vt:lpstr>
      <vt:lpstr>정확성(Accuracy)</vt:lpstr>
      <vt:lpstr>정밀도(Precision), 재현율(Recall), F1-score</vt:lpstr>
      <vt:lpstr>정밀도(Precision), 재현율(Recall), F1-score</vt:lpstr>
      <vt:lpstr>정밀도(Precision), 재현율(Recall), F1-score</vt:lpstr>
      <vt:lpstr>정밀도(Precision), 재현율(Recall), F1-score</vt:lpstr>
      <vt:lpstr>종 합</vt:lpstr>
      <vt:lpstr>측정방법 예시</vt:lpstr>
      <vt:lpstr>측정방법 예시</vt:lpstr>
      <vt:lpstr>측정방법 예시</vt:lpstr>
      <vt:lpstr>측정방법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주흠 권</cp:lastModifiedBy>
  <cp:revision>480</cp:revision>
  <cp:lastPrinted>2019-10-01T00:08:39Z</cp:lastPrinted>
  <dcterms:created xsi:type="dcterms:W3CDTF">1998-03-18T13:44:31Z</dcterms:created>
  <dcterms:modified xsi:type="dcterms:W3CDTF">2025-08-19T12:49:41Z</dcterms:modified>
</cp:coreProperties>
</file>