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82" r:id="rId2"/>
    <p:sldId id="717" r:id="rId3"/>
    <p:sldId id="718" r:id="rId4"/>
    <p:sldId id="567" r:id="rId5"/>
    <p:sldId id="719" r:id="rId6"/>
    <p:sldId id="677" r:id="rId7"/>
    <p:sldId id="678" r:id="rId8"/>
    <p:sldId id="568" r:id="rId9"/>
    <p:sldId id="716" r:id="rId10"/>
    <p:sldId id="711" r:id="rId11"/>
    <p:sldId id="712" r:id="rId12"/>
    <p:sldId id="713" r:id="rId13"/>
    <p:sldId id="714" r:id="rId14"/>
    <p:sldId id="570" r:id="rId15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5" autoAdjust="0"/>
    <p:restoredTop sz="94551" autoAdjust="0"/>
  </p:normalViewPr>
  <p:slideViewPr>
    <p:cSldViewPr>
      <p:cViewPr varScale="1">
        <p:scale>
          <a:sx n="83" d="100"/>
          <a:sy n="83" d="100"/>
        </p:scale>
        <p:origin x="1149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844" y="63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627F-6351-0FCC-D495-B7E2D51A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96B3F-6EE8-AC88-42C0-77307812D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56D63-E24D-207E-E85F-63AB93D11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18E4-5ECA-4417-DDA5-56CD04D0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D59677-8532-4296-7198-F521917CD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7D0E76-DAD2-140B-A7CB-38E2D12F2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1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C9F7F48-2944-4AF0-87BF-27ECBE076434}" type="slidenum">
              <a:rPr lang="en-US" smtClean="0"/>
              <a:pPr algn="r"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>
            <a:extLst>
              <a:ext uri="{FF2B5EF4-FFF2-40B4-BE49-F238E27FC236}">
                <a16:creationId xmlns:a16="http://schemas.microsoft.com/office/drawing/2014/main" id="{8360BCC2-C8CF-5E15-783A-CA8F6D415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/>
          <a:lstStyle/>
          <a:p>
            <a:pPr algn="ctr"/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주요 라이브러리 및 성능지표</a:t>
            </a:r>
            <a:endParaRPr lang="ko" altLang="en-US"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92674AE3-C774-A2F2-5DD1-D38652D4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30931"/>
            <a:ext cx="8229600" cy="364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3200" dirty="0"/>
              <a:t>Pandas</a:t>
            </a:r>
            <a:r>
              <a:rPr lang="ko-KR" altLang="en-US" sz="3200" dirty="0"/>
              <a:t>의 </a:t>
            </a:r>
            <a:r>
              <a:rPr lang="en-US" altLang="ko-KR" sz="3200" dirty="0" err="1"/>
              <a:t>DataFrame</a:t>
            </a:r>
            <a:endParaRPr lang="en-US" altLang="ko-KR" sz="3200" dirty="0"/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3200" dirty="0"/>
              <a:t>혼동 행렬</a:t>
            </a:r>
            <a:r>
              <a:rPr lang="en-US" altLang="ko" sz="3200" dirty="0"/>
              <a:t>(</a:t>
            </a:r>
            <a:r>
              <a:rPr lang="en-US" altLang="en-US" sz="3200" dirty="0"/>
              <a:t>Confusion Matrix)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-KR" altLang="en-US" sz="3200" dirty="0"/>
              <a:t>각종 성능지표</a:t>
            </a:r>
            <a:endParaRPr lang="en-US" altLang="ko" sz="3200" dirty="0"/>
          </a:p>
          <a:p>
            <a:pPr algn="ctr">
              <a:lnSpc>
                <a:spcPct val="150000"/>
              </a:lnSpc>
            </a:pPr>
            <a:endParaRPr lang="en-US" altLang="en-US" sz="1600" b="0" dirty="0"/>
          </a:p>
          <a:p>
            <a:pPr algn="ctr">
              <a:lnSpc>
                <a:spcPct val="150000"/>
              </a:lnSpc>
            </a:pPr>
            <a:endParaRPr lang="en-US" altLang="en-US" sz="1600" b="0" dirty="0"/>
          </a:p>
          <a:p>
            <a:pPr>
              <a:lnSpc>
                <a:spcPct val="150000"/>
              </a:lnSpc>
            </a:pPr>
            <a:endParaRPr lang="en-US" altLang="en-US" sz="2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4713-DE5F-9366-9FDD-41F08D36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84EABE-044D-CE37-035C-BE9E71CC5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계층 불균형 문제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4C44C3-3972-BE8E-9999-E84893A4E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990600"/>
            <a:ext cx="84280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계층 불균형의 문제</a:t>
            </a:r>
            <a:endParaRPr lang="ko" altLang="en-US" sz="18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성능 왜곡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불균형한 데이터에서 모델은 주로 샘플이 많은 클래스를 예측하려 하며, 적은 클래스에 대한 예측 성능이 낮아질 수 있다.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다수 클래스를 예측하는 모델은 전체 정확도가 높게 나오지만, 적은 클래스를 잘못 예측하는 경향이 커질 수 있다.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정확도(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지표의 한계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정확도만을 사용하여 모델 성능을 평가하면 불균형 데이터셋에서 잘못된 평가를 할 수 있다. 예를 들어, 대부분의 클래스가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부정"인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경우, 모델이 모든 예측을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부정"으로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한다면 정확도는 매우 높게 나올 수 있지만, "긍정" 클래스를 전혀 예측하지 못하는 문제를 간과할 수 있다. </a:t>
            </a:r>
          </a:p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050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B7AF-278D-9955-1EA5-1017492CF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6CEA159-C76C-CBD9-63F2-CCFAA2202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정밀도</a:t>
            </a:r>
            <a:r>
              <a:rPr lang="en-US" altLang="ko-KR" sz="2800" dirty="0"/>
              <a:t>(Precision), </a:t>
            </a:r>
            <a:r>
              <a:rPr lang="ko-KR" altLang="en-US" sz="2800" dirty="0" err="1"/>
              <a:t>재현율</a:t>
            </a:r>
            <a:r>
              <a:rPr lang="en-US" altLang="ko-KR" sz="2800" dirty="0"/>
              <a:t>(Recall), F1-score</a:t>
            </a:r>
            <a:endParaRPr lang="ko" altLang="en-US" sz="28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2E7FB7-FEA8-7F83-B292-D495C95C1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예제 시나리오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의료 진단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암 판별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환자의 종양이 악성(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Malignant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양성은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Benign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)인지 예측하는 이진 분류 모델을 개발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데이터셋: 100명의 환자 샘플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악성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(양성 아님): 10명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양성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90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모델이 다음과 같은 예측 결과를 냈다고 가정하자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8명을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악성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예측했으며, 이 중 실제 악성 환자는 6명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92명을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양성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예측했으며, 이 중 실제 악성 환자는 4명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5E3AAD-23E6-6BE7-796C-D893E0BE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724400"/>
            <a:ext cx="8085408" cy="1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3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01288-7995-69ED-5AC5-5DD9D766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B90D21A-FA67-63B7-578E-C9FCE9B60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정밀도</a:t>
            </a:r>
            <a:r>
              <a:rPr lang="en-US" altLang="ko-KR" sz="2800" dirty="0"/>
              <a:t>(Precision), </a:t>
            </a:r>
            <a:r>
              <a:rPr lang="ko-KR" altLang="en-US" sz="2800" dirty="0" err="1"/>
              <a:t>재현율</a:t>
            </a:r>
            <a:r>
              <a:rPr lang="en-US" altLang="ko-KR" sz="2800" dirty="0"/>
              <a:t>(Recall), F1-score</a:t>
            </a:r>
            <a:endParaRPr lang="ko" altLang="en-US" sz="28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2734D1F-ED9D-F8E5-FDFC-C85A4EB31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정밀도</a:t>
            </a:r>
            <a:r>
              <a:rPr lang="en-US" altLang="ko-KR" sz="1800" b="1" dirty="0"/>
              <a:t>(Precision):</a:t>
            </a:r>
            <a:r>
              <a:rPr lang="en-US" altLang="ko-KR" sz="1800" dirty="0"/>
              <a:t> </a:t>
            </a:r>
            <a:r>
              <a:rPr lang="ko-KR" altLang="en-US" sz="1800" dirty="0"/>
              <a:t>모델이 악성이라고 예측한 환자 중 실제로 악성인 비율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   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악성이라고 예측한 8명 중 6명만 실제 악성이었음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정밀도가 높을수록 오진(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 적음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암 진단에서는 정밀도가 높으면 불필요한 추가 검사(오진으로 인한 비용 및 스트레스)가 줄어듦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정확도</a:t>
            </a:r>
            <a:r>
              <a:rPr lang="en-US" altLang="ko-KR" sz="1600" b="1" dirty="0"/>
              <a:t>(Accuracy)</a:t>
            </a:r>
            <a:r>
              <a:rPr lang="ko-KR" altLang="en-US" sz="1600" b="1" dirty="0"/>
              <a:t>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계산시</a:t>
            </a:r>
            <a:r>
              <a:rPr lang="en-US" altLang="ko-KR" sz="1600" dirty="0"/>
              <a:t>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정확도의 의미</a:t>
            </a:r>
            <a:endParaRPr lang="en-US" altLang="ko-KR" sz="1600" b="1" dirty="0">
              <a:latin typeface="Times New Roman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 100명 중 94명을 정확하게 예측함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악성 환자(양성 아님) 중 4명을 놓쳤음(FN = 4)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문제점: 높은 정확도(94%)에도 불구하고 실제 악성 환자(FN)를 놓칠 가능성이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크므로,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재현율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)과 함께 평가해야 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71023-03CB-54F6-7EA8-7C6CF1B1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84" y="1524000"/>
            <a:ext cx="4531626" cy="590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D0A0C5-07E4-0C88-4A64-F4AF004D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77" y="4267200"/>
            <a:ext cx="3076216" cy="5231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2E64AF-6E3C-22AB-F288-23EDF41B9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10" y="4168331"/>
            <a:ext cx="1905000" cy="10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A4A1-19F5-9FBC-232F-F3D4196C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E47195-3FF9-8297-ED10-78BC77651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정밀도</a:t>
            </a:r>
            <a:r>
              <a:rPr lang="en-US" altLang="ko-KR" sz="2800" dirty="0"/>
              <a:t>(Precision), </a:t>
            </a:r>
            <a:r>
              <a:rPr lang="ko-KR" altLang="en-US" sz="2800" dirty="0" err="1"/>
              <a:t>재현율</a:t>
            </a:r>
            <a:r>
              <a:rPr lang="en-US" altLang="ko-KR" sz="2800" dirty="0"/>
              <a:t>(Recall), F1-score</a:t>
            </a:r>
            <a:endParaRPr lang="ko" altLang="en-US" sz="28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FFD99AB-6153-BA4A-FEB1-9436BB584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066800"/>
            <a:ext cx="85804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재현율</a:t>
            </a:r>
            <a:r>
              <a:rPr lang="en-US" altLang="ko-KR" sz="1800" b="1" dirty="0"/>
              <a:t>(Recall)</a:t>
            </a:r>
            <a:r>
              <a:rPr lang="ko-KR" altLang="en-US" sz="1800" b="1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실제 악성 환자 중 모델이 맞게 예측한 비율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   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실제로 악성인 10명 중 6명만 모델이 맞춤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재현율이 높을수록 놓치는 악성 환자(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적음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암 진단에서는 재현율이 낮으면 일부 암 환자가 검출되지 않아 위험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F1-score:</a:t>
            </a:r>
            <a:r>
              <a:rPr lang="en-US" altLang="ko-KR" sz="1600" b="1" dirty="0"/>
              <a:t> </a:t>
            </a:r>
            <a:r>
              <a:rPr lang="ko-KR" altLang="en-US" sz="1600" dirty="0"/>
              <a:t>정밀도</a:t>
            </a:r>
            <a:r>
              <a:rPr lang="en-US" altLang="ko-KR" sz="1600" dirty="0"/>
              <a:t>(Precision)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재현율</a:t>
            </a:r>
            <a:r>
              <a:rPr lang="en-US" altLang="ko-KR" sz="1600" dirty="0"/>
              <a:t>(Recall)</a:t>
            </a:r>
            <a:r>
              <a:rPr lang="ko-KR" altLang="en-US" sz="1600" dirty="0"/>
              <a:t>의 </a:t>
            </a:r>
            <a:r>
              <a:rPr lang="ko-KR" altLang="en-US" sz="1600" b="1" dirty="0"/>
              <a:t>조화 평균</a:t>
            </a:r>
            <a:r>
              <a:rPr lang="en-US" altLang="ko-KR" sz="1600" dirty="0"/>
              <a:t>, </a:t>
            </a:r>
            <a:r>
              <a:rPr lang="ko-KR" altLang="en-US" sz="1600" dirty="0"/>
              <a:t>두 지표 간 균형을 평가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   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정밀도(75%)와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재현율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(60%)을 고려한 균형 지표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높은 정밀도와 높은 재현율을 모두 달성하기 어려우므로 F1-score가 중요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F1-score가 높을수록 정밀도와 재현율의 균형이 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맞춰짐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4858B7-197D-479F-810A-032EC4AB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65518"/>
            <a:ext cx="4191000" cy="59188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0EF00C-CC89-8E55-6109-B75D65AA61B0}"/>
              </a:ext>
            </a:extLst>
          </p:cNvPr>
          <p:cNvGrpSpPr/>
          <p:nvPr/>
        </p:nvGrpSpPr>
        <p:grpSpPr>
          <a:xfrm>
            <a:off x="1295400" y="4343400"/>
            <a:ext cx="7594600" cy="623512"/>
            <a:chOff x="1447800" y="4038600"/>
            <a:chExt cx="7903275" cy="6235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6F9CB32-6258-B52A-9532-9A91A6820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4038600"/>
              <a:ext cx="3067025" cy="59188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0E6BEB1-E159-E5F0-5038-18DE3057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4140834"/>
              <a:ext cx="1831332" cy="52127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816B51F-6C64-E320-6245-CF52548CD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7000" y="4140834"/>
              <a:ext cx="2874075" cy="521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2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EA90D94-8F19-88F5-5B51-DE176247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2192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sz="1800" b="0" dirty="0"/>
              <a:t>Accuracy(</a:t>
            </a:r>
            <a:r>
              <a:rPr lang="ko-KR" altLang="en-US" sz="1800" b="0" dirty="0"/>
              <a:t>정확도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모델이 예측한 값이 실제 값과 얼마나 일치하는지 측정</a:t>
            </a: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sz="1800" b="0" dirty="0"/>
              <a:t>Precision (</a:t>
            </a:r>
            <a:r>
              <a:rPr lang="ko-KR" altLang="en-US" sz="1800" b="0" dirty="0"/>
              <a:t>정밀도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모델이 양성으로 예측한 것 중에서 실제로 양성인 비율을 나타낸다</a:t>
            </a:r>
            <a:r>
              <a:rPr lang="en-US" altLang="ko-KR" sz="1800" b="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0" dirty="0"/>
              <a:t>Recall (</a:t>
            </a:r>
            <a:r>
              <a:rPr lang="ko-KR" altLang="en-US" sz="1800" b="0" dirty="0"/>
              <a:t>재현율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실제 긍정적인 샘플 중에서 모델이 긍정적으로 예측한 비율을 측정</a:t>
            </a: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0" dirty="0"/>
              <a:t>F-Measure (</a:t>
            </a:r>
            <a:r>
              <a:rPr lang="ko-KR" altLang="en-US" sz="1800" b="0" dirty="0"/>
              <a:t>또는 </a:t>
            </a:r>
            <a:r>
              <a:rPr lang="en-US" altLang="ko-KR" sz="1800" b="0" dirty="0"/>
              <a:t>F1-Score): Precision</a:t>
            </a:r>
            <a:r>
              <a:rPr lang="ko-KR" altLang="en-US" sz="1800" b="0" dirty="0"/>
              <a:t>과 </a:t>
            </a:r>
            <a:r>
              <a:rPr lang="en-US" altLang="ko-KR" sz="1800" b="0" dirty="0"/>
              <a:t>Recall</a:t>
            </a:r>
            <a:r>
              <a:rPr lang="ko-KR" altLang="en-US" sz="1800" b="0" dirty="0"/>
              <a:t>의 균형을 맞추기 위한 지표로</a:t>
            </a:r>
            <a:r>
              <a:rPr lang="en-US" altLang="ko-KR" sz="1800" b="0" dirty="0"/>
              <a:t>, Precision</a:t>
            </a:r>
            <a:r>
              <a:rPr lang="ko-KR" altLang="en-US" sz="1800" b="0" dirty="0"/>
              <a:t>과 </a:t>
            </a:r>
            <a:r>
              <a:rPr lang="en-US" altLang="ko-KR" sz="1800" b="0" dirty="0"/>
              <a:t>Recall</a:t>
            </a:r>
            <a:r>
              <a:rPr lang="ko-KR" altLang="en-US" sz="1800" b="0" dirty="0"/>
              <a:t>의 조화 평균을 계산한다</a:t>
            </a:r>
            <a:r>
              <a:rPr lang="en-US" altLang="ko-KR" sz="1800" b="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 lvl="1">
              <a:lnSpc>
                <a:spcPct val="90000"/>
              </a:lnSpc>
            </a:pPr>
            <a:endParaRPr lang="en-US" altLang="ko" sz="1800" b="0" kern="0" dirty="0"/>
          </a:p>
          <a:p>
            <a:pPr lvl="1">
              <a:lnSpc>
                <a:spcPct val="90000"/>
              </a:lnSpc>
            </a:pPr>
            <a:endParaRPr lang="en-US" altLang="ko" sz="1800" b="0" kern="0" dirty="0"/>
          </a:p>
          <a:p>
            <a:pPr lvl="1">
              <a:lnSpc>
                <a:spcPct val="90000"/>
              </a:lnSpc>
            </a:pPr>
            <a:endParaRPr lang="en-US" altLang="ko" sz="1800" b="0" kern="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종 합</a:t>
            </a:r>
            <a:endParaRPr lang="ko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B4BB35-D5CC-4FEF-7160-B344B91A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049357"/>
            <a:ext cx="5232196" cy="745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68F7FE-01F4-1928-7348-A11919F3E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78" y="1600200"/>
            <a:ext cx="4038600" cy="6901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97127B-81AC-CD1C-AD3D-0E504BCE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617" y="4480252"/>
            <a:ext cx="4696775" cy="75067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338ABC9-84EC-EDB0-5AE5-B234BA4ED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6009320"/>
            <a:ext cx="3962400" cy="813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ED5ABC7-539A-CFB2-7D8F-9B4934151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235" y="6052748"/>
            <a:ext cx="2273165" cy="7065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7BC4D4B-91B1-3791-D863-36599AD09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315" y="4585917"/>
            <a:ext cx="1004685" cy="6718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D79E89-EE2B-16C7-D4FA-7D31E3C96F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2719" y="3199624"/>
            <a:ext cx="1035882" cy="70292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730FC6E-AAE8-B3AF-9CEC-7BC28C3929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6178" y="1676018"/>
            <a:ext cx="1747622" cy="6901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05EE-952A-21B0-1BB0-B1949303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5521818-4731-5BF5-CBF1-8A15AC232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Pandas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DataFrame</a:t>
            </a:r>
            <a:endParaRPr lang="ko" altLang="en-US" sz="28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ED5664-C381-8EAC-EFC4-0BC5F96A6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Pandas </a:t>
            </a: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ko-KR" sz="1600" b="1" dirty="0" err="1">
                <a:latin typeface="Arial" panose="020B0604020202020204" pitchFamily="34" charset="0"/>
              </a:rPr>
              <a:t>Pandas</a:t>
            </a:r>
            <a:r>
              <a:rPr lang="ko-KR" altLang="ko-KR" sz="1600" dirty="0" err="1">
                <a:latin typeface="Arial" panose="020B0604020202020204" pitchFamily="34" charset="0"/>
              </a:rPr>
              <a:t>는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파이썬에서</a:t>
            </a:r>
            <a:r>
              <a:rPr lang="ko-KR" altLang="ko-KR" sz="1600" dirty="0">
                <a:latin typeface="Arial" panose="020B0604020202020204" pitchFamily="34" charset="0"/>
              </a:rPr>
              <a:t> 데이터를 다루기 위한 라이브러리</a:t>
            </a:r>
            <a:r>
              <a:rPr lang="ko-KR" altLang="en-US" sz="1600" dirty="0">
                <a:latin typeface="Arial" panose="020B0604020202020204" pitchFamily="34" charset="0"/>
              </a:rPr>
              <a:t>로</a:t>
            </a:r>
            <a:r>
              <a:rPr lang="en-US" altLang="ko-KR" sz="1600" dirty="0">
                <a:latin typeface="Arial" panose="020B0604020202020204" pitchFamily="34" charset="0"/>
              </a:rPr>
              <a:t>,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그중 </a:t>
            </a:r>
            <a:r>
              <a:rPr lang="ko-KR" altLang="ko-KR" sz="1600" b="1" dirty="0" err="1">
                <a:latin typeface="Arial" panose="020B0604020202020204" pitchFamily="34" charset="0"/>
              </a:rPr>
              <a:t>DataFrame</a:t>
            </a:r>
            <a:r>
              <a:rPr lang="ko-KR" altLang="ko-KR" sz="1600" dirty="0" err="1">
                <a:latin typeface="Arial" panose="020B0604020202020204" pitchFamily="34" charset="0"/>
              </a:rPr>
              <a:t>은</a:t>
            </a:r>
            <a:r>
              <a:rPr lang="ko-KR" altLang="ko-KR" sz="1600" dirty="0">
                <a:latin typeface="Arial" panose="020B0604020202020204" pitchFamily="34" charset="0"/>
              </a:rPr>
              <a:t> 가장 중요한 자료구조로,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b="1" dirty="0">
                <a:latin typeface="Arial" panose="020B0604020202020204" pitchFamily="34" charset="0"/>
              </a:rPr>
              <a:t>행(</a:t>
            </a:r>
            <a:r>
              <a:rPr lang="ko-KR" altLang="ko-KR" sz="1600" b="1" dirty="0" err="1">
                <a:latin typeface="Arial" panose="020B0604020202020204" pitchFamily="34" charset="0"/>
              </a:rPr>
              <a:t>row</a:t>
            </a:r>
            <a:r>
              <a:rPr lang="ko-KR" altLang="ko-KR" sz="1600" b="1" dirty="0">
                <a:latin typeface="Arial" panose="020B0604020202020204" pitchFamily="34" charset="0"/>
              </a:rPr>
              <a:t>)과 열(</a:t>
            </a:r>
            <a:r>
              <a:rPr lang="ko-KR" altLang="ko-KR" sz="1600" b="1" dirty="0" err="1">
                <a:latin typeface="Arial" panose="020B0604020202020204" pitchFamily="34" charset="0"/>
              </a:rPr>
              <a:t>column</a:t>
            </a:r>
            <a:r>
              <a:rPr lang="ko-KR" altLang="ko-KR" sz="1600" b="1" dirty="0">
                <a:latin typeface="Arial" panose="020B0604020202020204" pitchFamily="34" charset="0"/>
              </a:rPr>
              <a:t>)로 이루어진 2차원 테이블 형태의 데이터 구조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 err="1"/>
              <a:t>DataFrame</a:t>
            </a:r>
            <a:r>
              <a:rPr lang="ko-KR" altLang="en-US" sz="1600" b="1" dirty="0"/>
              <a:t>의 특징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2</a:t>
            </a:r>
            <a:r>
              <a:rPr lang="ko-KR" altLang="en-US" sz="1600" b="1" dirty="0"/>
              <a:t>차원 구조</a:t>
            </a:r>
            <a:r>
              <a:rPr lang="en-US" altLang="ko-KR" sz="1600" b="1" dirty="0"/>
              <a:t>: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ko-KR" altLang="en-US" sz="1600" dirty="0"/>
              <a:t>가로</a:t>
            </a:r>
            <a:r>
              <a:rPr lang="en-US" altLang="ko-KR" sz="1600" dirty="0"/>
              <a:t>)</a:t>
            </a:r>
            <a:r>
              <a:rPr lang="ko-KR" altLang="en-US" sz="1600" dirty="0"/>
              <a:t>과 열</a:t>
            </a:r>
            <a:r>
              <a:rPr lang="en-US" altLang="ko-KR" sz="1600" dirty="0"/>
              <a:t>(</a:t>
            </a:r>
            <a:r>
              <a:rPr lang="ko-KR" altLang="en-US" sz="1600" dirty="0"/>
              <a:t>세로</a:t>
            </a:r>
            <a:r>
              <a:rPr lang="en-US" altLang="ko-KR" sz="1600" dirty="0"/>
              <a:t>)</a:t>
            </a:r>
            <a:r>
              <a:rPr lang="ko-KR" altLang="en-US" sz="1600" dirty="0"/>
              <a:t>로 데이터가 저장된다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인덱스</a:t>
            </a:r>
            <a:r>
              <a:rPr lang="en-US" altLang="ko-KR" sz="1600" b="1" dirty="0"/>
              <a:t>(index)</a:t>
            </a:r>
            <a:r>
              <a:rPr lang="ko-KR" altLang="en-US" sz="1600" b="1" dirty="0"/>
              <a:t>와 컬럼</a:t>
            </a:r>
            <a:r>
              <a:rPr lang="en-US" altLang="ko-KR" sz="1600" b="1" dirty="0"/>
              <a:t>(columns) </a:t>
            </a:r>
            <a:r>
              <a:rPr lang="ko-KR" altLang="en-US" sz="1600" b="1" dirty="0"/>
              <a:t>지원</a:t>
            </a:r>
            <a:endParaRPr lang="ko-KR" altLang="en-US" sz="1600" dirty="0"/>
          </a:p>
          <a:p>
            <a:pPr lvl="3">
              <a:lnSpc>
                <a:spcPct val="150000"/>
              </a:lnSpc>
            </a:pPr>
            <a:r>
              <a:rPr lang="ko-KR" altLang="en-US" sz="1600" dirty="0"/>
              <a:t>각 행에는 고유한 </a:t>
            </a:r>
            <a:r>
              <a:rPr lang="en-US" altLang="ko-KR" sz="1600" b="1" dirty="0"/>
              <a:t>index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기본적으로 </a:t>
            </a:r>
            <a:r>
              <a:rPr lang="en-US" altLang="ko-KR" sz="1600" dirty="0"/>
              <a:t>0, 1, 2 …)</a:t>
            </a:r>
            <a:r>
              <a:rPr lang="ko-KR" altLang="en-US" sz="1600" dirty="0"/>
              <a:t>가 붙고</a:t>
            </a:r>
            <a:r>
              <a:rPr lang="en-US" altLang="ko-KR" sz="1600" dirty="0"/>
              <a:t>,</a:t>
            </a:r>
          </a:p>
          <a:p>
            <a:pPr lvl="3">
              <a:lnSpc>
                <a:spcPct val="150000"/>
              </a:lnSpc>
            </a:pPr>
            <a:r>
              <a:rPr lang="ko-KR" altLang="en-US" sz="1600" dirty="0"/>
              <a:t>각 열에는 이름</a:t>
            </a:r>
            <a:r>
              <a:rPr lang="en-US" altLang="ko-KR" sz="1600" dirty="0"/>
              <a:t>(</a:t>
            </a:r>
            <a:r>
              <a:rPr lang="en-US" altLang="ko-KR" sz="1600" b="1" dirty="0"/>
              <a:t>column label</a:t>
            </a:r>
            <a:r>
              <a:rPr lang="en-US" altLang="ko-KR" sz="1600" dirty="0"/>
              <a:t>)</a:t>
            </a:r>
            <a:r>
              <a:rPr lang="ko-KR" altLang="en-US" sz="1600" dirty="0"/>
              <a:t>을 지정할 수 있다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다양한 데이터 타입 지원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같은 </a:t>
            </a:r>
            <a:r>
              <a:rPr lang="en-US" altLang="ko-KR" sz="1600" dirty="0" err="1"/>
              <a:t>DataFrame</a:t>
            </a:r>
            <a:r>
              <a:rPr lang="en-US" altLang="ko-KR" sz="1600" dirty="0"/>
              <a:t> </a:t>
            </a:r>
            <a:r>
              <a:rPr lang="ko-KR" altLang="en-US" sz="1600" dirty="0"/>
              <a:t>안에서도 숫자</a:t>
            </a:r>
            <a:r>
              <a:rPr lang="en-US" altLang="ko-KR" sz="1600" dirty="0"/>
              <a:t>, </a:t>
            </a:r>
            <a:r>
              <a:rPr lang="ko-KR" altLang="en-US" sz="1600" dirty="0"/>
              <a:t>문자열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불리언</a:t>
            </a:r>
            <a:r>
              <a:rPr lang="ko-KR" altLang="en-US" sz="1600" dirty="0"/>
              <a:t> 등 다양한 데이터 유형을 가질 수 있다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편리한 데이터 조작 기능 제공</a:t>
            </a:r>
            <a:r>
              <a:rPr lang="en-US" altLang="ko-KR" sz="1600" b="1" dirty="0"/>
              <a:t>: </a:t>
            </a:r>
            <a:r>
              <a:rPr lang="ko-KR" altLang="en-US" sz="1600" dirty="0"/>
              <a:t>필터링</a:t>
            </a:r>
            <a:r>
              <a:rPr lang="en-US" altLang="ko-KR" sz="1600" dirty="0"/>
              <a:t>, </a:t>
            </a:r>
            <a:r>
              <a:rPr lang="ko-KR" altLang="en-US" sz="1600" dirty="0"/>
              <a:t>정렬</a:t>
            </a:r>
            <a:r>
              <a:rPr lang="en-US" altLang="ko-KR" sz="1600" dirty="0"/>
              <a:t>, </a:t>
            </a:r>
            <a:r>
              <a:rPr lang="ko-KR" altLang="en-US" sz="1600" dirty="0"/>
              <a:t>집계</a:t>
            </a:r>
            <a:r>
              <a:rPr lang="en-US" altLang="ko-KR" sz="1600" dirty="0"/>
              <a:t>, </a:t>
            </a:r>
            <a:r>
              <a:rPr lang="ko-KR" altLang="en-US" sz="1600" dirty="0"/>
              <a:t>결합</a:t>
            </a:r>
            <a:r>
              <a:rPr lang="en-US" altLang="ko-KR" sz="1600" dirty="0"/>
              <a:t>, </a:t>
            </a:r>
            <a:r>
              <a:rPr lang="ko-KR" altLang="en-US" sz="1600" dirty="0"/>
              <a:t>그룹화 등 데이터 분석에 필요한 대부분의 기능을 지원한다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83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B83D0-CD79-435E-4A21-F13E015D9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E6BE59-C2FB-A8EF-990A-AC1DBEB62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Pandas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DataFrame</a:t>
            </a:r>
            <a:endParaRPr lang="ko" altLang="en-US" sz="28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C429284-5543-514D-06F4-5E1C8EAA0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Pandas </a:t>
            </a:r>
            <a:r>
              <a:rPr lang="en-US" altLang="ko-KR" sz="1800" b="1" dirty="0" err="1"/>
              <a:t>DataFrame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Arial" panose="020B0604020202020204" pitchFamily="34" charset="0"/>
              </a:rPr>
              <a:t>예 시                                                                            출력결과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1CAAD5-9CD7-FB46-86D6-61FDE174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33600"/>
            <a:ext cx="4114800" cy="369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7381BF-91AD-EE1A-2E02-07B8E8D6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209800"/>
            <a:ext cx="2306934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CB92E5-4F72-2DB2-E146-31F0AE4BB19B}"/>
              </a:ext>
            </a:extLst>
          </p:cNvPr>
          <p:cNvSpPr txBox="1"/>
          <p:nvPr/>
        </p:nvSpPr>
        <p:spPr>
          <a:xfrm>
            <a:off x="5443537" y="4267200"/>
            <a:ext cx="3471863" cy="1523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Pandas </a:t>
            </a:r>
            <a:r>
              <a:rPr lang="en-US" altLang="ko-KR" sz="1600" b="1" dirty="0" err="1"/>
              <a:t>DataFrame</a:t>
            </a:r>
            <a:r>
              <a:rPr lang="ko-KR" altLang="en-US" sz="1600" b="1" dirty="0"/>
              <a:t>은 데이터 분석을 위한 기본 도구로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엑셀과 같은 표 형태의 데이터를 </a:t>
            </a:r>
            <a:r>
              <a:rPr lang="ko-KR" altLang="en-US" sz="1600" b="1" dirty="0" err="1"/>
              <a:t>파이썬에서</a:t>
            </a:r>
            <a:r>
              <a:rPr lang="ko-KR" altLang="en-US" sz="1600" b="1" dirty="0"/>
              <a:t> 다루는 자료구조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12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혼동 행렬</a:t>
            </a:r>
            <a:r>
              <a:rPr lang="en-US" altLang="ko" sz="2800" dirty="0"/>
              <a:t>(</a:t>
            </a:r>
            <a:r>
              <a:rPr lang="en-US" altLang="en-US" sz="2800" dirty="0"/>
              <a:t>Confusion Matrix)</a:t>
            </a:r>
            <a:endParaRPr lang="ko" alt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1800" b="1" dirty="0"/>
              <a:t>혼돈 매트릭스</a:t>
            </a:r>
            <a:r>
              <a:rPr lang="en-US" altLang="ko-KR" sz="1800" b="1" dirty="0"/>
              <a:t>(confusion matrix)</a:t>
            </a:r>
            <a:r>
              <a:rPr lang="ko-KR" altLang="en-US" sz="1800" dirty="0"/>
              <a:t>는 </a:t>
            </a:r>
            <a:r>
              <a:rPr lang="ko-KR" altLang="en-US" sz="1800" b="1" dirty="0"/>
              <a:t>분류 모델이 얼마나 잘 맞췄는지</a:t>
            </a:r>
            <a:r>
              <a:rPr lang="ko-KR" altLang="en-US" sz="1800" dirty="0"/>
              <a:t>를 행렬 형태로 정리한 것이다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600" dirty="0"/>
              <a:t>TP, TN, FP, FN</a:t>
            </a:r>
            <a:r>
              <a:rPr lang="ko-KR" altLang="en-US" sz="1600" dirty="0"/>
              <a:t>를 사용하여 모델의 정밀도</a:t>
            </a:r>
            <a:r>
              <a:rPr lang="en-US" altLang="ko-KR" sz="1600" dirty="0"/>
              <a:t>(precision), </a:t>
            </a:r>
            <a:r>
              <a:rPr lang="ko-KR" altLang="en-US" sz="1600" dirty="0"/>
              <a:t>재현율</a:t>
            </a:r>
            <a:r>
              <a:rPr lang="en-US" altLang="ko-KR" sz="1600" dirty="0"/>
              <a:t>(recall), </a:t>
            </a:r>
            <a:r>
              <a:rPr lang="ko-KR" altLang="en-US" sz="1600" dirty="0"/>
              <a:t>정확도</a:t>
            </a:r>
            <a:r>
              <a:rPr lang="en-US" altLang="ko-KR" sz="1600" dirty="0"/>
              <a:t>(accuracy)</a:t>
            </a:r>
            <a:r>
              <a:rPr lang="ko-KR" altLang="en-US" sz="1600" dirty="0"/>
              <a:t> 등을 계산할 수 있다</a:t>
            </a:r>
            <a:r>
              <a:rPr lang="en-US" altLang="ko-KR" sz="1600" dirty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ko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ko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ko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ko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ko" sz="1600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ko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예시 상황</a:t>
            </a:r>
            <a:endParaRPr lang="en-US" altLang="ko-KR" sz="1600" dirty="0"/>
          </a:p>
          <a:p>
            <a:pPr marL="793750" lvl="2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실제 환자 100명 중 80명은 병에 걸림(양성), 20명은 건강(음성)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793750" lvl="2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모델의 판별 결과: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479550" lvl="3" indent="-17145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70명을 양성이라고 맞게 예측 (</a:t>
            </a:r>
            <a:r>
              <a:rPr lang="ko-KR" altLang="ko-KR" sz="1600" b="1" dirty="0">
                <a:latin typeface="Arial" panose="020B0604020202020204" pitchFamily="34" charset="0"/>
              </a:rPr>
              <a:t>TP = 70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479550" lvl="3" indent="-17145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10명을 건강이라 했는데 사실은 병에 걸린 사람 (</a:t>
            </a:r>
            <a:r>
              <a:rPr lang="ko-KR" altLang="ko-KR" sz="1600" b="1" dirty="0">
                <a:latin typeface="Arial" panose="020B0604020202020204" pitchFamily="34" charset="0"/>
              </a:rPr>
              <a:t>FN = 10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479550" lvl="3" indent="-17145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5명을 병이라 했는데 사실은 건강한 사람 (</a:t>
            </a:r>
            <a:r>
              <a:rPr lang="ko-KR" altLang="ko-KR" sz="1600" b="1" dirty="0">
                <a:latin typeface="Arial" panose="020B0604020202020204" pitchFamily="34" charset="0"/>
              </a:rPr>
              <a:t>FP = 5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479550" lvl="3" indent="-17145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15명을 건강이라 맞게 예측 (</a:t>
            </a:r>
            <a:r>
              <a:rPr lang="ko-KR" altLang="ko-KR" sz="1600" b="1" dirty="0">
                <a:latin typeface="Arial" panose="020B0604020202020204" pitchFamily="34" charset="0"/>
              </a:rPr>
              <a:t>TN = 15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ko" sz="16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64C14A-A79B-0195-94A6-B28AB524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664744"/>
              </p:ext>
            </p:extLst>
          </p:nvPr>
        </p:nvGraphicFramePr>
        <p:xfrm>
          <a:off x="596901" y="2499361"/>
          <a:ext cx="8318499" cy="1635310"/>
        </p:xfrm>
        <a:graphic>
          <a:graphicData uri="http://schemas.openxmlformats.org/drawingml/2006/table">
            <a:tbl>
              <a:tblPr/>
              <a:tblGrid>
                <a:gridCol w="2789237">
                  <a:extLst>
                    <a:ext uri="{9D8B030D-6E8A-4147-A177-3AD203B41FA5}">
                      <a16:colId xmlns:a16="http://schemas.microsoft.com/office/drawing/2014/main" val="3374803782"/>
                    </a:ext>
                  </a:extLst>
                </a:gridCol>
                <a:gridCol w="2756429">
                  <a:extLst>
                    <a:ext uri="{9D8B030D-6E8A-4147-A177-3AD203B41FA5}">
                      <a16:colId xmlns:a16="http://schemas.microsoft.com/office/drawing/2014/main" val="126570066"/>
                    </a:ext>
                  </a:extLst>
                </a:gridCol>
                <a:gridCol w="2772833">
                  <a:extLst>
                    <a:ext uri="{9D8B030D-6E8A-4147-A177-3AD203B41FA5}">
                      <a16:colId xmlns:a16="http://schemas.microsoft.com/office/drawing/2014/main" val="824952087"/>
                    </a:ext>
                  </a:extLst>
                </a:gridCol>
              </a:tblGrid>
              <a:tr h="300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dirty="0" err="1"/>
                        <a:t>실제값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\ </a:t>
                      </a:r>
                      <a:r>
                        <a:rPr lang="ko-KR" altLang="en-US" sz="1600" dirty="0" err="1"/>
                        <a:t>예측값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/>
                        <a:t>예측</a:t>
                      </a:r>
                      <a:r>
                        <a:rPr lang="en-US" altLang="ko-KR" sz="1600"/>
                        <a:t>: </a:t>
                      </a:r>
                      <a:r>
                        <a:rPr lang="ko-KR" altLang="en-US" sz="1600"/>
                        <a:t>양성 </a:t>
                      </a:r>
                      <a:r>
                        <a:rPr lang="en-US" altLang="ko-KR" sz="1600"/>
                        <a:t>(</a:t>
                      </a:r>
                      <a:r>
                        <a:rPr lang="en-US" sz="1600"/>
                        <a:t>Positive)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dirty="0"/>
                        <a:t>예측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음성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sz="1600" dirty="0"/>
                        <a:t>Negative)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96084"/>
                  </a:ext>
                </a:extLst>
              </a:tr>
              <a:tr h="518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/>
                        <a:t>실제</a:t>
                      </a:r>
                      <a:r>
                        <a:rPr lang="en-US" altLang="ko-KR" sz="1600"/>
                        <a:t>: </a:t>
                      </a:r>
                      <a:r>
                        <a:rPr lang="ko-KR" altLang="en-US" sz="1600"/>
                        <a:t>양성 </a:t>
                      </a:r>
                      <a:r>
                        <a:rPr lang="en-US" altLang="ko-KR" sz="1600"/>
                        <a:t>(</a:t>
                      </a:r>
                      <a:r>
                        <a:rPr lang="en-US" sz="1600"/>
                        <a:t>Positive)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600" b="1"/>
                        <a:t>TP (True Positive)</a:t>
                      </a:r>
                      <a:r>
                        <a:rPr lang="ko-KR" altLang="en-US" sz="1600"/>
                        <a:t> → 진짜 양성 맞게 예측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FN (False Negative)</a:t>
                      </a:r>
                      <a:r>
                        <a:rPr lang="en-US" sz="1600" dirty="0"/>
                        <a:t> → </a:t>
                      </a:r>
                      <a:r>
                        <a:rPr lang="ko-KR" altLang="en-US" sz="1600" dirty="0"/>
                        <a:t>양성을 놓침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65039"/>
                  </a:ext>
                </a:extLst>
              </a:tr>
              <a:tr h="7209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600" dirty="0"/>
                        <a:t>실제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음성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sz="1600" dirty="0"/>
                        <a:t>Negative)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600" b="1"/>
                        <a:t>FP (False Positive)</a:t>
                      </a:r>
                      <a:r>
                        <a:rPr lang="ko-KR" altLang="en-US" sz="1600"/>
                        <a:t> → 음성을 잘못 양성으로 예측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TN (True Negative)</a:t>
                      </a:r>
                      <a:r>
                        <a:rPr lang="en-US" sz="1600" dirty="0"/>
                        <a:t> → </a:t>
                      </a:r>
                      <a:r>
                        <a:rPr lang="ko-KR" altLang="en-US" sz="1600" dirty="0"/>
                        <a:t>진짜 음성 맞게 예측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324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77E4-9673-D523-6579-8921279AC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7339D2-54BB-A532-E6B1-0F68AE56C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혼동 행렬</a:t>
            </a:r>
            <a:r>
              <a:rPr lang="en-US" altLang="ko" sz="2800" dirty="0"/>
              <a:t>(</a:t>
            </a:r>
            <a:r>
              <a:rPr lang="en-US" altLang="en-US" sz="2800" dirty="0"/>
              <a:t>Confusion Matrix)</a:t>
            </a:r>
            <a:endParaRPr lang="ko" altLang="en-US" sz="28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3B03D52-F019-D57E-4730-F3FDA4F6F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2750" y="1143000"/>
            <a:ext cx="8318500" cy="5562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예제 코드</a:t>
            </a:r>
            <a:endParaRPr lang="en-US" altLang="ko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BCB1FF-1139-93F2-047E-3A6E83AB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8" y="1534382"/>
            <a:ext cx="6020056" cy="47902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B597F6-19FA-C779-BA9A-5F28FC78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562600"/>
            <a:ext cx="4358062" cy="1184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77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0EA46-07A5-E0DD-F070-4ADF551A0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A6D22FF-643F-881B-45AC-7798865E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2192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타이타닉 데이터셋을 사용하여 혼동 행렬을 나타내는 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법의 예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타이타닉 데이터셋에서의 주요 목표는 승객이 생존했는지(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Survived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칼럼) 여부를 예측하는 것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생존 여부는 두 가지 클래스인 생존(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Survived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=1)과 사망(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Survived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=0)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나누어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0" dirty="0"/>
              <a:t>혼동 행렬 해석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" sz="1800" b="0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769EA-7B40-D2F7-F925-F83506D5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8280400" cy="166309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78BBEEF-5433-BB4C-942C-F78B503A1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혼동 행렬</a:t>
            </a:r>
            <a:r>
              <a:rPr lang="en-US" altLang="ko" sz="2800" dirty="0"/>
              <a:t>(</a:t>
            </a:r>
            <a:r>
              <a:rPr lang="en-US" altLang="en-US" sz="2800" dirty="0"/>
              <a:t>Confusion Matrix) - </a:t>
            </a:r>
            <a:r>
              <a:rPr lang="ko-KR" altLang="en-US" sz="2800" dirty="0"/>
              <a:t>예시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181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2DB7-B6BE-47BC-87CD-4E8C28B4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8ED1A412-C866-8879-D440-E1551BD8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2192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0" dirty="0"/>
              <a:t>예를 들어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결과가 다음과 같다면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E3CAD-6207-0E9F-089E-3208CE371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057400"/>
            <a:ext cx="1371600" cy="753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5180-3D6A-3D88-1E09-22CAAA97B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976888"/>
            <a:ext cx="1260248" cy="7109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13302-CE22-706C-3933-C414801E0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03229"/>
            <a:ext cx="5105400" cy="206066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60752E-AE2C-FA62-F2D3-E83BB13B9DDB}"/>
              </a:ext>
            </a:extLst>
          </p:cNvPr>
          <p:cNvSpPr/>
          <p:nvPr/>
        </p:nvSpPr>
        <p:spPr bwMode="auto">
          <a:xfrm>
            <a:off x="2575656" y="2179942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409AE2-BA42-E0D5-BCFE-A78A65303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혼동 행렬</a:t>
            </a:r>
            <a:r>
              <a:rPr lang="en-US" altLang="ko" sz="2800" dirty="0"/>
              <a:t>(</a:t>
            </a:r>
            <a:r>
              <a:rPr lang="en-US" altLang="en-US" sz="2800" dirty="0"/>
              <a:t>Confusion Matrix) - </a:t>
            </a:r>
            <a:r>
              <a:rPr lang="ko-KR" altLang="en-US" sz="2800" dirty="0"/>
              <a:t>예시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340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정확성</a:t>
            </a:r>
            <a:r>
              <a:rPr lang="en-US" altLang="ko" sz="2800" dirty="0"/>
              <a:t>(</a:t>
            </a:r>
            <a:r>
              <a:rPr lang="en-US" altLang="en-US" sz="2800" dirty="0"/>
              <a:t>Accuracy)</a:t>
            </a:r>
            <a:endParaRPr lang="ko" altLang="en-US" sz="28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가장 널리 사용되는 지표:</a:t>
            </a:r>
            <a:endParaRPr lang="en-US" altLang="ko" sz="2000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단점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 불균형이 있는 경우 성능을 과대평가할 수 있다</a:t>
            </a:r>
            <a:endParaRPr lang="ko" altLang="en-US" sz="1600" dirty="0"/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914400" y="5542972"/>
          <a:ext cx="6324600" cy="80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4200" imgH="723900" progId="Equation.3">
                  <p:embed/>
                </p:oleObj>
              </mc:Choice>
              <mc:Fallback>
                <p:oleObj name="Equation" r:id="rId2" imgW="5664200" imgH="723900" progId="Equation.3">
                  <p:embed/>
                  <p:pic>
                    <p:nvPicPr>
                      <p:cNvPr id="61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42972"/>
                        <a:ext cx="6324600" cy="808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0077FA8C-DE90-F0F4-6A54-203981C0534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19200"/>
          <a:ext cx="5715000" cy="2717033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4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예상클래스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(PREDICTED CLASS)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7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실제 클래스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(ACTUAL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891F9E4-A974-D650-A9E0-FF3DF45D8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326411"/>
            <a:ext cx="4526570" cy="702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59B06-501F-D7EB-A745-89C7E4CD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B8AF9B-A255-D382-AD35-7118F60D0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계층 불균형 문제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DC24D8D-0FDF-ED2B-51CE-19DACC67C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990600"/>
            <a:ext cx="84280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계층 불균형 </a:t>
            </a:r>
            <a:r>
              <a:rPr lang="en-US" altLang="ko-KR" sz="1800" b="1" dirty="0"/>
              <a:t>(Class Imbalance)</a:t>
            </a:r>
            <a:r>
              <a:rPr lang="ko-KR" altLang="en-US" sz="1600" b="1" dirty="0"/>
              <a:t>이란</a:t>
            </a:r>
            <a:r>
              <a:rPr lang="ko-KR" altLang="en-US" sz="1600" dirty="0"/>
              <a:t> 분류 문제에서 특정 클래스의 데이터 개수가 다른 클래스보다 훨씬 적거나 많은 경우를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 인해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모델이 다수 클래스를 중심으로 학습하여 소수 클래스를 제대로 예측하지 못하는 문제가 발생한다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예제 시나리오</a:t>
            </a:r>
            <a:r>
              <a:rPr lang="en-US" altLang="ko-KR" sz="1800" b="1" dirty="0"/>
              <a:t>(</a:t>
            </a:r>
            <a:r>
              <a:rPr lang="ko-KR" altLang="en-US" sz="1600" dirty="0"/>
              <a:t>금융 사기 탐지</a:t>
            </a:r>
            <a:r>
              <a:rPr lang="en-US" altLang="ko-KR" sz="1600" dirty="0"/>
              <a:t>(Fraud Detection) </a:t>
            </a:r>
            <a:r>
              <a:rPr lang="ko-KR" altLang="en-US" sz="1600" dirty="0"/>
              <a:t>문제를 가정해보자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데이터셋</a:t>
            </a:r>
            <a:r>
              <a:rPr lang="en-US" altLang="ko-KR" sz="1600" dirty="0"/>
              <a:t>: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신용카드 거래 내역</a:t>
            </a:r>
            <a:r>
              <a:rPr lang="en-US" altLang="ko-KR" sz="1600" dirty="0"/>
              <a:t>: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정상거래</a:t>
            </a:r>
            <a:r>
              <a:rPr lang="en-US" altLang="ko-KR" sz="1600" b="1" dirty="0"/>
              <a:t>: 98,000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(98%), </a:t>
            </a:r>
            <a:r>
              <a:rPr lang="ko-KR" altLang="en-US" sz="1600" b="1" dirty="0"/>
              <a:t>사기거래</a:t>
            </a:r>
            <a:r>
              <a:rPr lang="en-US" altLang="ko-KR" sz="1600" b="1" dirty="0"/>
              <a:t>: 2,000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(2%)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만약 모델이 모든 거래를 </a:t>
            </a:r>
            <a:r>
              <a:rPr lang="en-US" altLang="ko-KR" sz="1600" dirty="0"/>
              <a:t>"</a:t>
            </a:r>
            <a:r>
              <a:rPr lang="ko-KR" altLang="en-US" sz="1600" dirty="0"/>
              <a:t>정상</a:t>
            </a:r>
            <a:r>
              <a:rPr lang="en-US" altLang="ko-KR" sz="1600" dirty="0"/>
              <a:t>"</a:t>
            </a:r>
            <a:r>
              <a:rPr lang="ko-KR" altLang="en-US" sz="1600" dirty="0"/>
              <a:t>으로 예측한다고 가정하면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문제점</a:t>
            </a:r>
            <a:r>
              <a:rPr lang="en-US" altLang="ko-KR" sz="1600" b="1" dirty="0"/>
              <a:t>:</a:t>
            </a:r>
            <a:r>
              <a:rPr lang="ko-KR" altLang="en-US" sz="1600" dirty="0"/>
              <a:t> 높은 정확도를 보이지만 사기 거래</a:t>
            </a:r>
            <a:r>
              <a:rPr lang="en-US" altLang="ko-KR" sz="1600" dirty="0"/>
              <a:t>(Fraud)</a:t>
            </a:r>
            <a:r>
              <a:rPr lang="ko-KR" altLang="en-US" sz="1600" dirty="0"/>
              <a:t>를 전혀 탐지하지 못하므로 의미 없는 지표가 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9C685-9A26-B963-8BF1-5D0197BE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1" y="4495800"/>
            <a:ext cx="3337091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B0EDEC-8681-83C2-12AF-47C0F8DF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267200"/>
            <a:ext cx="37338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0194310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146478238</TotalTime>
  <Pages>3</Pages>
  <Words>1104</Words>
  <Application>Microsoft Office PowerPoint</Application>
  <PresentationFormat>화면 슬라이드 쇼(4:3)</PresentationFormat>
  <Paragraphs>150</Paragraphs>
  <Slides>14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Arial Unicode MS</vt:lpstr>
      <vt:lpstr>KoPub돋움체_Pro Bold</vt:lpstr>
      <vt:lpstr>Monotype Sorts</vt:lpstr>
      <vt:lpstr>Arial</vt:lpstr>
      <vt:lpstr>Tahoma</vt:lpstr>
      <vt:lpstr>Times New Roman</vt:lpstr>
      <vt:lpstr>Wingdings</vt:lpstr>
      <vt:lpstr>LC.BRev.FY97</vt:lpstr>
      <vt:lpstr>Equation</vt:lpstr>
      <vt:lpstr>주요 라이브러리 및 성능지표</vt:lpstr>
      <vt:lpstr>Pandas의 DataFrame</vt:lpstr>
      <vt:lpstr>Pandas의 DataFrame</vt:lpstr>
      <vt:lpstr>혼동 행렬(Confusion Matrix)</vt:lpstr>
      <vt:lpstr>혼동 행렬(Confusion Matrix)</vt:lpstr>
      <vt:lpstr>혼동 행렬(Confusion Matrix) - 예시</vt:lpstr>
      <vt:lpstr>혼동 행렬(Confusion Matrix) - 예시</vt:lpstr>
      <vt:lpstr>정확성(Accuracy)</vt:lpstr>
      <vt:lpstr>계층 불균형 문제</vt:lpstr>
      <vt:lpstr>계층 불균형 문제</vt:lpstr>
      <vt:lpstr>정밀도(Precision), 재현율(Recall), F1-score</vt:lpstr>
      <vt:lpstr>정밀도(Precision), 재현율(Recall), F1-score</vt:lpstr>
      <vt:lpstr>정밀도(Precision), 재현율(Recall), F1-score</vt:lpstr>
      <vt:lpstr>종 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주흠 권</cp:lastModifiedBy>
  <cp:revision>488</cp:revision>
  <cp:lastPrinted>2019-10-01T00:08:39Z</cp:lastPrinted>
  <dcterms:created xsi:type="dcterms:W3CDTF">1998-03-18T13:44:31Z</dcterms:created>
  <dcterms:modified xsi:type="dcterms:W3CDTF">2025-08-30T11:43:07Z</dcterms:modified>
</cp:coreProperties>
</file>