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72" r:id="rId2"/>
    <p:sldId id="393" r:id="rId3"/>
    <p:sldId id="567" r:id="rId4"/>
    <p:sldId id="566" r:id="rId5"/>
    <p:sldId id="376" r:id="rId6"/>
    <p:sldId id="373" r:id="rId7"/>
    <p:sldId id="285" r:id="rId8"/>
    <p:sldId id="288" r:id="rId9"/>
    <p:sldId id="582" r:id="rId10"/>
    <p:sldId id="583" r:id="rId11"/>
    <p:sldId id="586" r:id="rId12"/>
    <p:sldId id="588" r:id="rId13"/>
    <p:sldId id="587" r:id="rId14"/>
    <p:sldId id="581" r:id="rId15"/>
    <p:sldId id="357" r:id="rId16"/>
    <p:sldId id="434" r:id="rId17"/>
    <p:sldId id="274" r:id="rId18"/>
    <p:sldId id="542" r:id="rId19"/>
    <p:sldId id="568" r:id="rId20"/>
    <p:sldId id="333" r:id="rId21"/>
    <p:sldId id="543" r:id="rId22"/>
    <p:sldId id="571" r:id="rId23"/>
    <p:sldId id="572" r:id="rId24"/>
    <p:sldId id="545" r:id="rId25"/>
    <p:sldId id="334" r:id="rId26"/>
    <p:sldId id="338" r:id="rId27"/>
    <p:sldId id="340" r:id="rId28"/>
    <p:sldId id="358" r:id="rId29"/>
    <p:sldId id="342" r:id="rId30"/>
    <p:sldId id="573" r:id="rId31"/>
    <p:sldId id="574" r:id="rId32"/>
    <p:sldId id="344" r:id="rId33"/>
    <p:sldId id="551" r:id="rId34"/>
    <p:sldId id="577" r:id="rId35"/>
    <p:sldId id="271" r:id="rId36"/>
    <p:sldId id="578" r:id="rId37"/>
    <p:sldId id="479" r:id="rId38"/>
    <p:sldId id="535" r:id="rId39"/>
    <p:sldId id="480" r:id="rId40"/>
    <p:sldId id="264" r:id="rId41"/>
    <p:sldId id="563" r:id="rId42"/>
    <p:sldId id="546" r:id="rId43"/>
    <p:sldId id="533" r:id="rId44"/>
    <p:sldId id="554" r:id="rId45"/>
    <p:sldId id="556" r:id="rId46"/>
    <p:sldId id="523" r:id="rId47"/>
    <p:sldId id="557" r:id="rId48"/>
    <p:sldId id="579" r:id="rId49"/>
    <p:sldId id="565" r:id="rId50"/>
    <p:sldId id="580" r:id="rId51"/>
    <p:sldId id="553" r:id="rId52"/>
    <p:sldId id="558" r:id="rId53"/>
    <p:sldId id="555" r:id="rId54"/>
    <p:sldId id="504" r:id="rId55"/>
    <p:sldId id="524" r:id="rId56"/>
    <p:sldId id="501" r:id="rId57"/>
    <p:sldId id="502" r:id="rId58"/>
    <p:sldId id="559" r:id="rId59"/>
    <p:sldId id="538" r:id="rId60"/>
    <p:sldId id="561" r:id="rId61"/>
    <p:sldId id="562" r:id="rId62"/>
    <p:sldId id="560" r:id="rId63"/>
    <p:sldId id="540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64EA-6B54-4512-8F56-94605D55BEA8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C4D19-8E1A-41C5-A78F-65AF81B94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4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C4D19-8E1A-41C5-A78F-65AF81B942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9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C4D19-8E1A-41C5-A78F-65AF81B942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5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C4D19-8E1A-41C5-A78F-65AF81B942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1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C4D19-8E1A-41C5-A78F-65AF81B942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1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DDFB8-DE88-50FA-3B3C-A90FAB8F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52A6D-8DEE-8CD0-4AF9-577683D5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62ECA-C4C2-63DA-0321-AC9F708D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2D04F-30EB-31E1-BFC2-9A71905F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510F-2153-7694-9D08-89181E4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79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A5A85-324E-ED23-D1E7-74770E69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8FE99-2314-B07D-C0AC-725E0C15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08415-BC9E-05D8-874F-E2E9D161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C4718-C94D-58CF-2AD7-B20C9F42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C187E-D884-8609-5617-5338FF81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2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9D60C-4EA0-D35A-1F33-CCB96BBB3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4A632A-3296-C773-5C5D-9994FA32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56818-1B9E-BDD9-0EEE-EFDF1FDB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0A8C6-93AA-03D9-07AE-444F3FD5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B319E-CFC8-8693-942D-6D42A54B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9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77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4604" y="1906720"/>
            <a:ext cx="921712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8585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2EE30-EDAB-E8A1-62D5-817ECAC0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0F076-4E3A-C49D-74B6-389449095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BF138-E1C5-F546-A64D-9344E7D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D9D84-90D3-885C-2563-020407AF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FC4F-EB65-2270-4058-D19B1F56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6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9A5FD-FD80-B468-A712-3D335679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685A4-F4B4-1474-EF19-AFB6794D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C5ABC-05D9-B309-9ABF-684F74E5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83243-3809-41B2-A6A8-AA533CCA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70BB7-D30C-1B07-F65C-856612BB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3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1D0B0-81E7-385D-9E83-0D216882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50730-8699-84E7-F0CC-CB3FCEDF8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DCC1BA-B38B-3013-80E1-9126FC19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B3725-8391-C23A-783F-0CB21267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300633-19FA-A344-C739-C97BBFE2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0601E-64FB-B131-0F27-8E03CC99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051B-9CE3-41CA-F66C-28E330DA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A9A76-E2D2-FF8A-111C-52C65E1C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B2FE7-831C-E577-7448-F12BBD512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4E64C7-E1E3-9FFF-9478-9F112EE7A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7F5DBA-014C-679D-B658-E4632B0F5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25543-3E56-2B6F-B7BC-DEDACD28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65BA1C-0BCE-A338-BD39-A2EB534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ACAC5-3FA7-6945-C08E-05263F80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9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2808-9E3B-A6BC-AB17-9D71CC4E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843C82-D5A6-7D2A-A136-8E25539A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28F697-E9CE-64B0-90BC-CAF24A5B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91554C-9A9A-9A16-477B-07736687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25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B2038-370F-31EF-B22D-5398BD54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ED212-1FF1-BD4C-50FA-5D63F8F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AB307-8234-8F4C-FB27-5088B69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F3C35-9BEE-F1EA-72FE-91E2B6ED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B50BD-D17D-A94E-AF1E-B6E1191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EA794-01BA-0365-3AE3-DE6C38C7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7185D-4B9A-208A-E017-98EE5B59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E35FC6-0D10-1AB1-DF71-3E0D4DCB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4C59E-6FF4-A2EA-9303-946F505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6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3692A-241E-E982-C3FA-2C777E18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DCAD2-D9F1-6E3B-1F44-BC8EE949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C2F8F-45F5-652A-5F62-F211BB86A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004F4-F735-4A3F-1B0F-EB465D9C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77311-083D-0891-F54F-12FB72B3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74C57-C0BD-3999-BD1E-965AD796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CE38E-1065-E321-940F-ED786D75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726D1-5528-6C6D-D81F-6803237DE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DBC9D-7E6B-179B-5C22-1AD5A65D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85A03-2128-4C6D-B8AB-2BAEB007A2F5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754C7-DD11-305E-2616-A3C6850D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4CE7C-752D-9901-4BD4-242CF92F7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4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0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010.png"/><Relationship Id="rId21" Type="http://schemas.openxmlformats.org/officeDocument/2006/relationships/image" Target="NULL"/><Relationship Id="rId7" Type="http://schemas.openxmlformats.org/officeDocument/2006/relationships/image" Target="../media/image1050.png"/><Relationship Id="rId12" Type="http://schemas.openxmlformats.org/officeDocument/2006/relationships/image" Target="../media/image1100.png"/><Relationship Id="rId17" Type="http://schemas.openxmlformats.org/officeDocument/2006/relationships/image" Target="NULL"/><Relationship Id="rId25" Type="http://schemas.openxmlformats.org/officeDocument/2006/relationships/image" Target="../media/image1110.png"/><Relationship Id="rId2" Type="http://schemas.openxmlformats.org/officeDocument/2006/relationships/image" Target="../media/image106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NULL"/><Relationship Id="rId5" Type="http://schemas.openxmlformats.org/officeDocument/2006/relationships/image" Target="../media/image1030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../media/image1080.png"/><Relationship Id="rId19" Type="http://schemas.openxmlformats.org/officeDocument/2006/relationships/image" Target="NULL"/><Relationship Id="rId4" Type="http://schemas.openxmlformats.org/officeDocument/2006/relationships/image" Target="../media/image1020.png"/><Relationship Id="rId9" Type="http://schemas.openxmlformats.org/officeDocument/2006/relationships/image" Target="../media/image1070.png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2055275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ko-KR" sz="2600" dirty="0" err="1"/>
              <a:t>DeepLearning</a:t>
            </a:r>
            <a:r>
              <a:rPr lang="en-US" altLang="ko-KR" sz="2600" dirty="0"/>
              <a:t> </a:t>
            </a:r>
            <a:r>
              <a:rPr lang="ko-KR" altLang="en-US" sz="2600" dirty="0"/>
              <a:t>기초</a:t>
            </a:r>
            <a:endParaRPr lang="en-US" altLang="ko-KR" sz="2600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2999012" y="3365619"/>
            <a:ext cx="6286502" cy="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FBAA-7F46-4D0E-16F5-3A37F19C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23EE068-3EAD-7417-D126-1B14C1DAB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26" y="921083"/>
                <a:ext cx="10880273" cy="58171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ko-KR" altLang="en-US" sz="1800" dirty="0"/>
                  <a:t>딥러닝 학습 과정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학습 과정 단계</a:t>
                </a:r>
                <a:endParaRPr lang="en-US" altLang="ko-KR" sz="1600" dirty="0"/>
              </a:p>
              <a:p>
                <a:pPr marL="914400" lvl="2" indent="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None/>
                </a:pPr>
                <a:r>
                  <a:rPr lang="en-US" altLang="ko-KR" sz="1600" dirty="0"/>
                  <a:t>(3) </a:t>
                </a:r>
                <a:r>
                  <a:rPr lang="ko-KR" altLang="en-US" sz="1600" dirty="0" err="1"/>
                  <a:t>역전파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(Backpropagation)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손실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L을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 각 파라미터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θ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에 대해 편미분해서 기울기(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gradient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)를 구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한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다.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이 과정에서 연쇄법칙(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chain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rule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)을 이용하여,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출력층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 →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은닉층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 →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입력층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순으로 기울기를 전파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한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다.</a:t>
                </a:r>
              </a:p>
              <a:p>
                <a:pPr marL="914400" lvl="2" indent="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None/>
                </a:pPr>
                <a:r>
                  <a:rPr lang="en-US" altLang="ko-KR" sz="1600" dirty="0"/>
                  <a:t>(4) </a:t>
                </a:r>
                <a:r>
                  <a:rPr lang="ko-KR" altLang="en-US" sz="1600" dirty="0" err="1"/>
                  <a:t>경사하강법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(Gradient Descent)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기울기를 따라 손실이 줄어드는 방향으로 파라미터를 업데이트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한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다.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기본 업데이트 공식: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en-US" sz="1600" dirty="0"/>
                  <a:t>여기서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ko-KR" altLang="en-US" sz="1600" dirty="0"/>
                  <a:t>는 학습률</a:t>
                </a:r>
                <a:r>
                  <a:rPr lang="en-US" altLang="ko-KR" sz="1600" dirty="0"/>
                  <a:t>(learning rate)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en-US" sz="1600" dirty="0"/>
                  <a:t>실제로는 </a:t>
                </a:r>
                <a:r>
                  <a:rPr lang="en-US" altLang="ko-KR" sz="1600" b="1" dirty="0"/>
                  <a:t>Adam, </a:t>
                </a:r>
                <a:r>
                  <a:rPr lang="en-US" altLang="ko-KR" sz="1600" b="1" dirty="0" err="1"/>
                  <a:t>RMSProp</a:t>
                </a:r>
                <a:r>
                  <a:rPr lang="en-US" altLang="ko-KR" sz="1600" b="1" dirty="0"/>
                  <a:t>, SGD</a:t>
                </a:r>
                <a:r>
                  <a:rPr lang="ko-KR" altLang="en-US" sz="1600" dirty="0"/>
                  <a:t> 같은 다양한 최적화 알고리즘이 쓰인다</a:t>
                </a:r>
                <a:r>
                  <a:rPr lang="en-US" altLang="ko-KR" sz="1600" dirty="0"/>
                  <a:t>.</a:t>
                </a:r>
              </a:p>
              <a:p>
                <a:pPr marL="914400" lvl="2" indent="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None/>
                </a:pPr>
                <a:r>
                  <a:rPr lang="en-US" altLang="ko-KR" sz="1600" dirty="0"/>
                  <a:t>(5) </a:t>
                </a:r>
                <a:r>
                  <a:rPr lang="ko-KR" altLang="en-US" sz="1600" dirty="0"/>
                  <a:t>반복 학습 </a:t>
                </a:r>
                <a:r>
                  <a:rPr lang="en-US" altLang="ko-KR" sz="1600" dirty="0"/>
                  <a:t>(Epoch)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700" dirty="0">
                    <a:latin typeface="Arial" panose="020B0604020202020204" pitchFamily="34" charset="0"/>
                  </a:rPr>
                  <a:t>(</a:t>
                </a:r>
                <a:r>
                  <a:rPr lang="ko-KR" altLang="ko-KR" sz="1700" dirty="0" err="1">
                    <a:latin typeface="Arial" panose="020B0604020202020204" pitchFamily="34" charset="0"/>
                  </a:rPr>
                  <a:t>순전파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 → 손실 계산 → </a:t>
                </a:r>
                <a:r>
                  <a:rPr lang="ko-KR" altLang="ko-KR" sz="1700" dirty="0" err="1">
                    <a:latin typeface="Arial" panose="020B0604020202020204" pitchFamily="34" charset="0"/>
                  </a:rPr>
                  <a:t>역전파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 → 파라미터 업데이트)의 과정을 한 번 수행하면 1 </a:t>
                </a:r>
                <a:r>
                  <a:rPr lang="ko-KR" altLang="ko-KR" sz="1700" dirty="0" err="1">
                    <a:latin typeface="Arial" panose="020B0604020202020204" pitchFamily="34" charset="0"/>
                  </a:rPr>
                  <a:t>step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.</a:t>
                </a:r>
                <a:endParaRPr lang="en-US" altLang="ko-KR" sz="1700" dirty="0"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700" dirty="0">
                    <a:latin typeface="Arial" panose="020B0604020202020204" pitchFamily="34" charset="0"/>
                  </a:rPr>
                  <a:t>전체 데이터셋을 한 번 다 사용하면 1 </a:t>
                </a:r>
                <a:r>
                  <a:rPr lang="ko-KR" altLang="ko-KR" sz="1700" dirty="0" err="1">
                    <a:latin typeface="Arial" panose="020B0604020202020204" pitchFamily="34" charset="0"/>
                  </a:rPr>
                  <a:t>epoch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.</a:t>
                </a:r>
                <a:endParaRPr lang="en-US" altLang="ko-KR" sz="1700" dirty="0"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ko-KR" sz="1700" dirty="0">
                    <a:latin typeface="Arial" panose="020B0604020202020204" pitchFamily="34" charset="0"/>
                  </a:rPr>
                  <a:t>여러 </a:t>
                </a:r>
                <a:r>
                  <a:rPr lang="ko-KR" altLang="ko-KR" sz="1700" dirty="0" err="1">
                    <a:latin typeface="Arial" panose="020B0604020202020204" pitchFamily="34" charset="0"/>
                  </a:rPr>
                  <a:t>epoch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 동안 반복하며 점점 손실이 줄고 모델 성능이 향상</a:t>
                </a:r>
                <a:r>
                  <a:rPr lang="ko-KR" altLang="en-US" sz="1700" dirty="0">
                    <a:latin typeface="Arial" panose="020B0604020202020204" pitchFamily="34" charset="0"/>
                  </a:rPr>
                  <a:t>된</a:t>
                </a:r>
                <a:r>
                  <a:rPr lang="ko-KR" altLang="ko-KR" sz="1700" dirty="0">
                    <a:latin typeface="Arial" panose="020B0604020202020204" pitchFamily="34" charset="0"/>
                  </a:rPr>
                  <a:t>다.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823EE068-3EAD-7417-D126-1B14C1DAB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26" y="921083"/>
                <a:ext cx="10880273" cy="5817173"/>
              </a:xfrm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BABF55B-5926-9A29-4572-2E4917F5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258349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1C3BF-C792-3601-02EC-DC1A18E5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509" y="3645351"/>
            <a:ext cx="1872791" cy="45573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3FF67D3-7A65-9B66-FC13-D85AF485C501}"/>
              </a:ext>
            </a:extLst>
          </p:cNvPr>
          <p:cNvGrpSpPr/>
          <p:nvPr/>
        </p:nvGrpSpPr>
        <p:grpSpPr>
          <a:xfrm>
            <a:off x="8834193" y="378001"/>
            <a:ext cx="2674051" cy="2044061"/>
            <a:chOff x="8643861" y="3914699"/>
            <a:chExt cx="3260873" cy="22075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0E9F4E-F084-AB67-3A76-5AD6C0469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3861" y="3914699"/>
              <a:ext cx="3260873" cy="22075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7481DC-BED3-4697-AA0E-BA851A3F7D30}"/>
                </a:ext>
              </a:extLst>
            </p:cNvPr>
            <p:cNvSpPr txBox="1"/>
            <p:nvPr/>
          </p:nvSpPr>
          <p:spPr>
            <a:xfrm>
              <a:off x="9405256" y="425476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w</a:t>
              </a:r>
              <a:r>
                <a:rPr lang="en-US" altLang="ko-KR" sz="1200" baseline="-25000" dirty="0"/>
                <a:t>1</a:t>
              </a:r>
              <a:endParaRPr lang="ko-KR" altLang="en-US" sz="1200" baseline="-25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8DF5B9-DC5A-8E4E-2A7D-5C08A4E4929D}"/>
                </a:ext>
              </a:extLst>
            </p:cNvPr>
            <p:cNvSpPr txBox="1"/>
            <p:nvPr/>
          </p:nvSpPr>
          <p:spPr>
            <a:xfrm>
              <a:off x="9371041" y="449113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w</a:t>
              </a:r>
              <a:r>
                <a:rPr lang="en-US" altLang="ko-KR" sz="1200" baseline="-25000" dirty="0"/>
                <a:t>2</a:t>
              </a:r>
              <a:endParaRPr lang="ko-KR" altLang="en-US" sz="12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EDA9F8-0902-8B84-C68D-29400CBB65E0}"/>
                </a:ext>
              </a:extLst>
            </p:cNvPr>
            <p:cNvSpPr txBox="1"/>
            <p:nvPr/>
          </p:nvSpPr>
          <p:spPr>
            <a:xfrm>
              <a:off x="9445687" y="541487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+mj-lt"/>
                </a:rPr>
                <a:t>w</a:t>
              </a:r>
              <a:r>
                <a:rPr lang="en-US" altLang="ko-KR" sz="1200" baseline="-25000" dirty="0" err="1"/>
                <a:t>n</a:t>
              </a:r>
              <a:endParaRPr lang="ko-KR" altLang="en-US" sz="1200" baseline="-25000" dirty="0"/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A11CD4E8-81F4-43A7-BB53-7BB5F0D6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75785" y="3329293"/>
            <a:ext cx="2905411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323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639C0-7390-81B1-197E-5ABB66E7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B9CE29-4AB2-8A55-EA35-6D9ACB7A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6" y="921083"/>
            <a:ext cx="10880273" cy="5817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800" dirty="0"/>
              <a:t>딥러닝 학습 과정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기울기</a:t>
            </a:r>
            <a:r>
              <a:rPr lang="en-US" altLang="ko-KR" sz="1600" dirty="0"/>
              <a:t>(Gradient) </a:t>
            </a:r>
            <a:r>
              <a:rPr lang="ko-KR" altLang="en-US" sz="1600" dirty="0"/>
              <a:t>계산 원리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" panose="020B0604020202020204" pitchFamily="34" charset="0"/>
              </a:rPr>
              <a:t>딥러닝에서</a:t>
            </a:r>
            <a:r>
              <a:rPr lang="ko-KR" altLang="ko-KR" sz="1600" dirty="0">
                <a:latin typeface="Arial" panose="020B0604020202020204" pitchFamily="34" charset="0"/>
              </a:rPr>
              <a:t> 학습은 손실 함수(</a:t>
            </a:r>
            <a:r>
              <a:rPr lang="ko-KR" altLang="ko-KR" sz="1600" dirty="0" err="1">
                <a:latin typeface="Arial" panose="020B0604020202020204" pitchFamily="34" charset="0"/>
              </a:rPr>
              <a:t>Loss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function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최소화하는 과정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이를 위해 손실을 각 파라미터(가중치, 편향 등)</a:t>
            </a:r>
            <a:r>
              <a:rPr lang="ko-KR" altLang="ko-KR" sz="1600" dirty="0" err="1">
                <a:latin typeface="Arial" panose="020B0604020202020204" pitchFamily="34" charset="0"/>
              </a:rPr>
              <a:t>에</a:t>
            </a:r>
            <a:r>
              <a:rPr lang="ko-KR" altLang="ko-KR" sz="1600" dirty="0">
                <a:latin typeface="Arial" panose="020B0604020202020204" pitchFamily="34" charset="0"/>
              </a:rPr>
              <a:t> 대해 </a:t>
            </a:r>
            <a:r>
              <a:rPr lang="ko-KR" altLang="ko-KR" sz="1600" b="1" dirty="0" err="1">
                <a:latin typeface="Arial" panose="020B0604020202020204" pitchFamily="34" charset="0"/>
              </a:rPr>
              <a:t>편미분</a:t>
            </a:r>
            <a:r>
              <a:rPr lang="ko-KR" altLang="ko-KR" sz="1600" b="1" dirty="0">
                <a:latin typeface="Arial" panose="020B0604020202020204" pitchFamily="34" charset="0"/>
              </a:rPr>
              <a:t>(</a:t>
            </a:r>
            <a:r>
              <a:rPr lang="ko-KR" altLang="ko-KR" sz="1600" b="1" dirty="0" err="1">
                <a:latin typeface="Arial" panose="020B0604020202020204" pitchFamily="34" charset="0"/>
              </a:rPr>
              <a:t>Partial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Derivative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 해야 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예: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여기서 학습하려면</a:t>
            </a:r>
            <a:r>
              <a:rPr lang="en-US" altLang="ko-KR" sz="1600" dirty="0"/>
              <a:t>,</a:t>
            </a:r>
          </a:p>
          <a:p>
            <a:pPr marL="914400" lvl="2" indent="0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None/>
            </a:pPr>
            <a:r>
              <a:rPr lang="ko-KR" altLang="en-US" sz="1600" dirty="0"/>
              <a:t>                                           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계산해야 한다</a:t>
            </a:r>
            <a:r>
              <a:rPr lang="en-US" altLang="ko-KR" sz="1600" dirty="0"/>
              <a:t>. → </a:t>
            </a:r>
            <a:r>
              <a:rPr lang="ko-KR" altLang="en-US" sz="1600" dirty="0"/>
              <a:t>이 값이 바로 </a:t>
            </a:r>
            <a:r>
              <a:rPr lang="ko-KR" altLang="en-US" sz="1600" b="1" dirty="0"/>
              <a:t>기울기</a:t>
            </a:r>
            <a:r>
              <a:rPr lang="en-US" altLang="ko-KR" sz="1600" b="1" dirty="0"/>
              <a:t>(Gradient)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600" dirty="0"/>
              <a:t>TensorFlow</a:t>
            </a:r>
            <a:r>
              <a:rPr lang="ko-KR" altLang="en-US" sz="1600" dirty="0"/>
              <a:t>에서의 자동 미분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사람이 직접 </a:t>
            </a:r>
            <a:r>
              <a:rPr lang="ko-KR" altLang="ko-KR" sz="1600" dirty="0" err="1">
                <a:latin typeface="Arial" panose="020B0604020202020204" pitchFamily="34" charset="0"/>
              </a:rPr>
              <a:t>편미분을</a:t>
            </a:r>
            <a:r>
              <a:rPr lang="ko-KR" altLang="ko-KR" sz="1600" dirty="0">
                <a:latin typeface="Arial" panose="020B0604020202020204" pitchFamily="34" charset="0"/>
              </a:rPr>
              <a:t> 계산하지 않고,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 Unicode MS"/>
              </a:rPr>
              <a:t>tf.GradientTape</a:t>
            </a:r>
            <a:r>
              <a:rPr lang="ko-KR" altLang="ko-KR" sz="1600" dirty="0" err="1"/>
              <a:t>가</a:t>
            </a:r>
            <a:r>
              <a:rPr lang="ko-KR" altLang="ko-KR" sz="1600" dirty="0"/>
              <a:t> 연산 과정을 추적하고 자동으로 미분을 계산해 </a:t>
            </a:r>
            <a:r>
              <a:rPr lang="ko-KR" altLang="en-US" sz="1600" dirty="0"/>
              <a:t>준</a:t>
            </a:r>
            <a:r>
              <a:rPr lang="ko-KR" altLang="ko-KR" sz="1600" dirty="0"/>
              <a:t>다.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즉, </a:t>
            </a:r>
            <a:r>
              <a:rPr lang="ko-KR" altLang="ko-KR" sz="1600" dirty="0" err="1">
                <a:latin typeface="Arial" panose="020B0604020202020204" pitchFamily="34" charset="0"/>
              </a:rPr>
              <a:t>TensorFlow</a:t>
            </a:r>
            <a:r>
              <a:rPr lang="ko-KR" altLang="ko-KR" sz="1600" dirty="0">
                <a:latin typeface="Arial" panose="020B0604020202020204" pitchFamily="34" charset="0"/>
              </a:rPr>
              <a:t> 내부적으로는 </a:t>
            </a:r>
            <a:r>
              <a:rPr lang="ko-KR" altLang="ko-KR" sz="1600" dirty="0" err="1">
                <a:latin typeface="Arial" panose="020B0604020202020204" pitchFamily="34" charset="0"/>
              </a:rPr>
              <a:t>편미분</a:t>
            </a:r>
            <a:r>
              <a:rPr lang="ko-KR" altLang="ko-KR" sz="1600" dirty="0">
                <a:latin typeface="Arial" panose="020B0604020202020204" pitchFamily="34" charset="0"/>
              </a:rPr>
              <a:t> 규칙(연쇄 법칙, </a:t>
            </a:r>
            <a:r>
              <a:rPr lang="ko-KR" altLang="ko-KR" sz="1600" dirty="0" err="1">
                <a:latin typeface="Arial" panose="020B0604020202020204" pitchFamily="34" charset="0"/>
              </a:rPr>
              <a:t>Chain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Rule</a:t>
            </a:r>
            <a:r>
              <a:rPr lang="ko-KR" altLang="ko-KR" sz="1600" dirty="0">
                <a:latin typeface="Arial" panose="020B0604020202020204" pitchFamily="34" charset="0"/>
              </a:rPr>
              <a:t>)을 적용하여 </a:t>
            </a:r>
            <a:r>
              <a:rPr lang="ko-KR" altLang="ko-KR" sz="1600" dirty="0" err="1">
                <a:latin typeface="Arial" panose="020B0604020202020204" pitchFamily="34" charset="0"/>
              </a:rPr>
              <a:t>역전파</a:t>
            </a:r>
            <a:r>
              <a:rPr lang="ko-KR" altLang="ko-KR" sz="1600" dirty="0">
                <a:latin typeface="Arial" panose="020B0604020202020204" pitchFamily="34" charset="0"/>
              </a:rPr>
              <a:t>(</a:t>
            </a:r>
            <a:r>
              <a:rPr lang="ko-KR" altLang="ko-KR" sz="1600" dirty="0" err="1">
                <a:latin typeface="Arial" panose="020B0604020202020204" pitchFamily="34" charset="0"/>
              </a:rPr>
              <a:t>Backpropagation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구현하는 것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69F04CD-42E8-114A-0B4E-F9BB7273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258349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1E0C0B-08BC-EDA0-5014-AD5E3E018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42" y="2959900"/>
            <a:ext cx="3270592" cy="3820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7A4FAD-F431-509E-2050-61320CD4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40" y="3661434"/>
            <a:ext cx="1199601" cy="56630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53441BF-A147-F58C-05C6-469FB17B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18513" y="371489"/>
            <a:ext cx="2905411" cy="197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32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0074-80B8-AD66-1E0B-BB916ED5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E92C27-5616-6AAC-837D-0473A12D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6" y="921083"/>
            <a:ext cx="10880273" cy="5817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800" dirty="0"/>
              <a:t>딥러닝 학습 과정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자동 미분</a:t>
            </a:r>
            <a:r>
              <a:rPr lang="en-US" altLang="ko-KR" sz="1600" dirty="0"/>
              <a:t>(Automatic Differentiation)</a:t>
            </a:r>
          </a:p>
          <a:p>
            <a:pPr lvl="2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ko-KR" sz="1600" dirty="0"/>
              <a:t>TensorFlow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tf.GradientTape</a:t>
            </a:r>
            <a:r>
              <a:rPr lang="ko-KR" altLang="en-US" sz="1600" dirty="0"/>
              <a:t>는 자동 미분을 지원하는 핵심 도구이다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딥러닝 학습에서는 </a:t>
            </a:r>
            <a:r>
              <a:rPr lang="ko-KR" altLang="en-US" sz="1600" dirty="0" err="1"/>
              <a:t>역전파</a:t>
            </a:r>
            <a:r>
              <a:rPr lang="en-US" altLang="ko-KR" sz="1600" dirty="0"/>
              <a:t>(Backpropagation)</a:t>
            </a:r>
            <a:r>
              <a:rPr lang="ko-KR" altLang="en-US" sz="1600" dirty="0"/>
              <a:t>를 통해 가중치의 기울기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를 계산해야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 err="1"/>
              <a:t>GradientTape</a:t>
            </a:r>
            <a:r>
              <a:rPr lang="ko-KR" altLang="en-US" sz="1600" dirty="0"/>
              <a:t>가 이를 자동으로 처리해준다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lvl="1" indent="0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None/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기본 개념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Forward pass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데이터를 모델에 넣어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Tape </a:t>
            </a:r>
            <a:r>
              <a:rPr lang="ko-KR" altLang="en-US" sz="1600" b="1" dirty="0"/>
              <a:t>기록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tf.GradientTape</a:t>
            </a:r>
            <a:r>
              <a:rPr lang="ko-KR" altLang="en-US" sz="1600" dirty="0"/>
              <a:t>는 이 연산 과정을 기록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Backward pass</a:t>
            </a:r>
            <a:r>
              <a:rPr lang="en-US" altLang="ko-KR" sz="1600" dirty="0"/>
              <a:t>: </a:t>
            </a:r>
            <a:r>
              <a:rPr lang="ko-KR" altLang="en-US" sz="1600" dirty="0"/>
              <a:t>기록된 연산을 바탕으로 손실 함수</a:t>
            </a:r>
            <a:r>
              <a:rPr lang="en-US" altLang="ko-KR" sz="1600" dirty="0"/>
              <a:t>(loss)</a:t>
            </a:r>
            <a:r>
              <a:rPr lang="ko-KR" altLang="en-US" sz="1600" dirty="0"/>
              <a:t>에 대한 변수들의 기울기를 계산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연산 과정을 녹화</a:t>
            </a:r>
            <a:r>
              <a:rPr lang="en-US" altLang="ko-KR" sz="1600" b="1" dirty="0"/>
              <a:t>(taping)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해두었다가</a:t>
            </a:r>
            <a:r>
              <a:rPr lang="en-US" altLang="ko-KR" sz="1600" dirty="0"/>
              <a:t>, </a:t>
            </a:r>
            <a:r>
              <a:rPr lang="ko-KR" altLang="en-US" sz="1600" dirty="0"/>
              <a:t>역전파를 실행하면 </a:t>
            </a:r>
            <a:r>
              <a:rPr lang="ko-KR" altLang="en-US" sz="1600" b="1" dirty="0"/>
              <a:t>미분 결과를 자동으로 반환</a:t>
            </a:r>
            <a:r>
              <a:rPr lang="ko-KR" altLang="en-US" sz="1600" dirty="0"/>
              <a:t>하는 방식임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457200" lvl="1" indent="0">
              <a:lnSpc>
                <a:spcPct val="100000"/>
              </a:lnSpc>
              <a:buClr>
                <a:schemeClr val="accent2">
                  <a:lumMod val="60000"/>
                  <a:lumOff val="40000"/>
                </a:schemeClr>
              </a:buClr>
              <a:buNone/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주요특징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자동 미분</a:t>
            </a:r>
            <a:r>
              <a:rPr lang="en-US" altLang="ko-KR" sz="1600" dirty="0"/>
              <a:t>: </a:t>
            </a:r>
            <a:r>
              <a:rPr lang="ko-KR" altLang="en-US" sz="1600" dirty="0"/>
              <a:t>수학적으로 복잡한 모델도 쉽게 기울기 계산 가능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/>
              <a:t>다변수</a:t>
            </a:r>
            <a:r>
              <a:rPr lang="ko-KR" altLang="en-US" sz="1600" b="1" dirty="0"/>
              <a:t> 지원</a:t>
            </a:r>
            <a:r>
              <a:rPr lang="en-US" altLang="ko-KR" sz="1600" dirty="0"/>
              <a:t>: </a:t>
            </a:r>
            <a:r>
              <a:rPr lang="ko-KR" altLang="en-US" sz="1600" dirty="0"/>
              <a:t>여러 변수에 대해 동시에 미분 가능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persistent </a:t>
            </a:r>
            <a:r>
              <a:rPr lang="ko-KR" altLang="en-US" sz="1600" b="1" dirty="0"/>
              <a:t>옵션</a:t>
            </a:r>
            <a:r>
              <a:rPr lang="en-US" altLang="ko-KR" sz="1600" dirty="0"/>
              <a:t>: </a:t>
            </a:r>
            <a:r>
              <a:rPr lang="ko-KR" altLang="en-US" sz="1600" dirty="0"/>
              <a:t>기본적으로 한 번 </a:t>
            </a:r>
            <a:r>
              <a:rPr lang="en-US" altLang="ko-KR" sz="1600" dirty="0"/>
              <a:t>gradient </a:t>
            </a:r>
            <a:r>
              <a:rPr lang="ko-KR" altLang="en-US" sz="1600" dirty="0"/>
              <a:t>계산 후 </a:t>
            </a:r>
            <a:r>
              <a:rPr lang="en-US" altLang="ko-KR" sz="1600" dirty="0"/>
              <a:t>tape</a:t>
            </a:r>
            <a:r>
              <a:rPr lang="ko-KR" altLang="en-US" sz="1600" dirty="0"/>
              <a:t>는 삭제되지만</a:t>
            </a:r>
            <a:r>
              <a:rPr lang="en-US" altLang="ko-KR" sz="1600" dirty="0"/>
              <a:t>, persistent=True</a:t>
            </a:r>
            <a:r>
              <a:rPr lang="ko-KR" altLang="en-US" sz="1600" dirty="0"/>
              <a:t>로 설정하면 여러 번 기울기를 뽑을 수 있음</a:t>
            </a:r>
            <a:endParaRPr lang="en-US" altLang="ko-KR" sz="16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watch </a:t>
            </a:r>
            <a:r>
              <a:rPr lang="ko-KR" altLang="en-US" sz="1600" b="1" dirty="0"/>
              <a:t>기능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tf.Variable</a:t>
            </a:r>
            <a:r>
              <a:rPr lang="ko-KR" altLang="en-US" sz="1600" dirty="0"/>
              <a:t>은 자동 추적되지만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일반 </a:t>
            </a:r>
            <a:r>
              <a:rPr lang="en-US" altLang="ko-KR" sz="1600" dirty="0" err="1"/>
              <a:t>tf.Tensor</a:t>
            </a:r>
            <a:r>
              <a:rPr lang="ko-KR" altLang="en-US" sz="1600" dirty="0"/>
              <a:t>는 </a:t>
            </a:r>
            <a:r>
              <a:rPr lang="en-US" altLang="ko-KR" sz="1600" dirty="0" err="1"/>
              <a:t>tape.watch</a:t>
            </a:r>
            <a:r>
              <a:rPr lang="en-US" altLang="ko-KR" sz="1600" dirty="0"/>
              <a:t>(tensor)</a:t>
            </a:r>
            <a:r>
              <a:rPr lang="ko-KR" altLang="en-US" sz="1600" dirty="0"/>
              <a:t>를 통해 추적할 수 있음</a:t>
            </a:r>
            <a:endParaRPr lang="en-US" altLang="ko-KR" sz="1600" dirty="0"/>
          </a:p>
          <a:p>
            <a:pPr lvl="2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6797574-01EB-AEF6-660F-30EF5A69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258349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666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375A-7B42-B13C-20BB-E53B03B1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BAA66D4-A978-B7DA-D861-D8FBC2E4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6" y="921083"/>
            <a:ext cx="10880273" cy="5817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800" dirty="0"/>
              <a:t>딥러닝 학습 과정</a:t>
            </a:r>
            <a:endParaRPr lang="en-US" altLang="ko-KR" sz="1800" dirty="0"/>
          </a:p>
          <a:p>
            <a:pPr lvl="1">
              <a:lnSpc>
                <a:spcPct val="15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ko-KR" sz="1600" dirty="0" err="1"/>
              <a:t>tf.GradientTape</a:t>
            </a:r>
            <a:r>
              <a:rPr lang="en-US" altLang="ko-KR" sz="1600" dirty="0"/>
              <a:t> </a:t>
            </a:r>
            <a:r>
              <a:rPr lang="ko-KR" altLang="en-US" sz="1600" dirty="0"/>
              <a:t>예제</a:t>
            </a:r>
            <a:endParaRPr lang="en-US" altLang="ko-KR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82A174C-BDAD-7981-F1F5-60F64440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258349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FEA56-CAFF-F2FA-F395-A7F53BDC80CA}"/>
                  </a:ext>
                </a:extLst>
              </p:cNvPr>
              <p:cNvSpPr txBox="1"/>
              <p:nvPr/>
            </p:nvSpPr>
            <p:spPr>
              <a:xfrm>
                <a:off x="1736259" y="2017261"/>
                <a:ext cx="3505209" cy="2557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/>
                  <a:t>with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tf.GradientTape</a:t>
                </a:r>
                <a:r>
                  <a:rPr lang="ko-KR" altLang="en-US" dirty="0"/>
                  <a:t>() </a:t>
                </a:r>
                <a:r>
                  <a:rPr lang="ko-KR" altLang="en-US" dirty="0" err="1"/>
                  <a:t>as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tape</a:t>
                </a:r>
                <a:r>
                  <a:rPr lang="ko-KR" altLang="en-US" dirty="0"/>
                  <a:t>:</a:t>
                </a:r>
              </a:p>
              <a:p>
                <a:r>
                  <a:rPr lang="ko-KR" altLang="en-US" dirty="0"/>
                  <a:t>    </a:t>
                </a:r>
                <a:r>
                  <a:rPr lang="ko-KR" altLang="en-US" dirty="0" err="1"/>
                  <a:t>y</a:t>
                </a:r>
                <a:r>
                  <a:rPr lang="ko-KR" altLang="en-US" dirty="0"/>
                  <a:t> = </a:t>
                </a:r>
                <a:r>
                  <a:rPr lang="ko-KR" altLang="en-US" dirty="0" err="1"/>
                  <a:t>x</a:t>
                </a:r>
                <a:r>
                  <a:rPr lang="ko-KR" altLang="en-US" dirty="0"/>
                  <a:t>**2 + 3*</a:t>
                </a:r>
                <a:r>
                  <a:rPr lang="ko-KR" altLang="en-US" dirty="0" err="1"/>
                  <a:t>x</a:t>
                </a:r>
                <a:r>
                  <a:rPr lang="ko-KR" altLang="en-US" dirty="0"/>
                  <a:t> + 1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tape.gradient</a:t>
                </a:r>
                <a:r>
                  <a:rPr lang="en-US" altLang="ko-KR" dirty="0"/>
                  <a:t>(y, x)</a:t>
                </a:r>
                <a:r>
                  <a:rPr lang="ko-KR" altLang="en-US" dirty="0"/>
                  <a:t>를 호출하면</a:t>
                </a:r>
                <a:r>
                  <a:rPr lang="en-US" altLang="ko-KR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br>
                  <a:rPr lang="ko-KR" altLang="en-US" dirty="0"/>
                </a:br>
                <a:r>
                  <a:rPr lang="ko-KR" altLang="en-US" dirty="0"/>
                  <a:t>를 자동으로 계산해줌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FEA56-CAFF-F2FA-F395-A7F53BDC8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59" y="2017261"/>
                <a:ext cx="3505209" cy="2557239"/>
              </a:xfrm>
              <a:prstGeom prst="rect">
                <a:avLst/>
              </a:prstGeom>
              <a:blipFill>
                <a:blip r:embed="rId2"/>
                <a:stretch>
                  <a:fillRect l="-1386" t="-1188" b="-2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7D5AF9F-2B16-0F54-ABE4-D38FD0D48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09" y="1431516"/>
            <a:ext cx="5596335" cy="5168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992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661A8-F86A-35D8-B959-C7B67BA98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8DFB80-BB92-AD96-2ADB-860CAFFE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제목 8">
            <a:extLst>
              <a:ext uri="{FF2B5EF4-FFF2-40B4-BE49-F238E27FC236}">
                <a16:creationId xmlns:a16="http://schemas.microsoft.com/office/drawing/2014/main" id="{F13CC133-C51F-6E5C-123F-42FE784506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5275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600" dirty="0"/>
              <a:t>회귀</a:t>
            </a:r>
            <a:r>
              <a:rPr lang="en-US" altLang="ko-KR" sz="2600" dirty="0"/>
              <a:t>(Regression)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029320-4483-D724-7977-D013FA5112FC}"/>
              </a:ext>
            </a:extLst>
          </p:cNvPr>
          <p:cNvCxnSpPr>
            <a:cxnSpLocks/>
          </p:cNvCxnSpPr>
          <p:nvPr/>
        </p:nvCxnSpPr>
        <p:spPr>
          <a:xfrm>
            <a:off x="2999012" y="3365619"/>
            <a:ext cx="6286502" cy="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6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9BDDA-C510-23D0-68D5-959B6B6CD9E6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학습유형</a:t>
            </a:r>
            <a:r>
              <a:rPr lang="en-US" altLang="ko-KR" sz="3600" dirty="0"/>
              <a:t>(Types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Learning)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B1A2B-435D-6B3C-71B0-236A116CE080}"/>
              </a:ext>
            </a:extLst>
          </p:cNvPr>
          <p:cNvSpPr txBox="1"/>
          <p:nvPr/>
        </p:nvSpPr>
        <p:spPr>
          <a:xfrm>
            <a:off x="1936955" y="4650655"/>
            <a:ext cx="2920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회귀</a:t>
            </a:r>
            <a:r>
              <a:rPr lang="en-US" altLang="ko-KR" b="1" dirty="0">
                <a:solidFill>
                  <a:schemeClr val="accent1"/>
                </a:solidFill>
              </a:rPr>
              <a:t>(Regression)</a:t>
            </a:r>
          </a:p>
          <a:p>
            <a:endParaRPr lang="en-US" altLang="ko-KR" dirty="0"/>
          </a:p>
          <a:p>
            <a:r>
              <a:rPr lang="ko-KR" altLang="en-US" dirty="0"/>
              <a:t>회귀는 독립변수 </a:t>
            </a:r>
            <a:r>
              <a:rPr lang="en-US" altLang="ko-KR" dirty="0"/>
              <a:t>x1, x2, …</a:t>
            </a:r>
            <a:r>
              <a:rPr lang="ko-KR" altLang="en-US" dirty="0"/>
              <a:t>와 하나의 연속적인 변수인 종속변수 </a:t>
            </a:r>
            <a:r>
              <a:rPr lang="en-US" altLang="ko-KR" dirty="0"/>
              <a:t>y</a:t>
            </a:r>
            <a:r>
              <a:rPr lang="ko-KR" altLang="en-US" dirty="0"/>
              <a:t>값과의 관계를 </a:t>
            </a:r>
            <a:r>
              <a:rPr lang="ko-KR" altLang="en-US" dirty="0" err="1"/>
              <a:t>찾는것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36031-A881-1F5B-56F7-538A0E7D8810}"/>
              </a:ext>
            </a:extLst>
          </p:cNvPr>
          <p:cNvSpPr txBox="1"/>
          <p:nvPr/>
        </p:nvSpPr>
        <p:spPr>
          <a:xfrm>
            <a:off x="4970219" y="4734229"/>
            <a:ext cx="292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분류</a:t>
            </a:r>
            <a:r>
              <a:rPr lang="en-US" altLang="ko-KR" b="1" dirty="0">
                <a:solidFill>
                  <a:schemeClr val="accent1"/>
                </a:solidFill>
              </a:rPr>
              <a:t>(Classification)</a:t>
            </a:r>
          </a:p>
          <a:p>
            <a:endParaRPr lang="en-US" altLang="ko-KR" dirty="0"/>
          </a:p>
          <a:p>
            <a:r>
              <a:rPr lang="ko-KR" altLang="en-US" dirty="0"/>
              <a:t>데이터가 속한 개개의 클래스를 식별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400D3-0047-7A59-B544-8901E9936BC3}"/>
              </a:ext>
            </a:extLst>
          </p:cNvPr>
          <p:cNvSpPr txBox="1"/>
          <p:nvPr/>
        </p:nvSpPr>
        <p:spPr>
          <a:xfrm>
            <a:off x="8101800" y="4699814"/>
            <a:ext cx="2920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군집</a:t>
            </a:r>
            <a:r>
              <a:rPr lang="en-US" altLang="ko-KR" b="1" dirty="0">
                <a:solidFill>
                  <a:schemeClr val="accent1"/>
                </a:solidFill>
              </a:rPr>
              <a:t>(Clustering)</a:t>
            </a:r>
          </a:p>
          <a:p>
            <a:endParaRPr lang="en-US" altLang="ko-KR" dirty="0"/>
          </a:p>
          <a:p>
            <a:r>
              <a:rPr lang="ko-KR" altLang="en-US" dirty="0"/>
              <a:t>유사한 특징을 가진 객체들 끼리 </a:t>
            </a:r>
            <a:r>
              <a:rPr lang="ko-KR" altLang="en-US" dirty="0" err="1"/>
              <a:t>그룹핑</a:t>
            </a:r>
            <a:r>
              <a:rPr lang="ko-KR" altLang="en-US" dirty="0"/>
              <a:t> </a:t>
            </a:r>
            <a:r>
              <a:rPr lang="ko-KR" altLang="en-US" dirty="0" err="1"/>
              <a:t>하는것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78186F-A58E-4D6C-5750-D5468559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2088716"/>
            <a:ext cx="900238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1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1567544" y="1171901"/>
            <a:ext cx="939437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900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지도학습</a:t>
            </a:r>
            <a:endParaRPr lang="ko-KR" altLang="en-US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지도 학습은 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정답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레이블</a:t>
            </a: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(label)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을 컴퓨터에 미리 알려 주고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데이터를 학습시키는 방법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지도 학습에는 분류와 회귀가 있음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(classification)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주어진 데이터를 정해진 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범주에 따라 분류</a:t>
            </a: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회귀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(regression)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데이터들의 특성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(feature)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을 기준으로 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연속된 값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을 그래프로 표현하여 패턴이나 트렌드를 예측할 때 사용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278290-4482-AEE3-8184-C62D89457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428" y="4597396"/>
            <a:ext cx="7641192" cy="185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50590-DD5F-2E03-CD8E-788C01771248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학습유형</a:t>
            </a:r>
            <a:r>
              <a:rPr lang="en-US" altLang="ko-KR" sz="3600" dirty="0"/>
              <a:t>(Types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Learning)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7768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21118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800" dirty="0"/>
              <a:t>분류와 회귀</a:t>
            </a:r>
            <a:endParaRPr lang="ko-KR" altLang="en-US" sz="18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724" y="1988826"/>
            <a:ext cx="7239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017AAD-16CC-08DE-8463-3ECEC829D39C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학습유형</a:t>
            </a:r>
            <a:r>
              <a:rPr lang="en-US" altLang="ko-KR" sz="3600" dirty="0"/>
              <a:t>(Types</a:t>
            </a:r>
            <a:r>
              <a:rPr lang="ko-KR" altLang="en-US" sz="3600" dirty="0"/>
              <a:t> </a:t>
            </a:r>
            <a:r>
              <a:rPr lang="en-US" altLang="ko-KR" sz="3600" dirty="0"/>
              <a:t>of</a:t>
            </a:r>
            <a:r>
              <a:rPr lang="ko-KR" altLang="en-US" sz="3600" dirty="0"/>
              <a:t> </a:t>
            </a:r>
            <a:r>
              <a:rPr lang="en-US" altLang="ko-KR" sz="3600" dirty="0"/>
              <a:t>Learning)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9BDDA-C510-23D0-68D5-959B6B6CD9E6}"/>
              </a:ext>
            </a:extLst>
          </p:cNvPr>
          <p:cNvSpPr txBox="1"/>
          <p:nvPr/>
        </p:nvSpPr>
        <p:spPr>
          <a:xfrm>
            <a:off x="3353206" y="282370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회귀</a:t>
            </a:r>
            <a:r>
              <a:rPr lang="en-US" altLang="ko-KR" sz="3600" dirty="0"/>
              <a:t>(Regression)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137F2-3780-FE4C-02C0-8762866C760F}"/>
                  </a:ext>
                </a:extLst>
              </p:cNvPr>
              <p:cNvSpPr txBox="1"/>
              <p:nvPr/>
            </p:nvSpPr>
            <p:spPr>
              <a:xfrm>
                <a:off x="958440" y="1059052"/>
                <a:ext cx="10803574" cy="5542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b="1" dirty="0">
                    <a:latin typeface="KoPub돋움체_Pro Light" pitchFamily="18" charset="-127"/>
                    <a:ea typeface="KoPub돋움체_Pro Light" pitchFamily="18" charset="-127"/>
                  </a:rPr>
                  <a:t>회귀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KoPub돋움체_Pro Light" pitchFamily="18" charset="-127"/>
                    <a:ea typeface="KoPub돋움체_Pro Light" pitchFamily="18" charset="-127"/>
                  </a:rPr>
                  <a:t>(regression)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인공지능에서 회귀</a:t>
                </a:r>
                <a:r>
                  <a:rPr lang="en-US" altLang="ko-KR" sz="1600" b="1" dirty="0"/>
                  <a:t>(regression)</a:t>
                </a:r>
                <a:r>
                  <a:rPr lang="ko-KR" altLang="en-US" sz="1600" b="1" dirty="0"/>
                  <a:t>란</a:t>
                </a:r>
                <a:r>
                  <a:rPr lang="en-US" altLang="ko-KR" sz="1600" b="1" dirty="0"/>
                  <a:t>,</a:t>
                </a:r>
                <a:br>
                  <a:rPr lang="en-US" altLang="ko-KR" sz="1600" b="1" dirty="0"/>
                </a:br>
                <a:r>
                  <a:rPr lang="ko-KR" altLang="en-US" sz="1600" dirty="0"/>
                  <a:t>입력 데이터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특징</a:t>
                </a:r>
                <a:r>
                  <a:rPr lang="en-US" altLang="ko-KR" sz="1600" dirty="0"/>
                  <a:t>, feature)</a:t>
                </a:r>
                <a:r>
                  <a:rPr lang="ko-KR" altLang="en-US" sz="1600" dirty="0"/>
                  <a:t>와 </a:t>
                </a:r>
                <a:r>
                  <a:rPr lang="ko-KR" altLang="en-US" sz="1600" b="1" dirty="0"/>
                  <a:t>연속적인 수치 값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예측 </a:t>
                </a:r>
                <a:r>
                  <a:rPr lang="ko-KR" altLang="en-US" sz="1600" b="1" dirty="0" err="1"/>
                  <a:t>대상값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- </a:t>
                </a:r>
                <a:r>
                  <a:rPr lang="ko-KR" altLang="en-US" sz="1600" b="1" dirty="0"/>
                  <a:t>타깃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레이블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정답 값</a:t>
                </a:r>
                <a:r>
                  <a:rPr lang="en-US" altLang="ko-KR" sz="1600" b="1" dirty="0"/>
                  <a:t>,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사이의 관계를 학습하여 새로운 입력이 들어왔을 때 그에 해당하는 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실수 값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숫자 값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을 예측하는 방법을 말한다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>
                    <a:latin typeface="KoPub돋움체_Pro Light" pitchFamily="18" charset="-127"/>
                    <a:ea typeface="KoPub돋움체_Pro Light" pitchFamily="18" charset="-127"/>
                  </a:rPr>
                  <a:t>회귀의 예</a:t>
                </a:r>
                <a:endParaRPr lang="en-US" altLang="ko-KR" sz="1600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1600" b="1" dirty="0">
                    <a:latin typeface="Arial" panose="020B0604020202020204" pitchFamily="34" charset="0"/>
                  </a:rPr>
                  <a:t>입력 데이터 (특징,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Feature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,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x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)</a:t>
                </a:r>
                <a:br>
                  <a:rPr lang="ko-KR" altLang="ko-KR" sz="1600" dirty="0">
                    <a:latin typeface="Arial" panose="020B0604020202020204" pitchFamily="34" charset="0"/>
                  </a:rPr>
                </a:br>
                <a:r>
                  <a:rPr lang="ko-KR" altLang="ko-KR" sz="1600" dirty="0">
                    <a:latin typeface="Arial" panose="020B0604020202020204" pitchFamily="34" charset="0"/>
                  </a:rPr>
                  <a:t>→ 우리가 알고 있는 정보 (예: 집 평수, 방 개수, 위치)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1600" b="1" dirty="0">
                    <a:latin typeface="Arial" panose="020B0604020202020204" pitchFamily="34" charset="0"/>
                  </a:rPr>
                  <a:t>출력 값 (연속적인 수치, Target, </a:t>
                </a:r>
                <a:r>
                  <a:rPr lang="ko-KR" altLang="ko-KR" sz="1600" b="1" dirty="0" err="1">
                    <a:latin typeface="Arial" panose="020B0604020202020204" pitchFamily="34" charset="0"/>
                  </a:rPr>
                  <a:t>y</a:t>
                </a:r>
                <a:r>
                  <a:rPr lang="ko-KR" altLang="ko-KR" sz="1600" b="1" dirty="0">
                    <a:latin typeface="Arial" panose="020B0604020202020204" pitchFamily="34" charset="0"/>
                  </a:rPr>
                  <a:t>)</a:t>
                </a:r>
                <a:br>
                  <a:rPr lang="ko-KR" altLang="ko-KR" sz="1600" dirty="0">
                    <a:latin typeface="Arial" panose="020B0604020202020204" pitchFamily="34" charset="0"/>
                  </a:rPr>
                </a:br>
                <a:r>
                  <a:rPr lang="ko-KR" altLang="ko-KR" sz="1600" dirty="0">
                    <a:latin typeface="Arial" panose="020B0604020202020204" pitchFamily="34" charset="0"/>
                  </a:rPr>
                  <a:t>→ 모델이 맞추려고 하는 실제 값 (예: 집값 3억 5천만 원)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1600" b="1" dirty="0">
                    <a:latin typeface="Arial" panose="020B0604020202020204" pitchFamily="34" charset="0"/>
                  </a:rPr>
                  <a:t>예측 값</a:t>
                </a:r>
                <a:r>
                  <a:rPr lang="en-US" altLang="ko-KR" sz="1600" b="1" dirty="0">
                    <a:latin typeface="Arial" panose="020B0604020202020204" pitchFamily="34" charset="0"/>
                  </a:rPr>
                  <a:t> </a:t>
                </a:r>
                <a:br>
                  <a:rPr lang="ko-KR" altLang="ko-KR" sz="1600" dirty="0">
                    <a:latin typeface="Arial" panose="020B0604020202020204" pitchFamily="34" charset="0"/>
                  </a:rPr>
                </a:br>
                <a:r>
                  <a:rPr lang="ko-KR" altLang="ko-KR" sz="1600" dirty="0">
                    <a:latin typeface="Arial" panose="020B0604020202020204" pitchFamily="34" charset="0"/>
                  </a:rPr>
                  <a:t>→ 모델이 학습 후 예측한 값 (예: 3억 4천 8백만 원)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E137F2-3780-FE4C-02C0-8762866C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40" y="1059052"/>
                <a:ext cx="10803574" cy="5542799"/>
              </a:xfrm>
              <a:prstGeom prst="rect">
                <a:avLst/>
              </a:prstGeom>
              <a:blipFill>
                <a:blip r:embed="rId2"/>
                <a:stretch>
                  <a:fillRect b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DB9BF4A-5F66-3070-B841-27354C52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38" y="5745591"/>
            <a:ext cx="1314775" cy="2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9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47109-0B8B-03CF-1E3D-68564451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AD570-781F-0675-ACAB-6C2969C9499C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5F74C-BB37-D4E9-3BBB-359785E5D969}"/>
              </a:ext>
            </a:extLst>
          </p:cNvPr>
          <p:cNvSpPr txBox="1"/>
          <p:nvPr/>
        </p:nvSpPr>
        <p:spPr>
          <a:xfrm>
            <a:off x="958440" y="1668653"/>
            <a:ext cx="6910433" cy="4015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독립 변수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를 사용하여 종속 변수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의 움직임을 예측하고 설명하는데 사용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독립 변수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하나일 수도 있고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x1, x2, x3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처럼 여러 개일 수도 있음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하나의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x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값으로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값을 설명할 수 있다면 단순 선형 회귀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(simple linear regression)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라고 하며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x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값이 여러 개 라면 다중 선형 회귀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(multiple linear regression)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2F1F20-F2BC-095B-BCB8-C9B16280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725" y="1771895"/>
            <a:ext cx="3405685" cy="37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C05014-4BA9-CCFB-D53D-99FC3EBA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49" y="663865"/>
            <a:ext cx="771633" cy="9621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25793449-9B0D-86C0-9AA7-C11120E8D7B8}"/>
              </a:ext>
            </a:extLst>
          </p:cNvPr>
          <p:cNvSpPr txBox="1">
            <a:spLocks/>
          </p:cNvSpPr>
          <p:nvPr/>
        </p:nvSpPr>
        <p:spPr>
          <a:xfrm>
            <a:off x="2020781" y="548650"/>
            <a:ext cx="8107710" cy="4528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Machine Learning vs. Deep Learning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498C0-9764-1736-C39F-408FCF89B490}"/>
              </a:ext>
            </a:extLst>
          </p:cNvPr>
          <p:cNvSpPr txBox="1"/>
          <p:nvPr/>
        </p:nvSpPr>
        <p:spPr>
          <a:xfrm>
            <a:off x="1833083" y="1239935"/>
            <a:ext cx="8883073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>
                <a:latin typeface="+mn-ea"/>
              </a:rPr>
              <a:t>Machine Learning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인간이 데이터의 특징</a:t>
            </a:r>
            <a:r>
              <a:rPr lang="en-US" altLang="ko-KR" dirty="0">
                <a:latin typeface="+mn-ea"/>
              </a:rPr>
              <a:t>(features)</a:t>
            </a:r>
            <a:r>
              <a:rPr lang="ko-KR" altLang="en-US" dirty="0">
                <a:latin typeface="+mn-ea"/>
              </a:rPr>
              <a:t>간의 패턴과 연관관계를 추출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dirty="0">
                <a:latin typeface="+mn-ea"/>
              </a:rPr>
              <a:t>Deep Learning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입력으로 부터 데이터의 특징들을 추출하기 위해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많은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                      </a:t>
            </a:r>
            <a:r>
              <a:rPr lang="ko-KR" altLang="en-US" dirty="0">
                <a:latin typeface="+mn-ea"/>
              </a:rPr>
              <a:t>레이어</a:t>
            </a:r>
            <a:r>
              <a:rPr lang="en-US" altLang="ko-KR" dirty="0">
                <a:latin typeface="+mn-ea"/>
              </a:rPr>
              <a:t>(layer)</a:t>
            </a:r>
            <a:r>
              <a:rPr lang="ko-KR" altLang="en-US" dirty="0">
                <a:latin typeface="+mn-ea"/>
              </a:rPr>
              <a:t>와 파라미터를 사용함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많은 계층을 지나며 추출된 특징들은 정교해지지만 많은 </a:t>
            </a:r>
            <a:r>
              <a:rPr lang="en-US" altLang="ko-KR" dirty="0">
                <a:latin typeface="+mn-ea"/>
              </a:rPr>
              <a:t>Hidden layer</a:t>
            </a:r>
            <a:r>
              <a:rPr lang="ko-KR" altLang="en-US" dirty="0">
                <a:latin typeface="+mn-ea"/>
              </a:rPr>
              <a:t>의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사용으로 복잡한 형태의 </a:t>
            </a:r>
            <a:r>
              <a:rPr lang="en-US" altLang="ko-KR" dirty="0">
                <a:latin typeface="+mn-ea"/>
              </a:rPr>
              <a:t>black box</a:t>
            </a:r>
            <a:r>
              <a:rPr lang="ko-KR" altLang="en-US" dirty="0">
                <a:latin typeface="+mn-ea"/>
              </a:rPr>
              <a:t>와 같이 됨</a:t>
            </a:r>
            <a:endParaRPr lang="en-US" altLang="ko-KR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2ED955-27F4-62FA-BAF6-BC567074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296" y="3659428"/>
            <a:ext cx="839269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9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DF7E-DDC7-A693-7F55-B8049B0A3B09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F95FF-04B5-867A-B7DF-E361AB15451E}"/>
              </a:ext>
            </a:extLst>
          </p:cNvPr>
          <p:cNvSpPr txBox="1"/>
          <p:nvPr/>
        </p:nvSpPr>
        <p:spPr>
          <a:xfrm>
            <a:off x="857772" y="2020690"/>
            <a:ext cx="4964188" cy="352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를 사용하기 위해서는 먼저 예측모델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Hypothesis)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을 설정해 주어야 한다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예측모델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H(x)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는 그림과 같다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가중치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(W)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는 직선의 기울기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, b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는 절편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 (bias)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ea typeface="KoPub돋움체_Pro Light" pitchFamily="18" charset="-127"/>
              </a:rPr>
              <a:t>를 나타냄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BDAAB-DA6A-0BF9-B37A-3679C592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60" y="2338319"/>
            <a:ext cx="5944678" cy="3475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258E21-B985-18B2-E451-38F957B86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468" y="1824669"/>
            <a:ext cx="2324424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A9F403-814B-4938-AE4B-E2F193D6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13" y="2273931"/>
            <a:ext cx="2715152" cy="46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DF7E-DDC7-A693-7F55-B8049B0A3B09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2BDC144-80E3-79DD-89A8-90ABF1A3AAA3}"/>
              </a:ext>
            </a:extLst>
          </p:cNvPr>
          <p:cNvSpPr txBox="1">
            <a:spLocks/>
          </p:cNvSpPr>
          <p:nvPr/>
        </p:nvSpPr>
        <p:spPr>
          <a:xfrm>
            <a:off x="1478871" y="1383019"/>
            <a:ext cx="8667021" cy="13166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 err="1"/>
              <a:t>최소제곱법</a:t>
            </a:r>
            <a:endParaRPr lang="en-US" altLang="ko-KR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accent1"/>
                </a:solidFill>
              </a:rPr>
              <a:t>MSE(Mean Squared Error, </a:t>
            </a:r>
            <a:r>
              <a:rPr lang="ko-KR" altLang="en-US" sz="1600" b="1" dirty="0">
                <a:solidFill>
                  <a:schemeClr val="accent1"/>
                </a:solidFill>
              </a:rPr>
              <a:t>평균 제곱 오차</a:t>
            </a:r>
            <a:r>
              <a:rPr lang="en-US" altLang="ko-KR" sz="1600" b="1" dirty="0">
                <a:solidFill>
                  <a:schemeClr val="accent1"/>
                </a:solidFill>
              </a:rPr>
              <a:t>) </a:t>
            </a:r>
            <a:r>
              <a:rPr lang="ko-KR" altLang="en-US" sz="1600" b="1" dirty="0">
                <a:solidFill>
                  <a:schemeClr val="accent1"/>
                </a:solidFill>
              </a:rPr>
              <a:t>는 </a:t>
            </a:r>
            <a:r>
              <a:rPr lang="ko-KR" altLang="en-US" sz="1600" b="1" dirty="0" err="1">
                <a:solidFill>
                  <a:schemeClr val="accent1"/>
                </a:solidFill>
              </a:rPr>
              <a:t>최소제곱법에서</a:t>
            </a:r>
            <a:r>
              <a:rPr lang="ko-KR" altLang="en-US" sz="1600" b="1" dirty="0">
                <a:solidFill>
                  <a:schemeClr val="accent1"/>
                </a:solidFill>
              </a:rPr>
              <a:t> 오차</a:t>
            </a:r>
            <a:r>
              <a:rPr lang="en-US" altLang="ko-KR" sz="1600" b="1" dirty="0">
                <a:solidFill>
                  <a:schemeClr val="accent1"/>
                </a:solidFill>
              </a:rPr>
              <a:t>(</a:t>
            </a:r>
            <a:r>
              <a:rPr lang="ko-KR" altLang="en-US" sz="1600" b="1" dirty="0">
                <a:solidFill>
                  <a:schemeClr val="accent1"/>
                </a:solidFill>
              </a:rPr>
              <a:t>손실</a:t>
            </a:r>
            <a:r>
              <a:rPr lang="en-US" altLang="ko-KR" sz="1600" b="1" dirty="0">
                <a:solidFill>
                  <a:schemeClr val="accent1"/>
                </a:solidFill>
              </a:rPr>
              <a:t>)</a:t>
            </a:r>
            <a:r>
              <a:rPr lang="ko-KR" altLang="en-US" sz="1600" b="1" dirty="0">
                <a:solidFill>
                  <a:schemeClr val="accent1"/>
                </a:solidFill>
              </a:rPr>
              <a:t>의 크기를 평가하는 지표 중 하나로</a:t>
            </a:r>
            <a:r>
              <a:rPr lang="en-US" altLang="ko-KR" sz="1600" b="1" dirty="0">
                <a:solidFill>
                  <a:schemeClr val="accent1"/>
                </a:solidFill>
              </a:rPr>
              <a:t>, </a:t>
            </a:r>
            <a:r>
              <a:rPr lang="ko-KR" altLang="en-US" sz="1600" b="1" dirty="0">
                <a:solidFill>
                  <a:schemeClr val="accent1"/>
                </a:solidFill>
              </a:rPr>
              <a:t>회귀 모델의 성능을 평가하는 데 자주 사용된다</a:t>
            </a:r>
            <a:endParaRPr lang="en-US" altLang="ko-KR" sz="1600" b="1" dirty="0">
              <a:solidFill>
                <a:schemeClr val="accent1"/>
              </a:solidFill>
              <a:latin typeface="KoPub돋움체_Pro Medium" pitchFamily="18" charset="-127"/>
              <a:ea typeface="KoPub돋움체_Pro Mediu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400" dirty="0">
              <a:latin typeface="KoPub돋움체_Pro Medium" pitchFamily="18" charset="-127"/>
              <a:ea typeface="KoPub돋움체_Pro Mediu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400" dirty="0">
              <a:latin typeface="KoPub돋움체_Pro Medium" pitchFamily="18" charset="-127"/>
              <a:ea typeface="KoPub돋움체_Pro Mediu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400" dirty="0">
              <a:latin typeface="KoPub돋움체_Pro Medium" pitchFamily="18" charset="-127"/>
              <a:ea typeface="KoPub돋움체_Pro Medium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sz="4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242EBA-334D-8BC8-B39D-574CF86C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66828" y="2585746"/>
            <a:ext cx="6478560" cy="418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682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888F-AB38-653F-DB4D-660A353C1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ADC10-99E0-0718-27C6-60873E0C8884}"/>
              </a:ext>
            </a:extLst>
          </p:cNvPr>
          <p:cNvSpPr txBox="1"/>
          <p:nvPr/>
        </p:nvSpPr>
        <p:spPr>
          <a:xfrm>
            <a:off x="3353206" y="342243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BB84B1-57BD-DAB6-112E-8F1A955F1773}"/>
              </a:ext>
            </a:extLst>
          </p:cNvPr>
          <p:cNvSpPr txBox="1">
            <a:spLocks/>
          </p:cNvSpPr>
          <p:nvPr/>
        </p:nvSpPr>
        <p:spPr>
          <a:xfrm>
            <a:off x="836613" y="1176188"/>
            <a:ext cx="9624558" cy="50728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dirty="0" err="1"/>
              <a:t>최소제곱법</a:t>
            </a:r>
            <a:endParaRPr lang="en-US" altLang="ko-KR" sz="18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최소제곱법</a:t>
            </a:r>
            <a:r>
              <a:rPr lang="en-US" altLang="ko-KR" sz="1600" dirty="0"/>
              <a:t>(Least Squares Method)</a:t>
            </a:r>
            <a:r>
              <a:rPr lang="ko-KR" altLang="en-US" sz="1600" dirty="0"/>
              <a:t>은</a:t>
            </a:r>
            <a:br>
              <a:rPr lang="ko-KR" altLang="en-US" sz="1600" dirty="0"/>
            </a:br>
            <a:r>
              <a:rPr lang="ko-KR" altLang="en-US" sz="1600" dirty="0"/>
              <a:t>회귀 모델을 학습할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실제값의</a:t>
            </a:r>
            <a:r>
              <a:rPr lang="ko-KR" altLang="en-US" sz="1600" dirty="0"/>
              <a:t> 차이</a:t>
            </a:r>
            <a:r>
              <a:rPr lang="en-US" altLang="ko-KR" sz="1600" dirty="0"/>
              <a:t>(</a:t>
            </a:r>
            <a:r>
              <a:rPr lang="ko-KR" altLang="en-US" sz="1600" dirty="0"/>
              <a:t>오차</a:t>
            </a:r>
            <a:r>
              <a:rPr lang="en-US" altLang="ko-KR" sz="1600" dirty="0"/>
              <a:t>)</a:t>
            </a:r>
            <a:r>
              <a:rPr lang="ko-KR" altLang="en-US" sz="1600" dirty="0"/>
              <a:t>를 제곱해서 모두 더한 값을 최소화하는 방법이다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핵심 아이디어</a:t>
            </a:r>
            <a:endParaRPr lang="en-US" altLang="ko-KR" sz="1600" dirty="0"/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회귀 모델: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오차(</a:t>
            </a:r>
            <a:r>
              <a:rPr lang="ko-KR" altLang="ko-KR" sz="1600" dirty="0" err="1">
                <a:latin typeface="Arial" panose="020B0604020202020204" pitchFamily="34" charset="0"/>
              </a:rPr>
              <a:t>잔차</a:t>
            </a:r>
            <a:r>
              <a:rPr lang="ko-KR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 err="1">
                <a:latin typeface="Arial" panose="020B0604020202020204" pitchFamily="34" charset="0"/>
              </a:rPr>
              <a:t>Residual</a:t>
            </a:r>
            <a:r>
              <a:rPr lang="ko-KR" altLang="ko-KR" sz="1600" dirty="0">
                <a:latin typeface="Arial" panose="020B0604020202020204" pitchFamily="34" charset="0"/>
              </a:rPr>
              <a:t>):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오차 </a:t>
            </a:r>
            <a:r>
              <a:rPr lang="ko-KR" altLang="ko-KR" sz="1600" dirty="0" err="1">
                <a:latin typeface="Arial" panose="020B0604020202020204" pitchFamily="34" charset="0"/>
              </a:rPr>
              <a:t>제곱합</a:t>
            </a:r>
            <a:r>
              <a:rPr lang="ko-KR" altLang="ko-KR" sz="1600" dirty="0">
                <a:latin typeface="Arial" panose="020B0604020202020204" pitchFamily="34" charset="0"/>
              </a:rPr>
              <a:t>(</a:t>
            </a:r>
            <a:r>
              <a:rPr lang="ko-KR" altLang="ko-KR" sz="1600" dirty="0" err="1">
                <a:latin typeface="Arial" panose="020B0604020202020204" pitchFamily="34" charset="0"/>
              </a:rPr>
              <a:t>Sum</a:t>
            </a:r>
            <a:r>
              <a:rPr lang="ko-KR" altLang="ko-KR" sz="1600" dirty="0">
                <a:latin typeface="Arial" panose="020B0604020202020204" pitchFamily="34" charset="0"/>
              </a:rPr>
              <a:t> of </a:t>
            </a:r>
            <a:r>
              <a:rPr lang="ko-KR" altLang="ko-KR" sz="1600" dirty="0" err="1">
                <a:latin typeface="Arial" panose="020B0604020202020204" pitchFamily="34" charset="0"/>
              </a:rPr>
              <a:t>Squared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Errors</a:t>
            </a:r>
            <a:r>
              <a:rPr lang="ko-KR" altLang="ko-KR" sz="1600" dirty="0">
                <a:latin typeface="Arial" panose="020B0604020202020204" pitchFamily="34" charset="0"/>
              </a:rPr>
              <a:t>, SSE):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목표:</a:t>
            </a:r>
          </a:p>
          <a:p>
            <a:pPr lvl="0" defTabSz="914400" eaLnBrk="0" fontAlgn="base" hangingPunct="0">
              <a:lnSpc>
                <a:spcPct val="250000"/>
              </a:lnSpc>
              <a:spcAft>
                <a:spcPct val="0"/>
              </a:spcAft>
            </a:pPr>
            <a:r>
              <a:rPr lang="ko-KR" altLang="en-US" sz="1600" dirty="0">
                <a:latin typeface="Arial" panose="020B0604020202020204" pitchFamily="34" charset="0"/>
              </a:rPr>
              <a:t>　　　　　　</a:t>
            </a:r>
            <a:r>
              <a:rPr lang="ko-KR" altLang="ko-KR" sz="1600" dirty="0">
                <a:latin typeface="Arial" panose="020B0604020202020204" pitchFamily="34" charset="0"/>
              </a:rPr>
              <a:t>→ 오차 제곱합이 가장 작은 파라미터 </a:t>
            </a:r>
            <a:r>
              <a:rPr lang="ko-KR" altLang="ko-KR" sz="1600" dirty="0" err="1">
                <a:latin typeface="Arial" panose="020B0604020202020204" pitchFamily="34" charset="0"/>
              </a:rPr>
              <a:t>θ</a:t>
            </a:r>
            <a:r>
              <a:rPr lang="ko-KR" altLang="ko-KR" sz="1600" dirty="0">
                <a:latin typeface="Arial" panose="020B0604020202020204" pitchFamily="34" charset="0"/>
              </a:rPr>
              <a:t>\</a:t>
            </a:r>
            <a:r>
              <a:rPr lang="ko-KR" altLang="ko-KR" sz="1600" dirty="0" err="1">
                <a:latin typeface="Arial" panose="020B0604020202020204" pitchFamily="34" charset="0"/>
              </a:rPr>
              <a:t>thetaθ</a:t>
            </a:r>
            <a:r>
              <a:rPr lang="ko-KR" altLang="ko-KR" sz="1600" dirty="0">
                <a:latin typeface="Arial" panose="020B0604020202020204" pitchFamily="34" charset="0"/>
              </a:rPr>
              <a:t> 찾기</a:t>
            </a:r>
          </a:p>
          <a:p>
            <a:pPr lvl="0" defTabSz="914400" eaLnBrk="0" fontAlgn="base" hangingPunct="0">
              <a:spcAft>
                <a:spcPct val="0"/>
              </a:spcAft>
            </a:pPr>
            <a:endParaRPr lang="ko-KR" altLang="ko-KR" sz="16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CA3F77-4FCC-7E66-0CA1-B6C36AF4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20" y="3301618"/>
            <a:ext cx="1132338" cy="3629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0D1973-3717-98F4-AF14-5E2328D20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840" y="3897733"/>
            <a:ext cx="1374431" cy="4106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19593C-1364-DD60-0C85-12714193F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381" y="4451895"/>
            <a:ext cx="1939032" cy="6598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6D671E4-A3B7-6AD1-54E5-BE88EBD7C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565" y="5110291"/>
            <a:ext cx="1804475" cy="4869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69D209-C0C2-5FFA-B6C0-B2104C4522B7}"/>
              </a:ext>
            </a:extLst>
          </p:cNvPr>
          <p:cNvSpPr txBox="1"/>
          <p:nvPr/>
        </p:nvSpPr>
        <p:spPr>
          <a:xfrm>
            <a:off x="6934201" y="5300496"/>
            <a:ext cx="496936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왜 제곱을 쓰는가</a:t>
            </a:r>
            <a:r>
              <a:rPr lang="en-US" altLang="ko-KR" sz="14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단순히 오차의 합을 쓰면</a:t>
            </a:r>
            <a:r>
              <a:rPr lang="en-US" altLang="ko-KR" sz="1400" dirty="0"/>
              <a:t>, </a:t>
            </a:r>
            <a:r>
              <a:rPr lang="ko-KR" altLang="en-US" sz="1400" b="1" dirty="0"/>
              <a:t>양수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음수가 서로 상쇄</a:t>
            </a:r>
            <a:r>
              <a:rPr lang="ko-KR" altLang="en-US" sz="1400" dirty="0"/>
              <a:t>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절댓값 합을 쓰면 미분이 어려움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ko-KR" altLang="en-US" sz="1400" b="1" dirty="0"/>
              <a:t>제곱</a:t>
            </a:r>
            <a:r>
              <a:rPr lang="ko-KR" altLang="en-US" sz="1400" dirty="0"/>
              <a:t>을 해서 모든 오차를 양수화하고</a:t>
            </a:r>
            <a:r>
              <a:rPr lang="en-US" altLang="ko-KR" sz="1400" dirty="0"/>
              <a:t>, </a:t>
            </a:r>
            <a:r>
              <a:rPr lang="ko-KR" altLang="en-US" sz="1400" dirty="0"/>
              <a:t>미분을 통해 쉽게 해를 구할 수 있도록 만듦</a:t>
            </a:r>
          </a:p>
        </p:txBody>
      </p:sp>
    </p:spTree>
    <p:extLst>
      <p:ext uri="{BB962C8B-B14F-4D97-AF65-F5344CB8AC3E}">
        <p14:creationId xmlns:p14="http://schemas.microsoft.com/office/powerpoint/2010/main" val="1359934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2B1A4-DE09-60CB-66BB-81D24AD6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39240A-B57F-4448-8147-E1A46A093514}"/>
              </a:ext>
            </a:extLst>
          </p:cNvPr>
          <p:cNvSpPr txBox="1"/>
          <p:nvPr/>
        </p:nvSpPr>
        <p:spPr>
          <a:xfrm>
            <a:off x="3353206" y="342243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C8CFDFB5-EE90-8C15-7295-9422D0C1B4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2412" y="1176188"/>
                <a:ext cx="9624558" cy="507286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kern="1200">
                    <a:solidFill>
                      <a:schemeClr val="tx1"/>
                    </a:solidFill>
                    <a:latin typeface="KoPub돋움체_Pro Bold" panose="02020603020101020101" pitchFamily="18" charset="-127"/>
                    <a:ea typeface="KoPub돋움체_Pro Bold" panose="02020603020101020101" pitchFamily="18" charset="-127"/>
                    <a:cs typeface="+mj-cs"/>
                  </a:defRPr>
                </a:lvl1pPr>
              </a:lstStyle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800" dirty="0" err="1"/>
                  <a:t>최소제곱법</a:t>
                </a:r>
                <a:endParaRPr lang="en-US" altLang="ko-KR" sz="1800" dirty="0"/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선형 회귀에서의 </a:t>
                </a:r>
                <a:r>
                  <a:rPr lang="ko-KR" altLang="en-US" sz="1600" dirty="0" err="1"/>
                  <a:t>최소제곱법</a:t>
                </a: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이 함수를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경사하강법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(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Gradient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Descent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)으로 근사적으로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최적값을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 찾을 수 있음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b="1" dirty="0">
                  <a:latin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b="1" dirty="0">
                    <a:latin typeface="Arial" panose="020B0604020202020204" pitchFamily="34" charset="0"/>
                  </a:rPr>
                  <a:t>* </a:t>
                </a:r>
                <a:r>
                  <a:rPr lang="ko-KR" altLang="en-US" sz="1600" b="1" dirty="0" err="1"/>
                  <a:t>경사하강법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(Gradient Descent): </a:t>
                </a:r>
                <a:r>
                  <a:rPr lang="ko-KR" altLang="en-US" sz="1600" dirty="0"/>
                  <a:t>손실 함수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6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에 대해 미분한 기울기를 따라 조금씩 업데이트를 반복하면서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600" dirty="0"/>
                  <a:t>가 최소가 되는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에 근접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ko-KR" sz="1600" dirty="0">
                  <a:latin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C8CFDFB5-EE90-8C15-7295-9422D0C1B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12" y="1176188"/>
                <a:ext cx="9624558" cy="5072865"/>
              </a:xfrm>
              <a:prstGeom prst="rect">
                <a:avLst/>
              </a:prstGeom>
              <a:blipFill>
                <a:blip r:embed="rId2"/>
                <a:stretch>
                  <a:fillRect l="-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24F745D-6062-6BFE-C30B-155D3D828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12" y="2041724"/>
            <a:ext cx="1436914" cy="283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D0543B-6786-E91F-8968-3CB72C624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97" y="2512576"/>
            <a:ext cx="3310166" cy="6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3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ADF7E-DDC7-A693-7F55-B8049B0A3B09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7D640-89A4-A8E3-5B49-01F83D4F40B6}"/>
              </a:ext>
            </a:extLst>
          </p:cNvPr>
          <p:cNvSpPr txBox="1"/>
          <p:nvPr/>
        </p:nvSpPr>
        <p:spPr>
          <a:xfrm>
            <a:off x="287500" y="1252720"/>
            <a:ext cx="6644242" cy="4378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x = [1, 2, 3]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y = [3, 5, 7]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x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일때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직관적으로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f(x) = 2x + 1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이라는 것을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알수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컴퓨터가 처리하는 방법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가설함수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H(w, b) =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Wx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+ B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를 설정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가설 초기화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최소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제곱법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cost(w, b)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계산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80C6FF-1596-01ED-DAE3-162CB328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51" y="5220812"/>
            <a:ext cx="2987963" cy="699883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DB1709-E5D5-A68E-3761-079E3EC932B4}"/>
              </a:ext>
            </a:extLst>
          </p:cNvPr>
          <p:cNvGrpSpPr/>
          <p:nvPr/>
        </p:nvGrpSpPr>
        <p:grpSpPr>
          <a:xfrm>
            <a:off x="6905572" y="1482653"/>
            <a:ext cx="3146194" cy="3172857"/>
            <a:chOff x="6438900" y="2857500"/>
            <a:chExt cx="3146194" cy="3172857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6065F5E-C97B-22C5-862F-784284FDE070}"/>
                </a:ext>
              </a:extLst>
            </p:cNvPr>
            <p:cNvGrpSpPr/>
            <p:nvPr/>
          </p:nvGrpSpPr>
          <p:grpSpPr>
            <a:xfrm>
              <a:off x="6438900" y="3180080"/>
              <a:ext cx="2918460" cy="2850277"/>
              <a:chOff x="6438900" y="3180080"/>
              <a:chExt cx="2918460" cy="285027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6958CA4-2BF9-F6C1-3016-937A6006A6A4}"/>
                  </a:ext>
                </a:extLst>
              </p:cNvPr>
              <p:cNvCxnSpPr/>
              <p:nvPr/>
            </p:nvCxnSpPr>
            <p:spPr>
              <a:xfrm>
                <a:off x="6776720" y="5547360"/>
                <a:ext cx="2580640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76F5D081-82AD-0007-D5A7-68199238E8AE}"/>
                  </a:ext>
                </a:extLst>
              </p:cNvPr>
              <p:cNvCxnSpPr/>
              <p:nvPr/>
            </p:nvCxnSpPr>
            <p:spPr>
              <a:xfrm>
                <a:off x="6776720" y="518160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F388EC5-EDD2-2834-702F-2098BD3E91EC}"/>
                  </a:ext>
                </a:extLst>
              </p:cNvPr>
              <p:cNvCxnSpPr/>
              <p:nvPr/>
            </p:nvCxnSpPr>
            <p:spPr>
              <a:xfrm>
                <a:off x="6766560" y="483616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FA30CEC-DE87-176D-3B66-3659AC1E4A2F}"/>
                  </a:ext>
                </a:extLst>
              </p:cNvPr>
              <p:cNvCxnSpPr/>
              <p:nvPr/>
            </p:nvCxnSpPr>
            <p:spPr>
              <a:xfrm>
                <a:off x="6776720" y="450088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C2B1A8E-4804-E50B-6236-5B48639A1308}"/>
                  </a:ext>
                </a:extLst>
              </p:cNvPr>
              <p:cNvCxnSpPr/>
              <p:nvPr/>
            </p:nvCxnSpPr>
            <p:spPr>
              <a:xfrm>
                <a:off x="6776720" y="413512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7A5B349-D02D-6CC2-049B-2CE5802C486C}"/>
                  </a:ext>
                </a:extLst>
              </p:cNvPr>
              <p:cNvCxnSpPr/>
              <p:nvPr/>
            </p:nvCxnSpPr>
            <p:spPr>
              <a:xfrm>
                <a:off x="6766560" y="378968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BA86712-9866-42B5-FE96-F4CE1E1E5A6B}"/>
                  </a:ext>
                </a:extLst>
              </p:cNvPr>
              <p:cNvCxnSpPr/>
              <p:nvPr/>
            </p:nvCxnSpPr>
            <p:spPr>
              <a:xfrm>
                <a:off x="6766560" y="3474720"/>
                <a:ext cx="2580640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6128CA4-FAD5-BA6F-9D4E-63593A1C707C}"/>
                  </a:ext>
                </a:extLst>
              </p:cNvPr>
              <p:cNvCxnSpPr/>
              <p:nvPr/>
            </p:nvCxnSpPr>
            <p:spPr>
              <a:xfrm flipH="1" flipV="1">
                <a:off x="6766560" y="3180080"/>
                <a:ext cx="10160" cy="23686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9DFBBA4-3AD8-7514-8ABE-833DFC2C5603}"/>
                  </a:ext>
                </a:extLst>
              </p:cNvPr>
              <p:cNvCxnSpPr/>
              <p:nvPr/>
            </p:nvCxnSpPr>
            <p:spPr>
              <a:xfrm>
                <a:off x="7101840" y="5457242"/>
                <a:ext cx="0" cy="1815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202D10F1-6DE3-0C4F-21C0-5C387B933AC0}"/>
                  </a:ext>
                </a:extLst>
              </p:cNvPr>
              <p:cNvCxnSpPr/>
              <p:nvPr/>
            </p:nvCxnSpPr>
            <p:spPr>
              <a:xfrm>
                <a:off x="7426960" y="5467402"/>
                <a:ext cx="0" cy="1815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58290A1-D036-37C5-0DAF-CCFF75A7F495}"/>
                  </a:ext>
                </a:extLst>
              </p:cNvPr>
              <p:cNvCxnSpPr/>
              <p:nvPr/>
            </p:nvCxnSpPr>
            <p:spPr>
              <a:xfrm>
                <a:off x="7752080" y="5457242"/>
                <a:ext cx="0" cy="1815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C4593C6-DBD0-312B-0FE2-E391CF523C2F}"/>
                  </a:ext>
                </a:extLst>
              </p:cNvPr>
              <p:cNvCxnSpPr/>
              <p:nvPr/>
            </p:nvCxnSpPr>
            <p:spPr>
              <a:xfrm>
                <a:off x="8087360" y="5467402"/>
                <a:ext cx="0" cy="18155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865F2B-B42E-08FB-A866-EF00B7884F8F}"/>
                  </a:ext>
                </a:extLst>
              </p:cNvPr>
              <p:cNvSpPr txBox="1"/>
              <p:nvPr/>
            </p:nvSpPr>
            <p:spPr>
              <a:xfrm>
                <a:off x="6705682" y="5661025"/>
                <a:ext cx="1590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   1  2   3   4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9521BB-8D00-B731-0085-42B4DC614057}"/>
                  </a:ext>
                </a:extLst>
              </p:cNvPr>
              <p:cNvSpPr txBox="1"/>
              <p:nvPr/>
            </p:nvSpPr>
            <p:spPr>
              <a:xfrm>
                <a:off x="6438900" y="325755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3054E3-2044-47EC-27C4-26A5507581A7}"/>
                  </a:ext>
                </a:extLst>
              </p:cNvPr>
              <p:cNvSpPr txBox="1"/>
              <p:nvPr/>
            </p:nvSpPr>
            <p:spPr>
              <a:xfrm>
                <a:off x="6438900" y="359092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0CFC47-1654-0445-05B9-C10268645F5A}"/>
                  </a:ext>
                </a:extLst>
              </p:cNvPr>
              <p:cNvSpPr txBox="1"/>
              <p:nvPr/>
            </p:nvSpPr>
            <p:spPr>
              <a:xfrm>
                <a:off x="6438900" y="39624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36E1AD-E2F4-6873-1551-D050A6D52A86}"/>
                  </a:ext>
                </a:extLst>
              </p:cNvPr>
              <p:cNvSpPr txBox="1"/>
              <p:nvPr/>
            </p:nvSpPr>
            <p:spPr>
              <a:xfrm>
                <a:off x="6438900" y="43053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60F8DC-9BF6-F376-A354-DF5208D16889}"/>
                  </a:ext>
                </a:extLst>
              </p:cNvPr>
              <p:cNvSpPr txBox="1"/>
              <p:nvPr/>
            </p:nvSpPr>
            <p:spPr>
              <a:xfrm>
                <a:off x="6448425" y="4610100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03BD13-5A68-5582-C041-2B91530B487D}"/>
                  </a:ext>
                </a:extLst>
              </p:cNvPr>
              <p:cNvSpPr txBox="1"/>
              <p:nvPr/>
            </p:nvSpPr>
            <p:spPr>
              <a:xfrm>
                <a:off x="6438900" y="496252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2584C2-4489-DCBA-E73D-7D718480FEB6}"/>
                  </a:ext>
                </a:extLst>
              </p:cNvPr>
              <p:cNvSpPr txBox="1"/>
              <p:nvPr/>
            </p:nvSpPr>
            <p:spPr>
              <a:xfrm>
                <a:off x="6467475" y="5381625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0</a:t>
                </a:r>
              </a:p>
            </p:txBody>
          </p: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BD69712-88D2-E11F-2E1F-07CB17C7B566}"/>
                </a:ext>
              </a:extLst>
            </p:cNvPr>
            <p:cNvSpPr/>
            <p:nvPr/>
          </p:nvSpPr>
          <p:spPr>
            <a:xfrm>
              <a:off x="7016115" y="4423291"/>
              <a:ext cx="128987" cy="120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B3FF470-86DA-ADC9-0791-F7ADFC7CD364}"/>
                </a:ext>
              </a:extLst>
            </p:cNvPr>
            <p:cNvSpPr/>
            <p:nvPr/>
          </p:nvSpPr>
          <p:spPr>
            <a:xfrm>
              <a:off x="7378065" y="3718441"/>
              <a:ext cx="128987" cy="120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D7A0BF1-4B2B-95A0-AFEB-768679477135}"/>
                </a:ext>
              </a:extLst>
            </p:cNvPr>
            <p:cNvSpPr/>
            <p:nvPr/>
          </p:nvSpPr>
          <p:spPr>
            <a:xfrm>
              <a:off x="7701915" y="3061216"/>
              <a:ext cx="128987" cy="12013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A15A0CA-994E-EC86-0495-A5C4FD3624C8}"/>
                </a:ext>
              </a:extLst>
            </p:cNvPr>
            <p:cNvCxnSpPr/>
            <p:nvPr/>
          </p:nvCxnSpPr>
          <p:spPr>
            <a:xfrm flipV="1">
              <a:off x="6776720" y="3061216"/>
              <a:ext cx="2167255" cy="24861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8F412B-7FAF-263A-AB18-F4B92F5C2571}"/>
                </a:ext>
              </a:extLst>
            </p:cNvPr>
            <p:cNvSpPr txBox="1"/>
            <p:nvPr/>
          </p:nvSpPr>
          <p:spPr>
            <a:xfrm>
              <a:off x="8985250" y="28575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H(x)</a:t>
              </a:r>
              <a:endParaRPr lang="ko-KR" altLang="en-US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B89E205-A3A7-52CE-F483-91416C9A1708}"/>
                </a:ext>
              </a:extLst>
            </p:cNvPr>
            <p:cNvCxnSpPr>
              <a:stCxn id="37" idx="4"/>
            </p:cNvCxnSpPr>
            <p:nvPr/>
          </p:nvCxnSpPr>
          <p:spPr>
            <a:xfrm>
              <a:off x="7080609" y="4543424"/>
              <a:ext cx="21231" cy="638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CC8EBC6-D0EC-1477-0362-48DB70D834B5}"/>
                </a:ext>
              </a:extLst>
            </p:cNvPr>
            <p:cNvCxnSpPr>
              <a:cxnSpLocks/>
            </p:cNvCxnSpPr>
            <p:nvPr/>
          </p:nvCxnSpPr>
          <p:spPr>
            <a:xfrm>
              <a:off x="7452084" y="3867149"/>
              <a:ext cx="81362" cy="807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0A1530A-2B9F-2514-0CDF-02992EA5F558}"/>
                </a:ext>
              </a:extLst>
            </p:cNvPr>
            <p:cNvCxnSpPr>
              <a:cxnSpLocks/>
            </p:cNvCxnSpPr>
            <p:nvPr/>
          </p:nvCxnSpPr>
          <p:spPr>
            <a:xfrm>
              <a:off x="7775934" y="3209924"/>
              <a:ext cx="81362" cy="1080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CC9D91D2-994E-0656-E35D-5987C8E4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15" y="4878007"/>
            <a:ext cx="4897556" cy="69274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034957D-A631-179F-893C-6F8085B90746}"/>
              </a:ext>
            </a:extLst>
          </p:cNvPr>
          <p:cNvSpPr txBox="1"/>
          <p:nvPr/>
        </p:nvSpPr>
        <p:spPr>
          <a:xfrm>
            <a:off x="6467475" y="5728644"/>
            <a:ext cx="507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 = (2</a:t>
            </a:r>
            <a:r>
              <a:rPr lang="en-US" altLang="ko-KR" baseline="40000" dirty="0"/>
              <a:t>2</a:t>
            </a:r>
            <a:r>
              <a:rPr lang="en-US" altLang="ko-KR" dirty="0"/>
              <a:t> + 3</a:t>
            </a:r>
            <a:r>
              <a:rPr lang="en-US" altLang="ko-KR" baseline="40000" dirty="0"/>
              <a:t>2</a:t>
            </a:r>
            <a:r>
              <a:rPr lang="en-US" altLang="ko-KR" dirty="0"/>
              <a:t> + 4</a:t>
            </a:r>
            <a:r>
              <a:rPr lang="en-US" altLang="ko-KR" baseline="40000" dirty="0"/>
              <a:t>2</a:t>
            </a:r>
            <a:r>
              <a:rPr lang="en-US" altLang="ko-KR" dirty="0"/>
              <a:t>) / 3</a:t>
            </a:r>
          </a:p>
          <a:p>
            <a:endParaRPr lang="en-US" altLang="ko-KR" dirty="0"/>
          </a:p>
          <a:p>
            <a:r>
              <a:rPr lang="en-US" altLang="ko-KR" dirty="0"/>
              <a:t>       = 29/3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35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FA844B-B1F1-40D1-F54F-36DBD283B301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68BE7-219F-4A40-EBFE-F0BA4083065C}"/>
              </a:ext>
            </a:extLst>
          </p:cNvPr>
          <p:cNvSpPr txBox="1"/>
          <p:nvPr/>
        </p:nvSpPr>
        <p:spPr>
          <a:xfrm>
            <a:off x="857772" y="1745146"/>
            <a:ext cx="8101402" cy="9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예측값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H(x)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와 실제 정답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(y)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차이를 최소화하는 값을 구하는 함수임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  - Loss(W, b), Error(W, b)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등으로도 불림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66906A-B398-E12A-CAC1-D83C5D7DD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79" y="2393499"/>
            <a:ext cx="3267531" cy="353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3B4B49-3C6C-2063-6FCE-9D3302CD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90" y="4752995"/>
            <a:ext cx="4244451" cy="662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5408A1-0766-81CB-42F6-C911E2149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775" y="3060417"/>
            <a:ext cx="3267531" cy="1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38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29A69-F880-483E-13EC-C2246CE1C495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FC746-37AE-4564-6A64-C2BC8311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99" y="2091120"/>
            <a:ext cx="8185830" cy="4250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6DD09A-B795-E488-62B4-41775DBE9F70}"/>
              </a:ext>
            </a:extLst>
          </p:cNvPr>
          <p:cNvSpPr txBox="1"/>
          <p:nvPr/>
        </p:nvSpPr>
        <p:spPr>
          <a:xfrm>
            <a:off x="857772" y="1584763"/>
            <a:ext cx="8101402" cy="506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함수 예제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92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5834F-ACA3-2CBF-EE57-9C29D59D62EB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2A04A-5C29-F5D2-ABD7-1C536F34A1B6}"/>
              </a:ext>
            </a:extLst>
          </p:cNvPr>
          <p:cNvSpPr txBox="1"/>
          <p:nvPr/>
        </p:nvSpPr>
        <p:spPr>
          <a:xfrm>
            <a:off x="1282315" y="1391816"/>
            <a:ext cx="3872071" cy="204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값의 변화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- w = 0, cost(w) = 4.67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- w = 1, cost(w) = 0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- w = 2, cost(w) = 4.67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AC7420-1AC5-24D0-3F5B-4D36A8FC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04" y="1803800"/>
            <a:ext cx="4191521" cy="895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C213B4-4951-69BD-D2C1-83CF9B83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44" y="2782920"/>
            <a:ext cx="4088129" cy="30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3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5834F-ACA3-2CBF-EE57-9C29D59D62EB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2A04A-5C29-F5D2-ABD7-1C536F34A1B6}"/>
              </a:ext>
            </a:extLst>
          </p:cNvPr>
          <p:cNvSpPr txBox="1"/>
          <p:nvPr/>
        </p:nvSpPr>
        <p:spPr>
          <a:xfrm>
            <a:off x="857772" y="1198869"/>
            <a:ext cx="81014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값을 어떻게 하면 최소화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시킬수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2112A8-13D9-074D-E6A4-897C5306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226" y="1972903"/>
            <a:ext cx="5719272" cy="45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9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E548D-E354-DE39-3E98-676ACE31038C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C9D5091-55B0-EB63-5500-A962812B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8769" y="2852777"/>
            <a:ext cx="4020282" cy="273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75B239-E2B0-9A8E-46A5-5582DA714A22}"/>
              </a:ext>
            </a:extLst>
          </p:cNvPr>
          <p:cNvSpPr txBox="1"/>
          <p:nvPr/>
        </p:nvSpPr>
        <p:spPr>
          <a:xfrm>
            <a:off x="483226" y="1384738"/>
            <a:ext cx="7314705" cy="4015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경사하강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알고리즘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 algorithm)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를 최소화 하는 알고리즘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경사하강법은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최소화 문제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(minimization problems)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에 많이 사용되고 있음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주어진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함수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cost(W, b)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를 최소화 하는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W, b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를 찾음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어떻게 하면 기울기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에 수렴하고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cost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 최소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(0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에 근접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되는것을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찾을수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있을까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?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20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en-US" altLang="ko-KR" sz="1600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8C8E1-BCA0-DC9B-3BFD-F0B017BFD041}"/>
              </a:ext>
            </a:extLst>
          </p:cNvPr>
          <p:cNvSpPr txBox="1"/>
          <p:nvPr/>
        </p:nvSpPr>
        <p:spPr>
          <a:xfrm>
            <a:off x="1687275" y="5128751"/>
            <a:ext cx="60960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 err="1"/>
              <a:t>경사하강</a:t>
            </a:r>
            <a:r>
              <a:rPr lang="ko-KR" altLang="en-US" sz="1400" b="1" dirty="0"/>
              <a:t> 알고리즘의 직관적 비유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 산 위에서 눈을 감고 내려가는 상황에서</a:t>
            </a:r>
            <a:r>
              <a:rPr lang="en-US" altLang="ko-KR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 현재 위치에서 기울기</a:t>
            </a:r>
            <a:r>
              <a:rPr lang="en-US" altLang="ko-KR" sz="1400" dirty="0"/>
              <a:t>(</a:t>
            </a:r>
            <a:r>
              <a:rPr lang="ko-KR" altLang="en-US" sz="1400" dirty="0"/>
              <a:t>경사</a:t>
            </a:r>
            <a:r>
              <a:rPr lang="en-US" altLang="ko-KR" sz="1400" dirty="0"/>
              <a:t>)</a:t>
            </a:r>
            <a:r>
              <a:rPr lang="ko-KR" altLang="en-US" sz="1400" dirty="0"/>
              <a:t>를 계산 → 가장 가파르게 내려가는 방향을 선택 → 조금 이동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 이 과정을 반복하면 결국 골짜기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최소점</a:t>
            </a:r>
            <a:r>
              <a:rPr lang="en-US" altLang="ko-KR" sz="1400" dirty="0"/>
              <a:t>)</a:t>
            </a:r>
            <a:r>
              <a:rPr lang="ko-KR" altLang="en-US" sz="1400" dirty="0"/>
              <a:t>에 도달</a:t>
            </a:r>
          </a:p>
        </p:txBody>
      </p:sp>
    </p:spTree>
    <p:extLst>
      <p:ext uri="{BB962C8B-B14F-4D97-AF65-F5344CB8AC3E}">
        <p14:creationId xmlns:p14="http://schemas.microsoft.com/office/powerpoint/2010/main" val="16914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A9CFB-1E25-AB2C-DAAA-3465A325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754D041-B16E-26BE-022A-BF47B8C92606}"/>
              </a:ext>
            </a:extLst>
          </p:cNvPr>
          <p:cNvSpPr txBox="1">
            <a:spLocks/>
          </p:cNvSpPr>
          <p:nvPr/>
        </p:nvSpPr>
        <p:spPr>
          <a:xfrm>
            <a:off x="2020781" y="374474"/>
            <a:ext cx="8107710" cy="4528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Machine Learning vs. Deep Learning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1FA30-5073-454C-C81F-61987A99CE04}"/>
              </a:ext>
            </a:extLst>
          </p:cNvPr>
          <p:cNvSpPr txBox="1"/>
          <p:nvPr/>
        </p:nvSpPr>
        <p:spPr>
          <a:xfrm>
            <a:off x="2377380" y="1092976"/>
            <a:ext cx="7714460" cy="5263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ko-KR" altLang="en-US" b="1" dirty="0"/>
              <a:t>머신러닝</a:t>
            </a:r>
            <a:r>
              <a:rPr lang="en-US" altLang="ko-KR" b="1" dirty="0"/>
              <a:t>(Machine Learning)</a:t>
            </a:r>
            <a:r>
              <a:rPr lang="ko-KR" altLang="en-US" b="1" dirty="0"/>
              <a:t>의 개념과 구조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머신러닝은</a:t>
            </a:r>
            <a:r>
              <a:rPr lang="ko-KR" altLang="en-US" sz="1600" dirty="0"/>
              <a:t> 데이터를 이용해 </a:t>
            </a:r>
            <a:r>
              <a:rPr lang="ko-KR" altLang="en-US" sz="1600" b="1" dirty="0"/>
              <a:t>명시적인 프로그래밍 없이</a:t>
            </a:r>
            <a:r>
              <a:rPr lang="ko-KR" altLang="en-US" sz="1600" dirty="0"/>
              <a:t> 컴퓨터가 학습하고 예측하거나 분류하는 알고리즘이다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대표적인 알고리즘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선형 회귀(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의사결정 트리(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서포트 벡터 머신(SVM)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K-최근접 이웃(KNN)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포레스트(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구조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수집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특징 추출(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Engineering)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선택 및 학습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평가 및 예측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튜닝(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하이퍼파라미터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조정 등)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1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A0798-3023-A953-38F6-CF2534AC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8AC8B-1459-2B35-3777-3F5408E744FB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AC66-5AD7-96E6-4A31-279570DBA5CF}"/>
              </a:ext>
            </a:extLst>
          </p:cNvPr>
          <p:cNvSpPr txBox="1"/>
          <p:nvPr/>
        </p:nvSpPr>
        <p:spPr>
          <a:xfrm>
            <a:off x="945869" y="1254106"/>
            <a:ext cx="10805260" cy="526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경사하강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알고리즘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 algorithm)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기본 개념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모델의 목표</a:t>
            </a:r>
            <a:r>
              <a:rPr lang="ko-KR" altLang="ko-KR" sz="1600" dirty="0">
                <a:latin typeface="Arial" panose="020B0604020202020204" pitchFamily="34" charset="0"/>
              </a:rPr>
              <a:t>는 손실 함수 </a:t>
            </a:r>
            <a:r>
              <a:rPr lang="ko-KR" altLang="ko-KR" sz="1600" dirty="0" err="1">
                <a:latin typeface="Arial" panose="020B0604020202020204" pitchFamily="34" charset="0"/>
              </a:rPr>
              <a:t>J</a:t>
            </a:r>
            <a:r>
              <a:rPr lang="ko-KR" altLang="ko-KR" sz="1600" dirty="0">
                <a:latin typeface="Arial" panose="020B0604020202020204" pitchFamily="34" charset="0"/>
              </a:rPr>
              <a:t>(</a:t>
            </a:r>
            <a:r>
              <a:rPr lang="ko-KR" altLang="ko-KR" sz="1600" dirty="0" err="1">
                <a:latin typeface="Arial" panose="020B0604020202020204" pitchFamily="34" charset="0"/>
              </a:rPr>
              <a:t>θ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최소화하는 최적 파라미터 </a:t>
            </a:r>
            <a:r>
              <a:rPr lang="ko-KR" altLang="ko-KR" sz="1600" dirty="0" err="1">
                <a:latin typeface="Arial" panose="020B0604020202020204" pitchFamily="34" charset="0"/>
              </a:rPr>
              <a:t>θ를</a:t>
            </a:r>
            <a:r>
              <a:rPr lang="ko-KR" altLang="ko-KR" sz="1600" dirty="0">
                <a:latin typeface="Arial" panose="020B0604020202020204" pitchFamily="34" charset="0"/>
              </a:rPr>
              <a:t> 찾는 것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 err="1">
                <a:latin typeface="Arial" panose="020B0604020202020204" pitchFamily="34" charset="0"/>
              </a:rPr>
              <a:t>경사하강법</a:t>
            </a:r>
            <a:r>
              <a:rPr lang="ko-KR" altLang="ko-KR" sz="1600" dirty="0" err="1">
                <a:latin typeface="Arial" panose="020B0604020202020204" pitchFamily="34" charset="0"/>
              </a:rPr>
              <a:t>은</a:t>
            </a:r>
            <a:r>
              <a:rPr lang="ko-KR" altLang="ko-KR" sz="1600" dirty="0">
                <a:latin typeface="Arial" panose="020B0604020202020204" pitchFamily="34" charset="0"/>
              </a:rPr>
              <a:t> 함수의 기울기(</a:t>
            </a:r>
            <a:r>
              <a:rPr lang="ko-KR" altLang="ko-KR" sz="1600" dirty="0" err="1">
                <a:latin typeface="Arial" panose="020B0604020202020204" pitchFamily="34" charset="0"/>
              </a:rPr>
              <a:t>gradient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이용해, 반복적으로 파라미터를 업데이트하며 </a:t>
            </a:r>
            <a:r>
              <a:rPr lang="ko-KR" altLang="ko-KR" sz="1600" b="1" dirty="0">
                <a:latin typeface="Arial" panose="020B0604020202020204" pitchFamily="34" charset="0"/>
              </a:rPr>
              <a:t>최소점에 수렴</a:t>
            </a:r>
            <a:r>
              <a:rPr lang="ko-KR" altLang="ko-KR" sz="1600" dirty="0">
                <a:latin typeface="Arial" panose="020B0604020202020204" pitchFamily="34" charset="0"/>
              </a:rPr>
              <a:t>하는 최적화 알고리즘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수식 예시 </a:t>
            </a:r>
            <a:r>
              <a:rPr lang="en-US" altLang="ko-KR" sz="1600" dirty="0"/>
              <a:t>(</a:t>
            </a:r>
            <a:r>
              <a:rPr lang="ko-KR" altLang="en-US" sz="1600" dirty="0"/>
              <a:t>선형 회귀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손실 함수 </a:t>
            </a:r>
            <a:r>
              <a:rPr lang="en-US" altLang="ko-KR" sz="1600" dirty="0"/>
              <a:t>(MSE, </a:t>
            </a:r>
            <a:r>
              <a:rPr lang="ko-KR" altLang="en-US" sz="1600" dirty="0" err="1"/>
              <a:t>평균제곱오차</a:t>
            </a:r>
            <a:r>
              <a:rPr lang="en-US" altLang="ko-KR" sz="1600" dirty="0"/>
              <a:t>):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편미분</a:t>
            </a:r>
            <a:r>
              <a:rPr lang="en-US" altLang="ko-KR" sz="1600" dirty="0"/>
              <a:t>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업데이트 규칙</a:t>
            </a:r>
            <a:r>
              <a:rPr lang="en-US" altLang="ko-KR" sz="1600" dirty="0"/>
              <a:t>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349A6-8D64-EB05-38E7-D4332A33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542" y="3429000"/>
            <a:ext cx="3524129" cy="7338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5C5763-FB2D-379E-F7F4-36886B9A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66" y="4162891"/>
            <a:ext cx="2904255" cy="16617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33A02C-3F35-40ED-FF2E-9F6039F72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733" y="5892461"/>
            <a:ext cx="3720767" cy="7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5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AE69-2149-C965-27EF-45A23ECB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3762B-55EF-F02F-0155-83BF42CE4250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63A8E-F9C9-9F5B-5BC9-37A778AAC468}"/>
              </a:ext>
            </a:extLst>
          </p:cNvPr>
          <p:cNvSpPr txBox="1"/>
          <p:nvPr/>
        </p:nvSpPr>
        <p:spPr>
          <a:xfrm>
            <a:off x="945869" y="1254106"/>
            <a:ext cx="10805260" cy="3045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경사하강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알고리즘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 algorithm)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핵심 포인트</a:t>
            </a:r>
            <a:endParaRPr lang="en-US" altLang="ko-KR" sz="1600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latin typeface="Arial" panose="020B0604020202020204" pitchFamily="34" charset="0"/>
              </a:rPr>
              <a:t>학습률</a:t>
            </a:r>
            <a:r>
              <a:rPr lang="ko-KR" altLang="ko-KR" sz="1600" dirty="0">
                <a:latin typeface="Arial" panose="020B0604020202020204" pitchFamily="34" charset="0"/>
              </a:rPr>
              <a:t>(α)이 너무 크면 → 최소점을 지나치고 발산 가능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너무 작으면 → 수렴은 하지만 너무 느림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역 최소(</a:t>
            </a:r>
            <a:r>
              <a:rPr lang="ko-KR" altLang="ko-KR" sz="1600" dirty="0" err="1">
                <a:latin typeface="Arial" panose="020B0604020202020204" pitchFamily="34" charset="0"/>
              </a:rPr>
              <a:t>local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minimum</a:t>
            </a:r>
            <a:r>
              <a:rPr lang="ko-KR" altLang="ko-KR" sz="1600" dirty="0">
                <a:latin typeface="Arial" panose="020B0604020202020204" pitchFamily="34" charset="0"/>
              </a:rPr>
              <a:t>)와 전역 최소(</a:t>
            </a:r>
            <a:r>
              <a:rPr lang="ko-KR" altLang="ko-KR" sz="1600" dirty="0" err="1">
                <a:latin typeface="Arial" panose="020B0604020202020204" pitchFamily="34" charset="0"/>
              </a:rPr>
              <a:t>global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minimum</a:t>
            </a:r>
            <a:r>
              <a:rPr lang="ko-KR" altLang="ko-KR" sz="1600" dirty="0">
                <a:latin typeface="Arial" panose="020B0604020202020204" pitchFamily="34" charset="0"/>
              </a:rPr>
              <a:t>) 이슈 존재 (특히 </a:t>
            </a:r>
            <a:r>
              <a:rPr lang="ko-KR" altLang="ko-KR" sz="1600" dirty="0" err="1">
                <a:latin typeface="Arial" panose="020B0604020202020204" pitchFamily="34" charset="0"/>
              </a:rPr>
              <a:t>딥러닝에서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경사하강법은</a:t>
            </a:r>
            <a:r>
              <a:rPr lang="ko-KR" altLang="en-US" sz="1600" b="1" dirty="0"/>
              <a:t> 손실함수 </a:t>
            </a:r>
            <a:r>
              <a:rPr lang="en-US" altLang="ko-KR" sz="1600" b="1" dirty="0"/>
              <a:t>Cost</a:t>
            </a:r>
            <a:r>
              <a:rPr lang="ko-KR" altLang="en-US" sz="1600" b="1" dirty="0"/>
              <a:t>의 기울기를 계산해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반복적으로 파라미터를 업데이트하면서 최소점으로 이동하는 알고리즘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63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B778C1-217E-46B0-40EA-8DDE7515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34" y="1048447"/>
            <a:ext cx="9308756" cy="56597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63F5A-ECEF-FDFB-A4D0-E7BCA6092A7B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AFCC56-21D9-9172-110E-9840C0F22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814" y="1047525"/>
            <a:ext cx="4448796" cy="685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ED9F5A-226D-9F12-4C98-23600C981ED8}"/>
              </a:ext>
            </a:extLst>
          </p:cNvPr>
          <p:cNvSpPr txBox="1"/>
          <p:nvPr/>
        </p:nvSpPr>
        <p:spPr>
          <a:xfrm>
            <a:off x="857772" y="1341482"/>
            <a:ext cx="5836643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경사하강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알고리즘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(Gradient descent algorithm)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603F-D40C-B9FE-43CD-271FB1FDA518}"/>
              </a:ext>
            </a:extLst>
          </p:cNvPr>
          <p:cNvSpPr txBox="1"/>
          <p:nvPr/>
        </p:nvSpPr>
        <p:spPr>
          <a:xfrm>
            <a:off x="8316686" y="5110843"/>
            <a:ext cx="38106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i="1" dirty="0"/>
              <a:t>선형회귀가 가지는 특별한 특성</a:t>
            </a:r>
            <a:endParaRPr lang="en-US" altLang="ko-KR" b="1" i="1" dirty="0"/>
          </a:p>
          <a:p>
            <a:r>
              <a:rPr lang="ko-KR" altLang="en-US" i="1" dirty="0" err="1"/>
              <a:t>경사하강법을</a:t>
            </a:r>
            <a:r>
              <a:rPr lang="ko-KR" altLang="en-US" i="1" dirty="0"/>
              <a:t> 사용하는 회귀모델은</a:t>
            </a:r>
            <a:endParaRPr lang="en-US" altLang="ko-KR" i="1" dirty="0"/>
          </a:p>
          <a:p>
            <a:r>
              <a:rPr lang="ko-KR" altLang="en-US" i="1" dirty="0"/>
              <a:t>초기값에 따라 다른 지역 최소값에</a:t>
            </a:r>
            <a:endParaRPr lang="en-US" altLang="ko-KR" i="1" dirty="0"/>
          </a:p>
          <a:p>
            <a:r>
              <a:rPr lang="ko-KR" altLang="en-US" i="1" dirty="0" err="1"/>
              <a:t>수렴할수</a:t>
            </a:r>
            <a:r>
              <a:rPr lang="ko-KR" altLang="en-US" i="1" dirty="0"/>
              <a:t> 있다는 특징이 있음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165962-A904-1946-53D5-B95D167B3967}"/>
              </a:ext>
            </a:extLst>
          </p:cNvPr>
          <p:cNvCxnSpPr/>
          <p:nvPr/>
        </p:nvCxnSpPr>
        <p:spPr>
          <a:xfrm>
            <a:off x="4942114" y="5508172"/>
            <a:ext cx="3282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259B4-C814-0201-C728-62208E6012DF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3578C-BCDE-0900-C8B2-9F295F963CFF}"/>
                  </a:ext>
                </a:extLst>
              </p:cNvPr>
              <p:cNvSpPr txBox="1"/>
              <p:nvPr/>
            </p:nvSpPr>
            <p:spPr>
              <a:xfrm>
                <a:off x="122985" y="1141712"/>
                <a:ext cx="10931458" cy="538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KoPub돋움체_Pro Light" pitchFamily="18" charset="-127"/>
                    <a:ea typeface="KoPub돋움체_Pro Light" pitchFamily="18" charset="-127"/>
                  </a:rPr>
                  <a:t>체인룰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KoPub돋움체_Pro Light" pitchFamily="18" charset="-127"/>
                    <a:ea typeface="KoPub돋움체_Pro Light" pitchFamily="18" charset="-127"/>
                  </a:rPr>
                  <a:t>(Chain Rule)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err="1"/>
                  <a:t>체인룰은</a:t>
                </a:r>
                <a:r>
                  <a:rPr lang="ko-KR" altLang="en-US" sz="1600" dirty="0"/>
                  <a:t> 합성 함수</a:t>
                </a:r>
                <a:r>
                  <a:rPr lang="en-US" altLang="ko-KR" sz="1600" dirty="0"/>
                  <a:t>(composite function)</a:t>
                </a:r>
                <a:r>
                  <a:rPr lang="ko-KR" altLang="en-US" sz="1600" dirty="0"/>
                  <a:t>의 미분을 구할 때 사용하는 규칙이다</a:t>
                </a:r>
                <a:r>
                  <a:rPr lang="en-US" altLang="ko-KR" sz="1600" dirty="0"/>
                  <a:t>.</a:t>
                </a: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합성 함수</a:t>
                </a:r>
                <a:r>
                  <a:rPr lang="en-US" altLang="ko-KR" sz="1600" dirty="0"/>
                  <a:t>:</a:t>
                </a: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 먼저 계산되고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1600" dirty="0"/>
                  <a:t>에 들어가서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/>
                  <a:t>가 나온다</a:t>
                </a:r>
                <a:r>
                  <a:rPr lang="en-US" altLang="ko-KR" sz="1600" dirty="0"/>
                  <a:t>.</a:t>
                </a:r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체인룰에</a:t>
                </a:r>
                <a:r>
                  <a:rPr lang="ko-KR" altLang="en-US" sz="1600" dirty="0"/>
                  <a:t> 따르면</a:t>
                </a:r>
                <a:r>
                  <a:rPr lang="en-US" altLang="ko-KR" sz="1600" dirty="0"/>
                  <a:t>: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예시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바깥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ar-AE" altLang="ko-KR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ar-AE" altLang="ko-KR" sz="1600" dirty="0"/>
                  <a:t>, </a:t>
                </a:r>
                <a:r>
                  <a:rPr lang="ko-KR" altLang="en-US" sz="1600" dirty="0"/>
                  <a:t>안쪽 함수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ar-AE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ko-KR" sz="1600" dirty="0"/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체인룰</a:t>
                </a:r>
                <a:r>
                  <a:rPr lang="ko-KR" altLang="en-US" sz="1600" dirty="0"/>
                  <a:t> 적용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ar-AE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endChr m:val=""/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ko-KR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ar-AE" altLang="ko-KR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ko-KR" sz="1600">
                            <a:latin typeface="Cambria Math" panose="02040503050406030204" pitchFamily="18" charset="0"/>
                          </a:rPr>
                          <m:t>12</m:t>
                        </m:r>
                        <m:d>
                          <m:dPr>
                            <m:endChr m:val=""/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ko-KR" sz="16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ar-AE" altLang="ko-KR" sz="1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altLang="ko-KR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ar-AE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ar-AE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ko-KR" sz="16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ko-KR" sz="16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ar-AE" altLang="ko-KR" sz="1600" dirty="0"/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3578C-BCDE-0900-C8B2-9F295F963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5" y="1141712"/>
                <a:ext cx="10931458" cy="5388206"/>
              </a:xfrm>
              <a:prstGeom prst="rect">
                <a:avLst/>
              </a:prstGeom>
              <a:blipFill>
                <a:blip r:embed="rId2"/>
                <a:stretch>
                  <a:fillRect b="-14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900FA5E3-5EF1-CB30-5ABB-DB273B86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71" y="3180325"/>
            <a:ext cx="2734041" cy="5517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739B2B-0DD3-68CF-C614-90DE87EA1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30" y="2187312"/>
            <a:ext cx="1781424" cy="523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3A41F0-7179-9CD6-948B-E10297458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10" y="4199845"/>
            <a:ext cx="1510647" cy="34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70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82843-03D4-6F97-ABDA-B6E7ED9AC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AEAF8-E0CC-26EE-B0F7-8B362DB6FAC4}"/>
              </a:ext>
            </a:extLst>
          </p:cNvPr>
          <p:cNvSpPr txBox="1"/>
          <p:nvPr/>
        </p:nvSpPr>
        <p:spPr>
          <a:xfrm>
            <a:off x="3353206" y="402116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선형회귀</a:t>
            </a:r>
            <a:r>
              <a:rPr lang="en-US" altLang="ko-KR" sz="3600" dirty="0"/>
              <a:t>(Linear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4BAA0-D926-50C4-8CDC-830ECD9DFC09}"/>
                  </a:ext>
                </a:extLst>
              </p:cNvPr>
              <p:cNvSpPr txBox="1"/>
              <p:nvPr/>
            </p:nvSpPr>
            <p:spPr>
              <a:xfrm>
                <a:off x="122984" y="1141712"/>
                <a:ext cx="11470301" cy="4886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KoPub돋움체_Pro Light" pitchFamily="18" charset="-127"/>
                    <a:ea typeface="KoPub돋움체_Pro Light" pitchFamily="18" charset="-127"/>
                  </a:rPr>
                  <a:t>체인룰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KoPub돋움체_Pro Light" pitchFamily="18" charset="-127"/>
                    <a:ea typeface="KoPub돋움체_Pro Light" pitchFamily="18" charset="-127"/>
                  </a:rPr>
                  <a:t>(Chain Rule)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신경망에서 활용</a:t>
                </a:r>
                <a:endParaRPr lang="en-US" altLang="ko-KR" sz="1600" dirty="0"/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신경망 학습</a:t>
                </a:r>
                <a:r>
                  <a:rPr lang="en-US" altLang="ko-KR" sz="1600" dirty="0"/>
                  <a:t>(Backpropagation)</a:t>
                </a:r>
                <a:r>
                  <a:rPr lang="ko-KR" altLang="en-US" sz="1600" dirty="0"/>
                  <a:t>에서</a:t>
                </a:r>
                <a:r>
                  <a:rPr lang="en-US" altLang="ko-KR" sz="1600" dirty="0"/>
                  <a:t>:</a:t>
                </a:r>
              </a:p>
              <a:p>
                <a:pPr marL="2114550" lvl="4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출력값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/>
                  <a:t>가 여러 층</a:t>
                </a:r>
                <a:r>
                  <a:rPr lang="en-US" altLang="ko-KR" sz="1600" dirty="0"/>
                  <a:t>(layer)</a:t>
                </a:r>
                <a:r>
                  <a:rPr lang="ko-KR" altLang="en-US" sz="1600" dirty="0"/>
                  <a:t>을 거쳐 나오는 </a:t>
                </a:r>
                <a:r>
                  <a:rPr lang="ko-KR" altLang="en-US" sz="1600" b="1" dirty="0"/>
                  <a:t>합성 함수</a:t>
                </a:r>
                <a:r>
                  <a:rPr lang="ko-KR" altLang="en-US" sz="1600" dirty="0"/>
                  <a:t>임</a:t>
                </a:r>
                <a:endParaRPr lang="en-US" altLang="ko-KR" sz="1600" dirty="0"/>
              </a:p>
              <a:p>
                <a:pPr marL="2114550" lvl="4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각 층의 가중치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600" dirty="0"/>
                  <a:t>에 대한 </a:t>
                </a:r>
                <a:r>
                  <a:rPr lang="ko-KR" altLang="en-US" sz="1600" b="1" dirty="0"/>
                  <a:t>손실 함수 </a:t>
                </a:r>
                <a:r>
                  <a:rPr lang="en-US" altLang="ko-KR" sz="1600" b="1" dirty="0"/>
                  <a:t>L</a:t>
                </a:r>
                <a:r>
                  <a:rPr lang="ko-KR" altLang="en-US" sz="1600" b="1" dirty="0"/>
                  <a:t>의 미분</a:t>
                </a:r>
                <a:r>
                  <a:rPr lang="ko-KR" altLang="en-US" sz="1600" dirty="0"/>
                  <a:t>을 구할 때 </a:t>
                </a:r>
                <a:r>
                  <a:rPr lang="ko-KR" altLang="en-US" sz="1600" dirty="0" err="1"/>
                  <a:t>체인룰</a:t>
                </a:r>
                <a:r>
                  <a:rPr lang="ko-KR" altLang="en-US" sz="1600" dirty="0"/>
                  <a:t> 사용</a:t>
                </a:r>
                <a:endParaRPr lang="en-US" altLang="ko-KR" sz="1600" dirty="0"/>
              </a:p>
              <a:p>
                <a:pPr marL="1657350" lvl="3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2</a:t>
                </a:r>
                <a:r>
                  <a:rPr lang="ko-KR" altLang="en-US" sz="1600" dirty="0"/>
                  <a:t>층 신경망 </a:t>
                </a:r>
                <a:endParaRPr lang="en-US" altLang="ko-KR" sz="1600" dirty="0"/>
              </a:p>
              <a:p>
                <a:pPr marL="2114550" lvl="4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end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sepChr m:val=";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d>
                              <m:dPr>
                                <m:sepChr m:val=";"/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sz="1600" dirty="0"/>
              </a:p>
              <a:p>
                <a:pPr marL="2114550" lvl="4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/>
              </a:p>
              <a:p>
                <a:pPr marL="2114550" lvl="4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즉 </a:t>
                </a:r>
                <a:r>
                  <a:rPr lang="ko-KR" altLang="en-US" sz="1600" b="1" dirty="0"/>
                  <a:t>출력에서 입력으로 역방향으로 미분을 곱하는 방식</a:t>
                </a:r>
                <a:r>
                  <a:rPr lang="ko-KR" altLang="en-US" sz="1600" dirty="0"/>
                  <a:t> → 이것이 </a:t>
                </a:r>
                <a:r>
                  <a:rPr lang="ko-KR" altLang="en-US" sz="1600" dirty="0" err="1"/>
                  <a:t>역전파</a:t>
                </a:r>
                <a:r>
                  <a:rPr lang="en-US" altLang="ko-KR" sz="1600" dirty="0"/>
                  <a:t>(backpropagation)</a:t>
                </a:r>
                <a:r>
                  <a:rPr lang="ko-KR" altLang="en-US" sz="1600" dirty="0"/>
                  <a:t>의 핵심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74BAA0-D926-50C4-8CDC-830ECD9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4" y="1141712"/>
                <a:ext cx="11470301" cy="4886146"/>
              </a:xfrm>
              <a:prstGeom prst="rect">
                <a:avLst/>
              </a:prstGeom>
              <a:blipFill>
                <a:blip r:embed="rId2"/>
                <a:stretch>
                  <a:fillRect b="-6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945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7E3521-F987-6921-7FB8-935EFD28B239}"/>
              </a:ext>
            </a:extLst>
          </p:cNvPr>
          <p:cNvSpPr txBox="1"/>
          <p:nvPr/>
        </p:nvSpPr>
        <p:spPr>
          <a:xfrm>
            <a:off x="2239861" y="402116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5515D-A71A-C1CB-EE5B-E79DE77A034C}"/>
              </a:ext>
            </a:extLst>
          </p:cNvPr>
          <p:cNvSpPr txBox="1"/>
          <p:nvPr/>
        </p:nvSpPr>
        <p:spPr>
          <a:xfrm>
            <a:off x="1017163" y="1542818"/>
            <a:ext cx="8101402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선형회귀 알고리즘으로 아래 그림을 분류 가능한가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205CF9-436C-E895-F5EF-9ACBFDE1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535" y="2595355"/>
            <a:ext cx="4110494" cy="6954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C5262E-6E2E-2866-8574-8C80C9AA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51" y="2274020"/>
            <a:ext cx="6102236" cy="31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6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74EF-FF53-E6BD-18D8-E372E670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C00FB1-7454-E473-ECA1-F40A79947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1900" b="1" dirty="0"/>
                  <a:t>로지스틱 회귀 </a:t>
                </a:r>
                <a:r>
                  <a:rPr lang="en-US" altLang="ko-KR" sz="1900" b="1" dirty="0"/>
                  <a:t>(logistic regression)</a:t>
                </a:r>
              </a:p>
              <a:p>
                <a:pPr lvl="1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dirty="0"/>
                  <a:t> </a:t>
                </a:r>
                <a:r>
                  <a:rPr lang="ko-KR" altLang="en-US" sz="1600" dirty="0"/>
                  <a:t>학습 데이터 </a:t>
                </a:r>
                <a:r>
                  <a:rPr lang="en-US" altLang="ko-KR" sz="1600" dirty="0"/>
                  <a:t>: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/>
                  <a:t>),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 dirty="0"/>
                  <a:t>), …,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1600" dirty="0"/>
                  <a:t>)} , y</a:t>
                </a:r>
                <a:r>
                  <a:rPr lang="en-US" altLang="ko-KR" sz="1600" baseline="-25000" dirty="0"/>
                  <a:t>n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 lvl="1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로지스틱 함수를 이용하여 함수 근사 </a:t>
                </a:r>
                <a:r>
                  <a:rPr lang="en-US" altLang="ko-KR" sz="1600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손실함수</a:t>
                </a:r>
                <a:r>
                  <a:rPr lang="en-US" altLang="ko-KR" sz="1600" b="1" dirty="0"/>
                  <a:t>(cross-entropy</a:t>
                </a:r>
                <a:r>
                  <a:rPr lang="ko-KR" altLang="en-US" sz="1600" b="1" dirty="0"/>
                  <a:t> 사용</a:t>
                </a:r>
                <a:r>
                  <a:rPr lang="en-US" altLang="ko-KR" sz="1600" b="1" dirty="0"/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b="1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경사 </a:t>
                </a:r>
                <a:r>
                  <a:rPr lang="ko-KR" altLang="en-US" sz="1600" b="1" dirty="0" err="1"/>
                  <a:t>하강법</a:t>
                </a:r>
                <a:r>
                  <a:rPr lang="ko-KR" altLang="en-US" sz="1600" b="1" dirty="0"/>
                  <a:t> 사용 학습  </a:t>
                </a:r>
                <a:r>
                  <a:rPr lang="en-US" altLang="ko-KR" sz="1600" b="1" dirty="0"/>
                  <a:t> 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235168E-E48B-E581-93F4-B9F0BDCE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46" y="4896713"/>
            <a:ext cx="5722872" cy="684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6A802-114C-4D05-6B50-DD9E097C5B29}"/>
              </a:ext>
            </a:extLst>
          </p:cNvPr>
          <p:cNvSpPr txBox="1"/>
          <p:nvPr/>
        </p:nvSpPr>
        <p:spPr>
          <a:xfrm>
            <a:off x="2239861" y="575242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D54E7F-24AA-350D-7E11-842D09EC6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499" y="4308387"/>
            <a:ext cx="1695687" cy="3048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085446-2A05-84D3-8E54-DE6A2CC7A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703" y="5036966"/>
            <a:ext cx="1699113" cy="2963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05A9A7-B7D6-DDBB-C8BA-62EE14EA0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703" y="3480045"/>
            <a:ext cx="1034143" cy="3353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E6E74E-0F9D-6CFF-CAC3-224448CE5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139" y="3319778"/>
            <a:ext cx="1875761" cy="8735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3DAA06-F57E-ABF5-7A11-9E2C8456C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2171" y="2010978"/>
            <a:ext cx="3799111" cy="26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21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89856" y="1156153"/>
                <a:ext cx="10515600" cy="538071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ko-KR" altLang="en-US" sz="1600" b="1" dirty="0"/>
                  <a:t>로지스틱 회귀 </a:t>
                </a:r>
                <a:r>
                  <a:rPr lang="en-US" altLang="ko-KR" sz="1600" b="1" dirty="0"/>
                  <a:t>(logistic regression)</a:t>
                </a:r>
              </a:p>
              <a:p>
                <a:pPr lvl="1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기본 아이디어</a:t>
                </a:r>
                <a:endParaRPr lang="en-US" altLang="ko-KR" sz="1600" b="1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로지스틱 회귀는 </a:t>
                </a:r>
                <a:r>
                  <a:rPr lang="ko-KR" altLang="en-US" sz="1600" b="1" dirty="0"/>
                  <a:t>이진 분류</a:t>
                </a:r>
                <a:r>
                  <a:rPr lang="en-US" altLang="ko-KR" sz="1600" b="1" dirty="0"/>
                  <a:t>(Binary Classification)</a:t>
                </a:r>
                <a:r>
                  <a:rPr lang="ko-KR" altLang="en-US" sz="1600" dirty="0"/>
                  <a:t> 문제를 다룸</a:t>
                </a:r>
                <a:endParaRPr lang="en-US" altLang="ko-KR" sz="1600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가 주어졌을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출력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목표</a:t>
                </a:r>
                <a:r>
                  <a:rPr lang="en-US" altLang="ko-KR" sz="1600" dirty="0"/>
                  <a:t>: </a:t>
                </a:r>
                <a:r>
                  <a:rPr lang="ko-KR" altLang="en-US" sz="1600" b="1" dirty="0"/>
                  <a:t>입력이 클래스 </a:t>
                </a:r>
                <a:r>
                  <a:rPr lang="en-US" altLang="ko-KR" sz="1600" b="1" dirty="0"/>
                  <a:t>1</a:t>
                </a:r>
                <a:r>
                  <a:rPr lang="ko-KR" altLang="en-US" sz="1600" b="1" dirty="0"/>
                  <a:t>에 속할 확률</a:t>
                </a:r>
                <a:r>
                  <a:rPr lang="ko-KR" altLang="en-US" sz="1600" dirty="0"/>
                  <a:t>을 모델링 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ko-KR" alt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ko-KR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7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b="1" dirty="0"/>
                  <a:t>선형 결합 </a:t>
                </a:r>
                <a:r>
                  <a:rPr lang="en-US" altLang="ko-KR" sz="1600" b="1" dirty="0"/>
                  <a:t>+ </a:t>
                </a:r>
                <a:r>
                  <a:rPr lang="ko-KR" altLang="en-US" sz="1600" b="1" dirty="0" err="1"/>
                  <a:t>시그모이드</a:t>
                </a:r>
                <a:r>
                  <a:rPr lang="ko-KR" altLang="en-US" sz="1600" b="1" dirty="0"/>
                  <a:t> 함수</a:t>
                </a:r>
                <a:endParaRPr lang="en-US" altLang="ko-KR" sz="1600" b="1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선형 회귀처럼 먼저 </a:t>
                </a:r>
                <a:r>
                  <a:rPr lang="ko-KR" altLang="en-US" sz="1600" b="1" dirty="0"/>
                  <a:t>선형 결합</a:t>
                </a:r>
                <a:r>
                  <a:rPr lang="ko-KR" altLang="en-US" sz="1600" dirty="0"/>
                  <a:t>을 정의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600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출력이 확률</a:t>
                </a:r>
                <a:r>
                  <a:rPr lang="en-US" altLang="ko-KR" sz="1600" dirty="0"/>
                  <a:t>(0~1)</a:t>
                </a:r>
                <a:r>
                  <a:rPr lang="ko-KR" altLang="en-US" sz="1600" dirty="0"/>
                  <a:t>이 되도록 </a:t>
                </a:r>
                <a:r>
                  <a:rPr lang="ko-KR" altLang="en-US" sz="1600" b="1" dirty="0" err="1"/>
                  <a:t>시그모이드</a:t>
                </a:r>
                <a:r>
                  <a:rPr lang="en-US" altLang="ko-KR" sz="1600" b="1" dirty="0"/>
                  <a:t>(sigmoid) </a:t>
                </a:r>
                <a:r>
                  <a:rPr lang="ko-KR" altLang="en-US" sz="1600" b="1" dirty="0"/>
                  <a:t>함수</a:t>
                </a:r>
                <a:r>
                  <a:rPr lang="ko-KR" altLang="en-US" sz="1600" dirty="0"/>
                  <a:t>를 사용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ko-KR" altLang="en-US" sz="1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600" dirty="0"/>
              </a:p>
              <a:p>
                <a:pPr lvl="2">
                  <a:lnSpc>
                    <a:spcPct val="17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따라서 확률적으로</a:t>
                </a:r>
                <a:r>
                  <a:rPr lang="en-US" altLang="ko-KR" sz="1600" dirty="0"/>
                  <a:t>: </a:t>
                </a:r>
                <a:endParaRPr lang="en-US" altLang="ko-KR" sz="1600" i="1" dirty="0"/>
              </a:p>
              <a:p>
                <a:pPr lvl="3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ko-KR" altLang="en-US" sz="1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ko-KR" sz="1400" i="1" dirty="0"/>
              </a:p>
              <a:p>
                <a:pPr lvl="3"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6" y="1156153"/>
                <a:ext cx="10515600" cy="5380718"/>
              </a:xfrm>
              <a:blipFill>
                <a:blip r:embed="rId2"/>
                <a:stretch>
                  <a:fillRect l="-232" t="-794"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3E3062-F4AD-E3D8-AD1A-9DE34101871F}"/>
              </a:ext>
            </a:extLst>
          </p:cNvPr>
          <p:cNvSpPr txBox="1"/>
          <p:nvPr/>
        </p:nvSpPr>
        <p:spPr>
          <a:xfrm>
            <a:off x="2239861" y="324870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62E277-972F-6A5E-936F-5974716BBCA1}"/>
                  </a:ext>
                </a:extLst>
              </p:cNvPr>
              <p:cNvSpPr txBox="1"/>
              <p:nvPr/>
            </p:nvSpPr>
            <p:spPr>
              <a:xfrm>
                <a:off x="6662081" y="5455769"/>
                <a:ext cx="5437390" cy="13259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/>
                  <a:t>확률적 의미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1400" dirty="0"/>
                  <a:t>는 </a:t>
                </a:r>
                <a:r>
                  <a:rPr lang="ko-KR" altLang="en-US" sz="1400" b="1" dirty="0"/>
                  <a:t>입력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400" b="1" dirty="0"/>
                  <a:t>가 클래스 </a:t>
                </a:r>
                <a:r>
                  <a:rPr lang="en-US" altLang="ko-KR" sz="1400" b="1" dirty="0"/>
                  <a:t>1</a:t>
                </a:r>
                <a:r>
                  <a:rPr lang="ko-KR" altLang="en-US" sz="1400" b="1" dirty="0"/>
                  <a:t>일 확률</a:t>
                </a:r>
                <a:endParaRPr lang="ko-KR" altLang="en-US" sz="1400" dirty="0"/>
              </a:p>
              <a:p>
                <a:r>
                  <a:rPr lang="ko-KR" altLang="en-US" sz="1400" dirty="0" err="1"/>
                  <a:t>예측값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0 </a:t>
                </a:r>
                <a:r>
                  <a:rPr lang="ko-KR" altLang="en-US" sz="1400" dirty="0"/>
                  <a:t>또는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은 단순히 </a:t>
                </a:r>
                <a:r>
                  <a:rPr lang="ko-KR" altLang="en-US" sz="1400" b="1" dirty="0"/>
                  <a:t>확률을 기준으로 </a:t>
                </a:r>
                <a:r>
                  <a:rPr lang="en-US" altLang="ko-KR" sz="1400" b="1" dirty="0"/>
                  <a:t>threshold 0.5</a:t>
                </a:r>
                <a:r>
                  <a:rPr lang="ko-KR" altLang="en-US" sz="1400" b="1" dirty="0"/>
                  <a:t>로 결정</a:t>
                </a:r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400" i="1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i="1"/>
                                  <m:t> 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ko-KR" altLang="en-US" sz="140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1400" i="1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1400" i="1"/>
                                  <m:t> </m:t>
                                </m:r>
                                <m:r>
                                  <a:rPr lang="ko-KR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ko-KR" altLang="en-US" sz="1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62E277-972F-6A5E-936F-5974716BB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81" y="5455769"/>
                <a:ext cx="5437390" cy="1325940"/>
              </a:xfrm>
              <a:prstGeom prst="rect">
                <a:avLst/>
              </a:prstGeom>
              <a:blipFill>
                <a:blip r:embed="rId3"/>
                <a:stretch>
                  <a:fillRect l="-224" t="-45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6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449C3-44FD-3C64-7680-E5F5DDA230ED}"/>
              </a:ext>
            </a:extLst>
          </p:cNvPr>
          <p:cNvSpPr txBox="1"/>
          <p:nvPr/>
        </p:nvSpPr>
        <p:spPr>
          <a:xfrm>
            <a:off x="2239861" y="338855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80618D-7286-3A45-BDFB-A0C1A241C92A}"/>
                  </a:ext>
                </a:extLst>
              </p:cNvPr>
              <p:cNvSpPr txBox="1"/>
              <p:nvPr/>
            </p:nvSpPr>
            <p:spPr>
              <a:xfrm>
                <a:off x="1495520" y="1223627"/>
                <a:ext cx="9421859" cy="29760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선형회귀가 연속적인 실수를 예측하는 것이라면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,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로지스틱 회귀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(Logistic Regression)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는 출력 값으로 </a:t>
                </a:r>
                <a:r>
                  <a:rPr lang="en-US" altLang="ko-KR" sz="1600" i="1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y = {0, 1}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의 값을 예측하는데 사용</a:t>
                </a:r>
                <a:endParaRPr lang="en-US" altLang="ko-KR" sz="16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즉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, Binary Classification 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형태인 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1/0, pass/fail, win/lose, healthy/sick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을 </a:t>
                </a:r>
                <a:r>
                  <a:rPr lang="ko-KR" altLang="en-US" sz="1600" dirty="0" err="1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출력값으로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 한다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.</a:t>
                </a: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선형방정식        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                             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이 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(-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,  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∞)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의 실수의 </a:t>
                </a:r>
                <a:r>
                  <a:rPr lang="ko-KR" altLang="en-US" sz="1600" dirty="0" err="1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출력값을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나타내기 때문에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l">
                  <a:lnSpc>
                    <a:spcPct val="200000"/>
                  </a:lnSpc>
                </a:pP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로지스틱 함수인 </a:t>
                </a:r>
                <a:r>
                  <a:rPr lang="ko-KR" altLang="en-US" sz="1600" dirty="0" err="1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시그모이드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(sigmoid)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함수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를 사용하여 </a:t>
                </a:r>
                <a:r>
                  <a:rPr lang="en-US" altLang="ko-KR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(0,1)</a:t>
                </a: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값으로 </a:t>
                </a:r>
                <a:r>
                  <a:rPr lang="ko-KR" altLang="en-US" sz="1600" dirty="0" err="1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만듬</a:t>
                </a:r>
                <a:endParaRPr lang="en-US" altLang="ko-KR" sz="16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>
                    <a:solidFill>
                      <a:srgbClr val="212529"/>
                    </a:solidFill>
                    <a:highlight>
                      <a:srgbClr val="FFFFFF"/>
                    </a:highlight>
                    <a:latin typeface="-apple-system"/>
                  </a:rPr>
                  <a:t>실질적으로 로지스틱 회귀에서는 출력이 연속적인 실수인 조건부확률분포                        값을 예측</a:t>
                </a:r>
                <a:endParaRPr lang="en-US" altLang="ko-KR" sz="1600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80618D-7286-3A45-BDFB-A0C1A241C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20" y="1223627"/>
                <a:ext cx="9421859" cy="2976008"/>
              </a:xfrm>
              <a:prstGeom prst="rect">
                <a:avLst/>
              </a:prstGeom>
              <a:blipFill>
                <a:blip r:embed="rId3"/>
                <a:stretch>
                  <a:fillRect l="-323" b="-18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0319E65-C631-C0EB-9567-DC7D0FEE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90" y="2848494"/>
            <a:ext cx="1443294" cy="286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08E863-0CBE-941B-42A2-39C56632B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18" y="4438076"/>
            <a:ext cx="4794214" cy="21917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AD82A2-1DC3-B564-52DA-6C7A938A8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7003" y="3877250"/>
            <a:ext cx="938302" cy="20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7FF14-49A3-A9B9-854A-2D9C940B77B3}"/>
              </a:ext>
            </a:extLst>
          </p:cNvPr>
          <p:cNvSpPr txBox="1"/>
          <p:nvPr/>
        </p:nvSpPr>
        <p:spPr>
          <a:xfrm>
            <a:off x="5663688" y="4500465"/>
            <a:ext cx="61768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선형 회귀</a:t>
            </a:r>
            <a:r>
              <a:rPr lang="ko-KR" altLang="en-US" sz="1600" dirty="0"/>
              <a:t>는 결과가 연속적인 실수 값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가격</a:t>
            </a:r>
            <a:r>
              <a:rPr lang="en-US" altLang="ko-KR" sz="1600" dirty="0"/>
              <a:t>, </a:t>
            </a:r>
            <a:r>
              <a:rPr lang="ko-KR" altLang="en-US" sz="1600" dirty="0"/>
              <a:t>온도 등</a:t>
            </a:r>
            <a:r>
              <a:rPr lang="en-US" altLang="ko-KR" sz="1600" dirty="0"/>
              <a:t>)</a:t>
            </a:r>
            <a:r>
              <a:rPr lang="ko-KR" altLang="en-US" sz="1600" dirty="0"/>
              <a:t>을 예측</a:t>
            </a: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로지스틱 회귀</a:t>
            </a:r>
            <a:r>
              <a:rPr lang="ko-KR" altLang="en-US" sz="1600" dirty="0"/>
              <a:t>는 결과가 범주형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스팸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비스팸</a:t>
            </a:r>
            <a:r>
              <a:rPr lang="en-US" altLang="ko-KR" sz="1600" dirty="0"/>
              <a:t>)</a:t>
            </a:r>
            <a:r>
              <a:rPr lang="ko-KR" altLang="en-US" sz="1600" dirty="0"/>
              <a:t>을 예측하지만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b="1" dirty="0"/>
              <a:t>중간 과정에서는 연속적인 확률 값을 먼저 예측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입력을 기반으로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w·x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라는 선형 조합 계산.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 값을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시그모이드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함수에 넣어 0과 1 사이의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실수값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(즉, 확률)을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얻음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값은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"이메일이 스팸일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확률"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해석 가능. 예: 0.82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확률이 0.5보다 크면 스팸, 작으면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비스팸이라고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2547868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03B28E-7B84-D29F-0212-A8277646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61" y="1726293"/>
            <a:ext cx="7346512" cy="4912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1DBF94-FDA6-6DB5-2424-7092CCFEADD6}"/>
              </a:ext>
            </a:extLst>
          </p:cNvPr>
          <p:cNvSpPr txBox="1"/>
          <p:nvPr/>
        </p:nvSpPr>
        <p:spPr>
          <a:xfrm>
            <a:off x="2239861" y="542584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1072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2906-D1CD-2699-E22E-A1DADE8C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1F3DC1-329C-E2C5-D59F-1888E030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849" y="663865"/>
            <a:ext cx="771633" cy="9621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756213D-A33F-13BD-BC81-AAD12AC8E424}"/>
              </a:ext>
            </a:extLst>
          </p:cNvPr>
          <p:cNvSpPr txBox="1">
            <a:spLocks/>
          </p:cNvSpPr>
          <p:nvPr/>
        </p:nvSpPr>
        <p:spPr>
          <a:xfrm>
            <a:off x="2020781" y="374474"/>
            <a:ext cx="8107710" cy="4528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Machine Learning vs. Deep Learning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B9E27-54E9-671B-410B-4BAB75021616}"/>
              </a:ext>
            </a:extLst>
          </p:cNvPr>
          <p:cNvSpPr txBox="1"/>
          <p:nvPr/>
        </p:nvSpPr>
        <p:spPr>
          <a:xfrm>
            <a:off x="1620814" y="1087533"/>
            <a:ext cx="9036300" cy="5632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ko-KR" altLang="en-US" b="1" dirty="0"/>
              <a:t>딥러닝</a:t>
            </a:r>
            <a:r>
              <a:rPr lang="en-US" altLang="ko-KR" b="1" dirty="0"/>
              <a:t>(Deep Learning)</a:t>
            </a:r>
            <a:r>
              <a:rPr lang="ko-KR" altLang="en-US" b="1" dirty="0"/>
              <a:t>의 개념과 구조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딥러닝은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머신러닝의</a:t>
            </a:r>
            <a:r>
              <a:rPr lang="ko-KR" altLang="en-US" sz="1600" dirty="0"/>
              <a:t> 한 분야로</a:t>
            </a:r>
            <a:r>
              <a:rPr lang="en-US" altLang="ko-KR" sz="1600" dirty="0"/>
              <a:t>, </a:t>
            </a:r>
            <a:r>
              <a:rPr lang="ko-KR" altLang="en-US" sz="1600" dirty="0"/>
              <a:t>인간의 뇌 구조를 본뜬 인공신경망</a:t>
            </a:r>
            <a:r>
              <a:rPr lang="en-US" altLang="ko-KR" sz="1600" dirty="0"/>
              <a:t>(Artificial Neural Network)</a:t>
            </a:r>
            <a:r>
              <a:rPr lang="ko-KR" altLang="en-US" sz="1600" dirty="0"/>
              <a:t>을 기반으로 하는 알고리즘이다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다층 구조</a:t>
            </a:r>
            <a:r>
              <a:rPr lang="en-US" altLang="ko-KR" sz="1600" dirty="0"/>
              <a:t>(Deep Neural Network)</a:t>
            </a:r>
            <a:r>
              <a:rPr lang="ko-KR" altLang="en-US" sz="1600" dirty="0"/>
              <a:t>를 사용해 </a:t>
            </a:r>
            <a:r>
              <a:rPr lang="ko-KR" altLang="en-US" sz="1600" b="1" dirty="0"/>
              <a:t>데이터의 특징을 스스로 학습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대표적인 알고리즘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DNN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 – 이미지 처리에 특화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 – 시계열, 자연어 처리에 특화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자연어 처리, 최근 딥러닝 모델의 핵심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ko-KR" altLang="en-US" sz="1600" dirty="0"/>
              <a:t>구조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입력층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원시 데이터를 받는 층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은닉층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다층 구조로 특징을 자동 추출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출력층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예측값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분류 결과를 출력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역전파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Backpropagation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손실함수 기반으로 가중치 조정</a:t>
            </a:r>
          </a:p>
          <a:p>
            <a:pPr marL="1200150" lvl="2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17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449C3-44FD-3C64-7680-E5F5DDA230ED}"/>
              </a:ext>
            </a:extLst>
          </p:cNvPr>
          <p:cNvSpPr txBox="1"/>
          <p:nvPr/>
        </p:nvSpPr>
        <p:spPr>
          <a:xfrm>
            <a:off x="2239861" y="402116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1F764B-6990-5CFB-9C9F-892A0259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37" y="1009839"/>
            <a:ext cx="622827" cy="8665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9547DB-C99A-41BE-D290-F955E8EF6C66}"/>
              </a:ext>
            </a:extLst>
          </p:cNvPr>
          <p:cNvSpPr txBox="1"/>
          <p:nvPr/>
        </p:nvSpPr>
        <p:spPr>
          <a:xfrm>
            <a:off x="1304466" y="1298054"/>
            <a:ext cx="9421859" cy="5130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손실함수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로지스틱 회귀에서의 손실 함수는 다음과 같이 정의된다</a:t>
            </a:r>
            <a:r>
              <a:rPr lang="en-US" altLang="ko-KR" sz="1600" dirty="0"/>
              <a:t>: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00000"/>
              </a:lnSpc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00000"/>
              </a:lnSpc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수식은 실제 클래스 </a:t>
            </a:r>
            <a:r>
              <a:rPr lang="en-US" altLang="ko-KR" sz="2000" i="1" dirty="0" err="1"/>
              <a:t>y</a:t>
            </a:r>
            <a:r>
              <a:rPr lang="en-US" altLang="ko-KR" sz="2000" i="1" baseline="-25000" dirty="0" err="1"/>
              <a:t>i</a:t>
            </a:r>
            <a:r>
              <a:rPr lang="en-US" altLang="ko-KR" sz="1600" dirty="0"/>
              <a:t> ​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일 때는 </a:t>
            </a:r>
            <a:r>
              <a:rPr lang="en-US" altLang="ko-KR" sz="1600" dirty="0"/>
              <a:t>            </a:t>
            </a:r>
            <a:r>
              <a:rPr lang="ko-KR" altLang="en-US" sz="1600" dirty="0"/>
              <a:t>항이 사용되고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 클래스 </a:t>
            </a:r>
            <a:r>
              <a:rPr lang="en-US" altLang="ko-KR" sz="1600" i="1" dirty="0" err="1"/>
              <a:t>y</a:t>
            </a:r>
            <a:r>
              <a:rPr lang="en-US" altLang="ko-KR" sz="1600" i="1" baseline="-25000" dirty="0" err="1"/>
              <a:t>i</a:t>
            </a:r>
            <a:r>
              <a:rPr lang="en-US" altLang="ko-KR" sz="1200" dirty="0"/>
              <a:t> </a:t>
            </a:r>
            <a:r>
              <a:rPr lang="en-US" altLang="ko-KR" sz="1600" dirty="0"/>
              <a:t>​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일 때는               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           </a:t>
            </a:r>
            <a:r>
              <a:rPr lang="ko-KR" altLang="en-US" sz="1600" dirty="0"/>
              <a:t>항이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로그 손실 함수는 모델의 예측 확률이 실제 클래스와 얼마나 일치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하는지를 측정하며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최소화하는 방향으로 모델이 학습된다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A6DAAF-2223-D44C-2CF7-E5A7833E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08" y="2381088"/>
            <a:ext cx="4981421" cy="7683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5BD00E-5AC0-ACC8-C4FF-6668BA1CD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08" y="3149398"/>
            <a:ext cx="4083349" cy="15040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6DB7518-DDAD-D057-F156-51F442BF9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091" y="5031014"/>
            <a:ext cx="710789" cy="3247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3434215-790D-6BB9-55C4-270D60ACB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459" y="5559946"/>
            <a:ext cx="1012064" cy="3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59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449C3-44FD-3C64-7680-E5F5DDA230ED}"/>
              </a:ext>
            </a:extLst>
          </p:cNvPr>
          <p:cNvSpPr txBox="1"/>
          <p:nvPr/>
        </p:nvSpPr>
        <p:spPr>
          <a:xfrm>
            <a:off x="2239861" y="402116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로지스틱 회귀</a:t>
            </a:r>
            <a:r>
              <a:rPr lang="en-US" altLang="ko-KR" sz="3600" dirty="0"/>
              <a:t>(Logistic</a:t>
            </a:r>
            <a:r>
              <a:rPr lang="ko-KR" altLang="en-US" sz="3600" dirty="0"/>
              <a:t> </a:t>
            </a:r>
            <a:r>
              <a:rPr lang="en-US" altLang="ko-KR" sz="3600" dirty="0"/>
              <a:t>Regression)</a:t>
            </a:r>
            <a:endParaRPr lang="ko-KR" altLang="en-US" sz="3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E1F764B-6990-5CFB-9C9F-892A0259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237" y="1009839"/>
            <a:ext cx="622827" cy="8665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53FAA0-B0AA-BC1B-E049-F1BD1828B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383" y="2186469"/>
            <a:ext cx="3536196" cy="1820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EDD88-C188-8ADC-3B7B-FEBE088A9984}"/>
              </a:ext>
            </a:extLst>
          </p:cNvPr>
          <p:cNvSpPr txBox="1"/>
          <p:nvPr/>
        </p:nvSpPr>
        <p:spPr>
          <a:xfrm>
            <a:off x="558793" y="1195413"/>
            <a:ext cx="9421859" cy="549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손실함수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1" dirty="0"/>
              <a:t>   1. y =1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 </a:t>
            </a:r>
            <a:r>
              <a:rPr lang="ko-KR" altLang="en-US" sz="1600" dirty="0"/>
              <a:t>손실 함수는 다음과 같다</a:t>
            </a:r>
            <a:r>
              <a:rPr lang="en-US" altLang="ko-KR" sz="1600" dirty="0"/>
              <a:t>: </a:t>
            </a:r>
          </a:p>
          <a:p>
            <a:endParaRPr lang="en-US" altLang="ko-KR" sz="1600" dirty="0"/>
          </a:p>
          <a:p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실제 값 </a:t>
            </a:r>
            <a:r>
              <a:rPr lang="en-US" altLang="ko-KR" sz="1600" dirty="0"/>
              <a:t>y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첫 번째 항만 남고 두 번째 항                      는 사라진다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모델이 정확하게 예측한 경우           </a:t>
            </a:r>
            <a:r>
              <a:rPr lang="en-US" altLang="ko-KR" sz="1600" b="1" dirty="0"/>
              <a:t>, 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모델이 실제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임을 정확히 예측했으므로 손실이 </a:t>
            </a:r>
            <a:r>
              <a:rPr lang="en-US" altLang="ko-KR" sz="1600" dirty="0"/>
              <a:t>0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모델이 잘못 예측한 경우              </a:t>
            </a:r>
            <a:r>
              <a:rPr lang="en-US" altLang="ko-KR" sz="1600" b="1" dirty="0"/>
              <a:t>,  </a:t>
            </a:r>
          </a:p>
          <a:p>
            <a:pPr lvl="1">
              <a:lnSpc>
                <a:spcPct val="200000"/>
              </a:lnSpc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모델이 실제 값이 </a:t>
            </a:r>
            <a:r>
              <a:rPr lang="en-US" altLang="ko-KR" sz="1600" dirty="0"/>
              <a:t>1</a:t>
            </a:r>
            <a:r>
              <a:rPr lang="ko-KR" altLang="en-US" sz="1600" dirty="0"/>
              <a:t>임에도 불구하고 </a:t>
            </a:r>
            <a:r>
              <a:rPr lang="en-US" altLang="ko-KR" sz="1600" dirty="0"/>
              <a:t>0.1</a:t>
            </a:r>
            <a:r>
              <a:rPr lang="ko-KR" altLang="en-US" sz="1600" dirty="0"/>
              <a:t>로 예측했으므로 손실이 큼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en-US" altLang="ko-KR" sz="1600" b="1" dirty="0"/>
              <a:t>   2. y=0</a:t>
            </a:r>
            <a:r>
              <a:rPr lang="ko-KR" altLang="en-US" sz="1600" b="1" dirty="0"/>
              <a:t>일 때</a:t>
            </a:r>
            <a:r>
              <a:rPr lang="en-US" altLang="ko-KR" sz="1600" b="1" dirty="0"/>
              <a:t> </a:t>
            </a:r>
            <a:r>
              <a:rPr lang="ko-KR" altLang="en-US" sz="1600" dirty="0"/>
              <a:t>손실 함수는 다음과 같다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- </a:t>
            </a:r>
            <a:r>
              <a:rPr lang="ko-KR" altLang="en-US" sz="1600" dirty="0"/>
              <a:t>실제 값 </a:t>
            </a:r>
            <a:r>
              <a:rPr lang="en-US" altLang="ko-KR" sz="1600" dirty="0"/>
              <a:t>y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두 번째 항만 남고 첫 번째 항                    는 사라진다</a:t>
            </a:r>
            <a:endParaRPr lang="en-US" altLang="ko-KR" sz="1600" b="1" dirty="0"/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 .                                              , 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 .                                           ,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FFB1F-57C2-8612-79B8-7613B946E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659" y="1980736"/>
            <a:ext cx="1829055" cy="362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1D134-3519-194B-A544-B072EAD8A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6085" y="2469315"/>
            <a:ext cx="1512557" cy="2943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62F96D-BF46-111D-53C8-4510E2580F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4091" y="2882172"/>
            <a:ext cx="676369" cy="3334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990C4F-0FEC-6188-638F-AB312D7581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3788" y="2903152"/>
            <a:ext cx="2324424" cy="3429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6B6DF39-E101-CB75-F99B-06FBFFCCF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5406" y="3866224"/>
            <a:ext cx="857370" cy="3143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B329C91-78BF-B436-8FC1-E844A0738E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8404" y="3847434"/>
            <a:ext cx="3029373" cy="3238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464C45D-EC5D-4398-4E30-0FA8DEB44D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2275" y="4885562"/>
            <a:ext cx="2238687" cy="3429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286D046-8D8C-F09F-DCFB-C4CA23C852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5890" y="5314410"/>
            <a:ext cx="1181265" cy="285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C5EB046-183C-607F-3B60-CF4814F223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9654" y="5933479"/>
            <a:ext cx="3258005" cy="2286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8C36D7-AAC8-E524-A2B3-193CECC7F5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8404" y="5857268"/>
            <a:ext cx="3839111" cy="3810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89FC6E6-0BDC-3740-7E80-D84D057FAF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9654" y="6353243"/>
            <a:ext cx="3029373" cy="27626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4911717-3680-96ED-FE1F-9C3B7B723F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7659" y="6324664"/>
            <a:ext cx="475363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9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449C3-44FD-3C64-7680-E5F5DDA230ED}"/>
              </a:ext>
            </a:extLst>
          </p:cNvPr>
          <p:cNvSpPr txBox="1"/>
          <p:nvPr/>
        </p:nvSpPr>
        <p:spPr>
          <a:xfrm>
            <a:off x="2239861" y="402116"/>
            <a:ext cx="789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로지스틱 회귀 </a:t>
            </a:r>
            <a:r>
              <a:rPr lang="en-US" altLang="ko-KR" sz="3600" dirty="0"/>
              <a:t>vs. </a:t>
            </a:r>
            <a:r>
              <a:rPr lang="ko-KR" altLang="en-US" sz="3600" dirty="0"/>
              <a:t>선형회귀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A429D-D7D5-6F32-C360-2C6320651ECC}"/>
              </a:ext>
            </a:extLst>
          </p:cNvPr>
          <p:cNvSpPr txBox="1"/>
          <p:nvPr/>
        </p:nvSpPr>
        <p:spPr>
          <a:xfrm>
            <a:off x="1310080" y="1319665"/>
            <a:ext cx="8101402" cy="1060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로지스틱 회귀와 선형회귀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선형회귀는 직선을 출력하고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로지스틱 회귀는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S-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커브를 출력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C37CA9-1E10-BA88-1B42-D505EC5FC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17" y="2874798"/>
            <a:ext cx="8718245" cy="31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50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7C047-4BBC-35F6-8541-01E46F897EE8}"/>
              </a:ext>
            </a:extLst>
          </p:cNvPr>
          <p:cNvSpPr txBox="1"/>
          <p:nvPr/>
        </p:nvSpPr>
        <p:spPr>
          <a:xfrm>
            <a:off x="406393" y="840848"/>
            <a:ext cx="8449136" cy="5992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다중클래스 분류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여러 개의 상호 배타적인 클래스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범주</a:t>
            </a:r>
            <a:r>
              <a:rPr lang="en-US" altLang="ko-KR" sz="1600" b="1" dirty="0"/>
              <a:t>)</a:t>
            </a:r>
            <a:r>
              <a:rPr lang="ko-KR" altLang="en-US" sz="1600" dirty="0"/>
              <a:t> 중 하나로 데이터를 분류하는 문제를 다루는 기법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다중 클래스 분류</a:t>
            </a:r>
            <a:r>
              <a:rPr lang="en-US" altLang="ko-KR" sz="1600" b="1" dirty="0"/>
              <a:t>(Multi-class classification)</a:t>
            </a:r>
            <a:r>
              <a:rPr lang="ko-KR" altLang="en-US" sz="1600" dirty="0"/>
              <a:t> 문제와 동일한 의미로 사용됨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이진 분류</a:t>
            </a:r>
            <a:r>
              <a:rPr lang="en-US" altLang="ko-KR" sz="1600" dirty="0"/>
              <a:t>(binary classification) </a:t>
            </a:r>
            <a:r>
              <a:rPr lang="ko-KR" altLang="en-US" sz="1600" dirty="0"/>
              <a:t>와는 달리</a:t>
            </a:r>
            <a:r>
              <a:rPr lang="en-US" altLang="ko-KR" sz="1600" dirty="0"/>
              <a:t>, </a:t>
            </a:r>
            <a:r>
              <a:rPr lang="ko-KR" altLang="en-US" sz="1600" dirty="0"/>
              <a:t>두 개 이상의 클래스가 있는 분류 문제를 다루는 방법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특징</a:t>
            </a:r>
            <a:r>
              <a:rPr lang="en-US" altLang="ko-KR" sz="1600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클래스의 수</a:t>
            </a:r>
            <a:r>
              <a:rPr lang="en-US" altLang="ko-KR" sz="1600" dirty="0"/>
              <a:t>: </a:t>
            </a:r>
            <a:r>
              <a:rPr lang="ko-KR" altLang="en-US" sz="1600" dirty="0"/>
              <a:t>결과가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이상의 클래스 중 하나로 예측되어야 할 때 사용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- </a:t>
            </a:r>
            <a:r>
              <a:rPr lang="ko-KR" altLang="en-US" sz="1600" b="1" dirty="0"/>
              <a:t>모델 출력</a:t>
            </a:r>
            <a:r>
              <a:rPr lang="en-US" altLang="ko-KR" sz="1600" dirty="0"/>
              <a:t>: </a:t>
            </a:r>
            <a:r>
              <a:rPr lang="ko-KR" altLang="en-US" sz="1600" dirty="0"/>
              <a:t>각 클래스에 대한 </a:t>
            </a:r>
            <a:r>
              <a:rPr lang="ko-KR" altLang="en-US" sz="1600" b="1" dirty="0"/>
              <a:t>확률 분포</a:t>
            </a:r>
            <a:r>
              <a:rPr lang="ko-KR" altLang="en-US" sz="1600" dirty="0"/>
              <a:t>가 모델의 출력으로 주어지며</a:t>
            </a:r>
            <a:r>
              <a:rPr lang="en-US" altLang="ko-KR" sz="1600" dirty="0"/>
              <a:t>, </a:t>
            </a:r>
            <a:r>
              <a:rPr lang="ko-KR" altLang="en-US" sz="1600" dirty="0"/>
              <a:t>이 중 가장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             </a:t>
            </a:r>
            <a:r>
              <a:rPr lang="ko-KR" altLang="en-US" sz="1600" dirty="0"/>
              <a:t>높은 확률을</a:t>
            </a:r>
            <a:r>
              <a:rPr lang="en-US" altLang="ko-KR" sz="1600" dirty="0"/>
              <a:t> </a:t>
            </a:r>
            <a:r>
              <a:rPr lang="ko-KR" altLang="en-US" sz="1600" dirty="0"/>
              <a:t>갖는 클래스를 최종 예측으로 선택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- </a:t>
            </a:r>
            <a:r>
              <a:rPr lang="ko-KR" altLang="en-US" sz="1600" b="1" dirty="0"/>
              <a:t>적용 분야</a:t>
            </a:r>
            <a:r>
              <a:rPr lang="en-US" altLang="ko-KR" sz="1600" dirty="0"/>
              <a:t>: </a:t>
            </a:r>
            <a:r>
              <a:rPr lang="ko-KR" altLang="en-US" sz="1600" dirty="0"/>
              <a:t>자연어 처리</a:t>
            </a:r>
            <a:r>
              <a:rPr lang="en-US" altLang="ko-KR" sz="1600" dirty="0"/>
              <a:t>(NLP)</a:t>
            </a:r>
            <a:r>
              <a:rPr lang="ko-KR" altLang="en-US" sz="1600" dirty="0"/>
              <a:t>에서 텍스트 분류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의학 데이터에서 질병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             </a:t>
            </a:r>
            <a:r>
              <a:rPr lang="ko-KR" altLang="en-US" sz="1600" dirty="0"/>
              <a:t>분류 등 여러 클래스가 있는 다양한 문제에서 사용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34461-085D-8587-5513-A676C2FA3B17}"/>
              </a:ext>
            </a:extLst>
          </p:cNvPr>
          <p:cNvSpPr txBox="1"/>
          <p:nvPr/>
        </p:nvSpPr>
        <p:spPr>
          <a:xfrm>
            <a:off x="1627413" y="172384"/>
            <a:ext cx="916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다중클래스 분류</a:t>
            </a:r>
            <a:r>
              <a:rPr lang="en-US" altLang="ko-KR" sz="3600" dirty="0"/>
              <a:t>(Multinomial classification)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120D1-B451-5E2E-1815-9CE5C60D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657" y="2238642"/>
            <a:ext cx="3114385" cy="27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12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7C047-4BBC-35F6-8541-01E46F897EE8}"/>
              </a:ext>
            </a:extLst>
          </p:cNvPr>
          <p:cNvSpPr txBox="1"/>
          <p:nvPr/>
        </p:nvSpPr>
        <p:spPr>
          <a:xfrm>
            <a:off x="1277251" y="1178311"/>
            <a:ext cx="10033005" cy="561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다중클래스 분류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예시</a:t>
            </a:r>
            <a:r>
              <a:rPr lang="en-US" altLang="ko-KR" sz="1600" dirty="0"/>
              <a:t>: </a:t>
            </a:r>
            <a:r>
              <a:rPr lang="ko-KR" altLang="en-US" sz="1600" dirty="0"/>
              <a:t>만약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클래스</a:t>
            </a:r>
            <a:r>
              <a:rPr lang="en-US" altLang="ko-KR" sz="1600" dirty="0"/>
              <a:t>(A, B, C)</a:t>
            </a:r>
            <a:r>
              <a:rPr lang="ko-KR" altLang="en-US" sz="1600" dirty="0"/>
              <a:t>가 있는 문제에서</a:t>
            </a:r>
            <a:r>
              <a:rPr lang="en-US" altLang="ko-KR" sz="1600" dirty="0"/>
              <a:t>, </a:t>
            </a:r>
            <a:r>
              <a:rPr lang="ko-KR" altLang="en-US" sz="1600" dirty="0"/>
              <a:t>어떤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에 대해 모델이 다음과 같은 확률을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     </a:t>
            </a:r>
            <a:r>
              <a:rPr lang="ko-KR" altLang="en-US" sz="1600" dirty="0"/>
              <a:t>예측했다고 가정해 보자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</a:pP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ko-KR" altLang="en-US" sz="1600" b="1" i="1" dirty="0"/>
              <a:t>   </a:t>
            </a:r>
            <a:r>
              <a:rPr lang="en-US" altLang="ko-KR" sz="1600" b="1" dirty="0"/>
              <a:t>(</a:t>
            </a:r>
            <a:r>
              <a:rPr lang="ko-KR" altLang="en-US" sz="1600" b="1" i="1" dirty="0"/>
              <a:t>이 경우</a:t>
            </a:r>
            <a:r>
              <a:rPr lang="en-US" altLang="ko-KR" sz="1600" b="1" i="1" dirty="0"/>
              <a:t>, </a:t>
            </a:r>
            <a:r>
              <a:rPr lang="ko-KR" altLang="en-US" sz="1600" b="1" i="1" dirty="0"/>
              <a:t>모델은 </a:t>
            </a:r>
            <a:r>
              <a:rPr lang="en-US" altLang="ko-KR" sz="1600" b="1" i="1" dirty="0"/>
              <a:t>x </a:t>
            </a:r>
            <a:r>
              <a:rPr lang="ko-KR" altLang="en-US" sz="1600" b="1" i="1" dirty="0"/>
              <a:t>를 클래스 </a:t>
            </a:r>
            <a:r>
              <a:rPr lang="en-US" altLang="ko-KR" sz="1600" b="1" i="1" dirty="0"/>
              <a:t>B</a:t>
            </a:r>
            <a:r>
              <a:rPr lang="ko-KR" altLang="en-US" sz="1600" b="1" i="1" dirty="0"/>
              <a:t>로 분류한다</a:t>
            </a:r>
            <a:r>
              <a:rPr lang="en-US" altLang="ko-KR" sz="1600" b="1" i="1" dirty="0"/>
              <a:t>, </a:t>
            </a:r>
            <a:r>
              <a:rPr lang="ko-KR" altLang="en-US" sz="1600" b="1" i="1" dirty="0"/>
              <a:t>왜냐하면 클래스 </a:t>
            </a:r>
            <a:r>
              <a:rPr lang="en-US" altLang="ko-KR" sz="1600" b="1" i="1" dirty="0"/>
              <a:t>B</a:t>
            </a:r>
            <a:r>
              <a:rPr lang="ko-KR" altLang="en-US" sz="1600" b="1" i="1" dirty="0"/>
              <a:t>의 확률이 가장 크기 때문이다</a:t>
            </a:r>
            <a:r>
              <a:rPr lang="en-US" altLang="ko-KR" sz="1600" b="1" i="1" dirty="0"/>
              <a:t>.</a:t>
            </a:r>
            <a:r>
              <a:rPr lang="en-US" altLang="ko-KR" sz="1600" b="1" dirty="0"/>
              <a:t>)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ko-KR" b="1" dirty="0" err="1">
                <a:latin typeface="Arial" panose="020B0604020202020204" pitchFamily="34" charset="0"/>
              </a:rPr>
              <a:t>Binary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classification</a:t>
            </a:r>
            <a:r>
              <a:rPr lang="ko-KR" altLang="ko-KR" dirty="0" err="1">
                <a:latin typeface="Arial" panose="020B0604020202020204" pitchFamily="34" charset="0"/>
              </a:rPr>
              <a:t>은</a:t>
            </a:r>
            <a:r>
              <a:rPr lang="ko-KR" altLang="ko-KR" dirty="0">
                <a:latin typeface="Arial" panose="020B0604020202020204" pitchFamily="34" charset="0"/>
              </a:rPr>
              <a:t> 두 개의 클래스(예: 긍정/부정, 참/거짓 등) 중 하나로 분류하지만,</a:t>
            </a:r>
            <a:endParaRPr lang="en-US" altLang="ko-KR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ko-KR" b="1" dirty="0" err="1">
                <a:latin typeface="Arial" panose="020B0604020202020204" pitchFamily="34" charset="0"/>
              </a:rPr>
              <a:t>Multinomial</a:t>
            </a:r>
            <a:r>
              <a:rPr lang="ko-KR" altLang="ko-KR" b="1" dirty="0"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latin typeface="Arial" panose="020B0604020202020204" pitchFamily="34" charset="0"/>
              </a:rPr>
              <a:t>classification</a:t>
            </a:r>
            <a:r>
              <a:rPr lang="ko-KR" altLang="ko-KR" dirty="0" err="1">
                <a:latin typeface="Arial" panose="020B0604020202020204" pitchFamily="34" charset="0"/>
              </a:rPr>
              <a:t>은</a:t>
            </a:r>
            <a:r>
              <a:rPr lang="ko-KR" altLang="ko-KR" dirty="0">
                <a:latin typeface="Arial" panose="020B0604020202020204" pitchFamily="34" charset="0"/>
              </a:rPr>
              <a:t> 세 개 이상의 클래스 중 하나를 예측</a:t>
            </a:r>
            <a:r>
              <a:rPr lang="ko-KR" altLang="en-US" dirty="0">
                <a:latin typeface="Arial" panose="020B0604020202020204" pitchFamily="34" charset="0"/>
              </a:rPr>
              <a:t>한</a:t>
            </a:r>
            <a:r>
              <a:rPr lang="ko-KR" altLang="ko-KR" dirty="0">
                <a:latin typeface="Arial" panose="020B0604020202020204" pitchFamily="34" charset="0"/>
              </a:rPr>
              <a:t>다.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사례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텍스트 분류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뉴스 기사나 이메일을 주제별로 분류할 때(예: 스포츠, 정치, 엔터테인먼트 등)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분류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다양한 물체(예: 고양이, 강아지, 새 등)를 분류하는 이미지 인식 모델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데이터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환자를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질병군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중 하나로 분류(예: 심장병, 당뇨, 고혈압 등).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34461-085D-8587-5513-A676C2FA3B17}"/>
              </a:ext>
            </a:extLst>
          </p:cNvPr>
          <p:cNvSpPr txBox="1"/>
          <p:nvPr/>
        </p:nvSpPr>
        <p:spPr>
          <a:xfrm>
            <a:off x="1627413" y="422756"/>
            <a:ext cx="916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다중클래스 분류</a:t>
            </a:r>
            <a:r>
              <a:rPr lang="en-US" altLang="ko-KR" sz="3600" dirty="0"/>
              <a:t>(Multinomial classification)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56640D-6DDD-7A6D-7021-B88FB198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71" y="2301200"/>
            <a:ext cx="1476586" cy="9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00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7C047-4BBC-35F6-8541-01E46F897EE8}"/>
              </a:ext>
            </a:extLst>
          </p:cNvPr>
          <p:cNvSpPr txBox="1"/>
          <p:nvPr/>
        </p:nvSpPr>
        <p:spPr>
          <a:xfrm>
            <a:off x="1309909" y="1178311"/>
            <a:ext cx="9962248" cy="4015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다중클래스 분류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주요 개념</a:t>
            </a:r>
            <a:r>
              <a:rPr lang="en-US" altLang="ko-KR" sz="1600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1. </a:t>
            </a:r>
            <a:r>
              <a:rPr lang="en-US" altLang="ko-KR" sz="1600" b="1" dirty="0" err="1"/>
              <a:t>Softmax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r>
              <a:rPr lang="en-US" altLang="ko-KR" sz="1600" dirty="0"/>
              <a:t>: </a:t>
            </a:r>
            <a:r>
              <a:rPr lang="ko-KR" altLang="en-US" sz="1600" dirty="0"/>
              <a:t>다중 클래스 분류에서 자주 사용되는 활성화 함수로</a:t>
            </a:r>
            <a:r>
              <a:rPr lang="en-US" altLang="ko-KR" sz="1600" dirty="0"/>
              <a:t>, </a:t>
            </a:r>
            <a:r>
              <a:rPr lang="ko-KR" altLang="en-US" sz="1600" dirty="0"/>
              <a:t>각 클래스에 대한 확률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값을 계산한다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클래스의 </a:t>
            </a:r>
            <a:r>
              <a:rPr lang="ko-KR" altLang="en-US" sz="1600" dirty="0" err="1"/>
              <a:t>로짓</a:t>
            </a:r>
            <a:r>
              <a:rPr lang="en-US" altLang="ko-KR" sz="1600" dirty="0"/>
              <a:t>(logit, </a:t>
            </a:r>
            <a:r>
              <a:rPr lang="ko-KR" altLang="en-US" sz="1600" dirty="0"/>
              <a:t>분류기에 의해 계산된 값</a:t>
            </a:r>
            <a:r>
              <a:rPr lang="en-US" altLang="ko-KR" sz="1600" dirty="0"/>
              <a:t>)</a:t>
            </a:r>
            <a:r>
              <a:rPr lang="ko-KR" altLang="en-US" sz="1600" dirty="0"/>
              <a:t>을 입력으로 받아</a:t>
            </a:r>
            <a:r>
              <a:rPr lang="en-US" altLang="ko-KR" sz="1600" dirty="0"/>
              <a:t>, </a:t>
            </a:r>
            <a:r>
              <a:rPr lang="ko-KR" altLang="en-US" sz="1600" dirty="0"/>
              <a:t>이 값들을 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</a:t>
            </a:r>
            <a:r>
              <a:rPr lang="ko-KR" altLang="en-US" sz="1600" dirty="0"/>
              <a:t>각 클래스에 속할 확률로 변환하며</a:t>
            </a:r>
            <a:r>
              <a:rPr lang="en-US" altLang="ko-KR" sz="1600" dirty="0"/>
              <a:t>, </a:t>
            </a:r>
            <a:r>
              <a:rPr lang="ko-KR" altLang="en-US" sz="1600" dirty="0"/>
              <a:t>출력 값은 모든 클래스에 대한 확률의 합이 </a:t>
            </a:r>
            <a:r>
              <a:rPr lang="en-US" altLang="ko-KR" sz="1600" dirty="0"/>
              <a:t>1</a:t>
            </a:r>
            <a:r>
              <a:rPr lang="ko-KR" altLang="en-US" sz="1600" dirty="0"/>
              <a:t>이 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. </a:t>
            </a:r>
            <a:r>
              <a:rPr lang="ko-KR" altLang="en-US" sz="1600" dirty="0"/>
              <a:t>주어진 입력 </a:t>
            </a:r>
            <a:r>
              <a:rPr lang="en-US" altLang="ko-KR" sz="1600" i="1" dirty="0"/>
              <a:t>z</a:t>
            </a:r>
            <a:r>
              <a:rPr lang="en-US" altLang="ko-KR" sz="1600" dirty="0"/>
              <a:t>=[</a:t>
            </a:r>
            <a:r>
              <a:rPr lang="en-US" altLang="ko-KR" sz="1600" i="1" dirty="0"/>
              <a:t>z</a:t>
            </a:r>
            <a:r>
              <a:rPr lang="en-US" altLang="ko-KR" sz="1600" i="1" baseline="-25000" dirty="0"/>
              <a:t>1</a:t>
            </a:r>
            <a:r>
              <a:rPr lang="en-US" altLang="ko-KR" sz="1600" i="1" dirty="0"/>
              <a:t>, z</a:t>
            </a:r>
            <a:r>
              <a:rPr lang="en-US" altLang="ko-KR" sz="1600" i="1" baseline="-25000" dirty="0"/>
              <a:t>2</a:t>
            </a:r>
            <a:r>
              <a:rPr lang="en-US" altLang="ko-KR" sz="1600" i="1" dirty="0"/>
              <a:t>, …, </a:t>
            </a:r>
            <a:r>
              <a:rPr lang="en-US" altLang="ko-KR" sz="1600" i="1" dirty="0" err="1"/>
              <a:t>z</a:t>
            </a:r>
            <a:r>
              <a:rPr lang="en-US" altLang="ko-KR" sz="1600" i="1" baseline="-25000" dirty="0" err="1"/>
              <a:t>n</a:t>
            </a:r>
            <a:r>
              <a:rPr lang="en-US" altLang="ko-KR" sz="1600" i="1" baseline="-25000" dirty="0"/>
              <a:t> </a:t>
            </a:r>
            <a:r>
              <a:rPr lang="en-US" altLang="ko-KR" sz="1600" dirty="0"/>
              <a:t>] </a:t>
            </a:r>
            <a:r>
              <a:rPr lang="ko-KR" altLang="en-US" sz="1600" dirty="0"/>
              <a:t>가 있을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다음과 같이 정의된다</a:t>
            </a:r>
            <a:r>
              <a:rPr lang="en-US" altLang="ko-KR" sz="1600" dirty="0"/>
              <a:t>                                     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                        </a:t>
            </a:r>
          </a:p>
          <a:p>
            <a:pPr lvl="1">
              <a:lnSpc>
                <a:spcPct val="20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46969C-696D-AB1F-9662-A7A94118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21" y="4400461"/>
            <a:ext cx="2350784" cy="710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3D5D0F-4E30-58D6-9BA2-48BB24BF65C1}"/>
              </a:ext>
            </a:extLst>
          </p:cNvPr>
          <p:cNvSpPr txBox="1"/>
          <p:nvPr/>
        </p:nvSpPr>
        <p:spPr>
          <a:xfrm>
            <a:off x="3857866" y="352616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506F6F-543D-B109-2C3A-BB18A12240B1}"/>
              </a:ext>
            </a:extLst>
          </p:cNvPr>
          <p:cNvGrpSpPr/>
          <p:nvPr/>
        </p:nvGrpSpPr>
        <p:grpSpPr>
          <a:xfrm>
            <a:off x="1228266" y="5110920"/>
            <a:ext cx="4751179" cy="1493053"/>
            <a:chOff x="1228266" y="5110920"/>
            <a:chExt cx="4751179" cy="14930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229CBE-2FCE-22DD-4430-B9E71E0C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266" y="5110920"/>
              <a:ext cx="4710042" cy="149305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8B3651-E186-E7D2-8940-F8D015AFF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8678" y="6354147"/>
              <a:ext cx="650767" cy="249826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C090065-658D-5824-823B-10C55BF4E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308" y="4704116"/>
            <a:ext cx="5927121" cy="1957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755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BABEE-379E-32A0-D3AC-C06CB61A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76" y="1200456"/>
            <a:ext cx="9743743" cy="5340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AFF44-3D14-160C-6C79-1259B69CE4B5}"/>
              </a:ext>
            </a:extLst>
          </p:cNvPr>
          <p:cNvSpPr txBox="1"/>
          <p:nvPr/>
        </p:nvSpPr>
        <p:spPr>
          <a:xfrm>
            <a:off x="3999382" y="243756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937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7C047-4BBC-35F6-8541-01E46F897EE8}"/>
                  </a:ext>
                </a:extLst>
              </p:cNvPr>
              <p:cNvSpPr txBox="1"/>
              <p:nvPr/>
            </p:nvSpPr>
            <p:spPr>
              <a:xfrm>
                <a:off x="1309909" y="1178311"/>
                <a:ext cx="9962248" cy="5566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800" dirty="0"/>
                  <a:t>Softmax </a:t>
                </a:r>
                <a:r>
                  <a:rPr lang="ko-KR" altLang="en-US" sz="1800" dirty="0"/>
                  <a:t>함수의 예시</a:t>
                </a:r>
                <a:endParaRPr lang="en-US" altLang="ko-KR" sz="1800" dirty="0"/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함수</a:t>
                </a:r>
                <a:r>
                  <a:rPr lang="en-US" altLang="ko-KR" sz="1600" dirty="0"/>
                  <a:t>: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만약 </a:t>
                </a:r>
                <a:r>
                  <a:rPr lang="en-US" altLang="ko-KR" sz="1600" dirty="0"/>
                  <a:t>z=[2.0, 1.0, 0.1] </a:t>
                </a:r>
                <a:r>
                  <a:rPr lang="ko-KR" altLang="en-US" sz="1600" dirty="0"/>
                  <a:t>이라는 입력 벡터가 있다고 가정하자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이때 </a:t>
                </a: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함수를 적용하면 각 값에 대한 확률이 다음과 같이 계산된다</a:t>
                </a:r>
                <a:r>
                  <a:rPr lang="en-US" altLang="ko-KR" sz="1600" dirty="0"/>
                  <a:t>:      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 과정</a:t>
                </a:r>
                <a:r>
                  <a:rPr lang="en-US" altLang="ko-KR" sz="1600" dirty="0"/>
                  <a:t>: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지수 변환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ar-AE" altLang="ko-KR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b="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합계 계산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ko-KR" altLang="ar-AE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e>
                      </m:nary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39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72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altLang="ko-KR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정규화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확률화</a:t>
                </a:r>
                <a:r>
                  <a:rPr lang="en-US" altLang="ko-KR" sz="1600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600" b="0"/>
                        <m:t>Softmax</m:t>
                      </m:r>
                      <m:d>
                        <m:d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ar-AE" sz="16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</m:e>
                        <m:e>
                          <m:r>
                            <m:rPr>
                              <m:nor/>
                            </m:rPr>
                            <a:rPr lang="ar-AE" altLang="ko-KR" i="1"/>
                            <m:t>  </m:t>
                          </m:r>
                        </m:e>
                        <m:e>
                          <m:f>
                            <m:f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num>
                            <m:den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ar-AE" altLang="ko-KR" i="1"/>
                            <m:t>  </m:t>
                          </m:r>
                          <m:f>
                            <m:fPr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den>
                          </m:f>
                        </m:e>
                      </m:d>
                      <m:r>
                        <a:rPr lang="ar-AE" altLang="ko-KR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66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600" dirty="0"/>
              </a:p>
              <a:p>
                <a:r>
                  <a:rPr lang="en-US" altLang="ko-KR" sz="1600" dirty="0"/>
                  <a:t>	</a:t>
                </a:r>
              </a:p>
              <a:p>
                <a:r>
                  <a:rPr lang="en-US" altLang="ko-KR" sz="1600" dirty="0"/>
                  <a:t>		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첫 번째 클래스가 선택될 확률이 </a:t>
                </a:r>
                <a:r>
                  <a:rPr lang="en-US" altLang="ko-KR" sz="1600" dirty="0"/>
                  <a:t>66%</a:t>
                </a:r>
                <a:r>
                  <a:rPr lang="ko-KR" altLang="en-US" sz="1600" dirty="0"/>
                  <a:t>로 가장 높다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7C047-4BBC-35F6-8541-01E46F89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09" y="1178311"/>
                <a:ext cx="9962248" cy="5566076"/>
              </a:xfrm>
              <a:prstGeom prst="rect">
                <a:avLst/>
              </a:prstGeom>
              <a:blipFill>
                <a:blip r:embed="rId2"/>
                <a:stretch>
                  <a:fillRect l="-428" b="-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646969C-696D-AB1F-9662-A7A94118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486" y="1720364"/>
            <a:ext cx="2350784" cy="71045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8F801C-8789-9ED9-5E60-8703E7DBFA7E}"/>
              </a:ext>
            </a:extLst>
          </p:cNvPr>
          <p:cNvSpPr txBox="1"/>
          <p:nvPr/>
        </p:nvSpPr>
        <p:spPr>
          <a:xfrm>
            <a:off x="3999382" y="314515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9072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C542-EA78-5342-24E3-8D140C64D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08138-B398-4537-942B-9017DED192E8}"/>
              </a:ext>
            </a:extLst>
          </p:cNvPr>
          <p:cNvSpPr txBox="1"/>
          <p:nvPr/>
        </p:nvSpPr>
        <p:spPr>
          <a:xfrm>
            <a:off x="1309909" y="935713"/>
            <a:ext cx="9962248" cy="549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Cross-Entropy </a:t>
            </a:r>
            <a:r>
              <a:rPr lang="ko-KR" altLang="en-US" sz="1800" b="1" dirty="0"/>
              <a:t>손실함수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Cross-Entropy</a:t>
            </a:r>
            <a:r>
              <a:rPr lang="ko-KR" altLang="en-US" sz="1600" dirty="0"/>
              <a:t>는 확률 분포 사이의 차이를 측정하는 손실 함수로</a:t>
            </a:r>
            <a:r>
              <a:rPr lang="en-US" altLang="ko-KR" sz="1600" dirty="0"/>
              <a:t>, </a:t>
            </a:r>
            <a:r>
              <a:rPr lang="ko-KR" altLang="en-US" sz="1600" dirty="0"/>
              <a:t>주로 </a:t>
            </a:r>
            <a:r>
              <a:rPr lang="ko-KR" altLang="en-US" sz="1600" dirty="0" err="1"/>
              <a:t>머신러닝과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딥러닝에서</a:t>
            </a:r>
            <a:r>
              <a:rPr lang="ko-KR" altLang="en-US" sz="1600" dirty="0"/>
              <a:t> 분류 문제에 많이 사용됨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이를 통해 모델이 예측한 값과 실제 값</a:t>
            </a:r>
            <a:r>
              <a:rPr lang="en-US" altLang="ko-KR" sz="1600" dirty="0"/>
              <a:t>(</a:t>
            </a:r>
            <a:r>
              <a:rPr lang="ko-KR" altLang="en-US" sz="1600" dirty="0"/>
              <a:t>라벨</a:t>
            </a:r>
            <a:r>
              <a:rPr lang="en-US" altLang="ko-KR" sz="1600" dirty="0"/>
              <a:t>) </a:t>
            </a:r>
            <a:r>
              <a:rPr lang="ko-KR" altLang="en-US" sz="1600" dirty="0"/>
              <a:t>사이의 불일치를 측정</a:t>
            </a:r>
            <a:endParaRPr lang="en-US" altLang="ko-KR" sz="1600" dirty="0"/>
          </a:p>
          <a:p>
            <a:pPr marL="800100" lvl="1" indent="-342900">
              <a:lnSpc>
                <a:spcPct val="200000"/>
              </a:lnSpc>
              <a:buAutoNum type="arabicPeriod"/>
            </a:pPr>
            <a:r>
              <a:rPr lang="ko-KR" altLang="en-US" sz="1600" b="1" dirty="0"/>
              <a:t>정의</a:t>
            </a:r>
            <a:r>
              <a:rPr lang="en-US" altLang="ko-KR" sz="1600" b="1" dirty="0"/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600" b="1" dirty="0"/>
              <a:t>    </a:t>
            </a:r>
            <a:r>
              <a:rPr lang="en-US" altLang="ko-KR" sz="1600" dirty="0"/>
              <a:t>Cross-Entropy</a:t>
            </a:r>
            <a:r>
              <a:rPr lang="ko-KR" altLang="en-US" sz="1600" dirty="0"/>
              <a:t>는 두 확률 분포 </a:t>
            </a:r>
            <a:r>
              <a:rPr lang="en-US" altLang="ko-KR" sz="1600" dirty="0"/>
              <a:t>p(x) (</a:t>
            </a:r>
            <a:r>
              <a:rPr lang="ko-KR" altLang="en-US" sz="1600" dirty="0"/>
              <a:t>실제 분포</a:t>
            </a:r>
            <a:r>
              <a:rPr lang="en-US" altLang="ko-KR" sz="1600" dirty="0"/>
              <a:t>)</a:t>
            </a:r>
            <a:r>
              <a:rPr lang="ko-KR" altLang="en-US" sz="1600" dirty="0"/>
              <a:t>와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en-US" altLang="ko-KR" sz="1600" dirty="0"/>
              <a:t>q(x) (</a:t>
            </a:r>
            <a:r>
              <a:rPr lang="ko-KR" altLang="en-US" sz="1600" dirty="0"/>
              <a:t>예측 분포</a:t>
            </a:r>
            <a:r>
              <a:rPr lang="en-US" altLang="ko-KR" sz="1600" dirty="0"/>
              <a:t>) </a:t>
            </a:r>
            <a:r>
              <a:rPr lang="ko-KR" altLang="en-US" sz="1600" dirty="0"/>
              <a:t>사이의 차이를 계산하는 방식이다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정보 이론에서 </a:t>
            </a:r>
            <a:r>
              <a:rPr lang="ko-KR" altLang="en-US" sz="1600" b="1" dirty="0"/>
              <a:t>엔트로피는 불확실성을 나타내며</a:t>
            </a:r>
            <a:r>
              <a:rPr lang="en-US" altLang="ko-KR" sz="1600" dirty="0"/>
              <a:t>, 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Cross-Entropy</a:t>
            </a:r>
            <a:r>
              <a:rPr lang="ko-KR" altLang="en-US" sz="1600" dirty="0"/>
              <a:t>는 그 불확실성의 차이를 계산한다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</a:t>
            </a:r>
          </a:p>
          <a:p>
            <a:r>
              <a:rPr lang="en-US" altLang="ko-KR" sz="1600" dirty="0"/>
              <a:t>           Cross-Entropy </a:t>
            </a:r>
            <a:r>
              <a:rPr lang="ko-KR" altLang="en-US" sz="1600" dirty="0"/>
              <a:t>공식은 다음과 같다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3067C-D6E5-9A89-1104-77F5E333DD30}"/>
              </a:ext>
            </a:extLst>
          </p:cNvPr>
          <p:cNvSpPr txBox="1"/>
          <p:nvPr/>
        </p:nvSpPr>
        <p:spPr>
          <a:xfrm>
            <a:off x="3999382" y="243756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C1FF8-EF23-F32A-2959-95B844D1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115" y="3353154"/>
            <a:ext cx="4467554" cy="31024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FD140B-5BBB-0226-33AD-CF476B82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18" y="6102348"/>
            <a:ext cx="292458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11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7C047-4BBC-35F6-8541-01E46F897EE8}"/>
                  </a:ext>
                </a:extLst>
              </p:cNvPr>
              <p:cNvSpPr txBox="1"/>
              <p:nvPr/>
            </p:nvSpPr>
            <p:spPr>
              <a:xfrm>
                <a:off x="1309909" y="935713"/>
                <a:ext cx="9962248" cy="5122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800" b="1" dirty="0"/>
                  <a:t>Cross-Entropy </a:t>
                </a:r>
                <a:r>
                  <a:rPr lang="ko-KR" altLang="en-US" sz="1800" b="1" dirty="0"/>
                  <a:t>손실함수</a:t>
                </a:r>
                <a:endParaRPr lang="en-US" altLang="ko-KR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1600" dirty="0"/>
                  <a:t>Cross-Entropy </a:t>
                </a:r>
                <a:r>
                  <a:rPr lang="ko-KR" altLang="en-US" sz="1600" dirty="0"/>
                  <a:t>손실은 </a:t>
                </a:r>
                <a:r>
                  <a:rPr lang="ko-KR" altLang="en-US" sz="1600" b="1" dirty="0"/>
                  <a:t>예측 확률 분포</a:t>
                </a:r>
                <a:r>
                  <a:rPr lang="ko-KR" altLang="en-US" sz="1600" dirty="0"/>
                  <a:t>와 </a:t>
                </a:r>
                <a:r>
                  <a:rPr lang="ko-KR" altLang="en-US" sz="1600" b="1" dirty="0"/>
                  <a:t>실제 정답 분포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라벨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사이의 차이를 측정하는 함수이다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"</a:t>
                </a:r>
                <a:r>
                  <a:rPr lang="ko-KR" altLang="en-US" sz="1600" dirty="0"/>
                  <a:t>모델이 예측한 확률이 실제 정답과 얼마나 가까운가</a:t>
                </a:r>
                <a:r>
                  <a:rPr lang="en-US" altLang="ko-KR" sz="1600" dirty="0"/>
                  <a:t>?"</a:t>
                </a:r>
                <a:r>
                  <a:rPr lang="ko-KR" altLang="en-US" sz="1600" dirty="0"/>
                  <a:t>를 수치로 표현해 준다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수식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다중 클래스 분류</a:t>
                </a:r>
                <a:r>
                  <a:rPr lang="en-US" altLang="ko-KR" sz="1600" dirty="0"/>
                  <a:t>)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모델의 </a:t>
                </a: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예측 확률</a:t>
                </a:r>
                <a:r>
                  <a:rPr lang="en-US" altLang="ko-KR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600" i="1"/>
                        <m:t>Softmax</m:t>
                      </m:r>
                      <m:d>
                        <m:dPr>
                          <m:endChr m:val="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b="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실제 정답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원</a:t>
                </a:r>
                <a:r>
                  <a:rPr lang="en-US" altLang="ko-KR" sz="1600" dirty="0"/>
                  <a:t>-</a:t>
                </a:r>
                <a:r>
                  <a:rPr lang="ko-KR" altLang="en-US" sz="1600" dirty="0"/>
                  <a:t>핫 벡터</a:t>
                </a:r>
                <a:r>
                  <a:rPr lang="en-US" altLang="ko-KR" sz="16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Cross-Entropy </a:t>
                </a:r>
                <a:r>
                  <a:rPr lang="ko-KR" altLang="en-US" sz="1600" dirty="0"/>
                  <a:t>손실</a:t>
                </a:r>
                <a:r>
                  <a:rPr lang="en-US" altLang="ko-KR" sz="1600" dirty="0"/>
                  <a:t>: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실제 정답 클래스 위치만 살아남아서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결국</a:t>
                </a: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7C047-4BBC-35F6-8541-01E46F89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09" y="935713"/>
                <a:ext cx="9962248" cy="5122171"/>
              </a:xfrm>
              <a:prstGeom prst="rect">
                <a:avLst/>
              </a:prstGeom>
              <a:blipFill>
                <a:blip r:embed="rId2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5D07FAC-0A96-16DF-CDDE-5631F79E9B96}"/>
              </a:ext>
            </a:extLst>
          </p:cNvPr>
          <p:cNvSpPr txBox="1"/>
          <p:nvPr/>
        </p:nvSpPr>
        <p:spPr>
          <a:xfrm>
            <a:off x="3999382" y="243756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962370-E69E-DA30-0F16-514BA39F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953" y="4485525"/>
            <a:ext cx="2546834" cy="694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EBB7A-66A4-8369-4900-EE99810F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547" y="5607918"/>
            <a:ext cx="2305240" cy="5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5132E2-4C55-D5E5-570D-B8720A78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660" y="1067113"/>
            <a:ext cx="1152686" cy="132416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EF1FB25-1C24-3A8D-C801-572B76D4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318222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7738F100-C7A1-C930-699B-8FCDADBA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118" y="1299370"/>
            <a:ext cx="8335923" cy="19772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4500" b="1" dirty="0">
                <a:latin typeface="KoPub돋움체_Pro Light" pitchFamily="18" charset="-127"/>
                <a:ea typeface="KoPub돋움체_Pro Light" pitchFamily="18" charset="-127"/>
              </a:rPr>
              <a:t>다층 </a:t>
            </a:r>
            <a:r>
              <a:rPr lang="ko-KR" altLang="en-US" sz="4500" b="1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sz="4500" b="1" dirty="0">
                <a:latin typeface="KoPub돋움체_Pro Light" pitchFamily="18" charset="-127"/>
                <a:ea typeface="KoPub돋움체_Pro Light" pitchFamily="18" charset="-127"/>
              </a:rPr>
              <a:t>(MLP - Multilayer Perceptron)</a:t>
            </a:r>
            <a:endParaRPr lang="ko-KR" altLang="en-US" sz="45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MLP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는 하나의 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input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layer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와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여러 개의 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hidden layer, 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그리고 하나의 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output layer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로 구성</a:t>
            </a:r>
            <a:endParaRPr lang="en-US" altLang="ko-KR" sz="4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Input node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를 제외한 각각의 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node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는 비선형 활성화 함수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(nonlinear activation function)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를 사용하는 뉴런</a:t>
            </a:r>
            <a:r>
              <a:rPr lang="en-US" altLang="ko-KR" sz="4000" dirty="0">
                <a:latin typeface="KoPub돋움체_Pro Light" pitchFamily="18" charset="-127"/>
                <a:ea typeface="KoPub돋움체_Pro Light" pitchFamily="18" charset="-127"/>
              </a:rPr>
              <a:t>(perceptron) </a:t>
            </a:r>
            <a:r>
              <a:rPr lang="ko-KR" altLang="en-US" sz="4000" dirty="0">
                <a:latin typeface="KoPub돋움체_Pro Light" pitchFamily="18" charset="-127"/>
                <a:ea typeface="KoPub돋움체_Pro Light" pitchFamily="18" charset="-127"/>
              </a:rPr>
              <a:t>임</a:t>
            </a:r>
            <a:endParaRPr lang="en-US" altLang="ko-KR" sz="40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37E536-1586-706F-6A72-78FC5D0C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939" y="3221596"/>
            <a:ext cx="7356730" cy="30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0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98959-B583-F1CF-BC03-82B90E83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94DC19-A049-D817-7B43-A29437F39AFE}"/>
                  </a:ext>
                </a:extLst>
              </p:cNvPr>
              <p:cNvSpPr txBox="1"/>
              <p:nvPr/>
            </p:nvSpPr>
            <p:spPr>
              <a:xfrm>
                <a:off x="1309909" y="935713"/>
                <a:ext cx="10365020" cy="4907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800" b="1" dirty="0"/>
                  <a:t>Cross-Entropy </a:t>
                </a:r>
                <a:r>
                  <a:rPr lang="ko-KR" altLang="en-US" sz="1800" b="1" dirty="0"/>
                  <a:t>손실함수</a:t>
                </a:r>
                <a:endParaRPr lang="en-US" altLang="ko-KR" dirty="0">
                  <a:solidFill>
                    <a:srgbClr val="212529"/>
                  </a:solidFill>
                  <a:highlight>
                    <a:srgbClr val="FFFFFF"/>
                  </a:highlight>
                  <a:latin typeface="-apple-system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예시</a:t>
                </a:r>
                <a:endParaRPr lang="en-US" altLang="ko-KR" sz="1600" dirty="0"/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예를 들어 </a:t>
                </a: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결과가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66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ko-KR" altLang="en-US" sz="1600" i="1"/>
                            <m:t>  </m:t>
                          </m:r>
                        </m:e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m:rPr>
                              <m:nor/>
                            </m:rPr>
                            <a:rPr lang="ko-KR" altLang="en-US" sz="1600" i="1"/>
                            <m:t>  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ko-KR" altLang="en-US" sz="1600" b="0" dirty="0"/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이고 실제 정답이 클래스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라면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altLang="ko-KR" sz="1600" dirty="0"/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1600" dirty="0"/>
                  <a:t>                                       L=−log(0.24)≈1.427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만약 정답이 클래스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이라면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1600" dirty="0"/>
              </a:p>
              <a:p>
                <a:pPr lvl="2">
                  <a:lnSpc>
                    <a:spcPct val="200000"/>
                  </a:lnSpc>
                </a:pPr>
                <a:r>
                  <a:rPr lang="en-US" altLang="ko-KR" sz="1600" dirty="0"/>
                  <a:t>                                       L=−log(0.66)≈0.415</a:t>
                </a:r>
              </a:p>
              <a:p>
                <a:pPr marL="1200150" lvl="2" indent="-28575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정답 확률이 높으면 손실은 작고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정답 확률이 낮으면 손실이 크게 나온다</a:t>
                </a:r>
                <a:r>
                  <a:rPr lang="en-US" altLang="ko-KR" sz="16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94DC19-A049-D817-7B43-A29437F39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09" y="935713"/>
                <a:ext cx="10365020" cy="4907562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8AE5FD-6F8E-DD9B-5E75-F030AA82BEE2}"/>
              </a:ext>
            </a:extLst>
          </p:cNvPr>
          <p:cNvSpPr txBox="1"/>
          <p:nvPr/>
        </p:nvSpPr>
        <p:spPr>
          <a:xfrm>
            <a:off x="3999382" y="243756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9186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D07FAC-0A96-16DF-CDDE-5631F79E9B96}"/>
              </a:ext>
            </a:extLst>
          </p:cNvPr>
          <p:cNvSpPr txBox="1"/>
          <p:nvPr/>
        </p:nvSpPr>
        <p:spPr>
          <a:xfrm>
            <a:off x="3999382" y="221984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A1577-36E8-8A98-66A2-A4541FEB74FB}"/>
                  </a:ext>
                </a:extLst>
              </p:cNvPr>
              <p:cNvSpPr txBox="1"/>
              <p:nvPr/>
            </p:nvSpPr>
            <p:spPr>
              <a:xfrm>
                <a:off x="1309909" y="843182"/>
                <a:ext cx="10365020" cy="5969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b="1" dirty="0"/>
                  <a:t>Categorical Cross-Entropy (</a:t>
                </a:r>
                <a:r>
                  <a:rPr lang="ko-KR" altLang="en-US" b="1" dirty="0"/>
                  <a:t>범주형 교차 엔트로피</a:t>
                </a:r>
                <a:r>
                  <a:rPr lang="en-US" altLang="ko-KR" b="1" dirty="0"/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600" b="1" dirty="0"/>
                  <a:t>1. Cross-Entropy (</a:t>
                </a:r>
                <a:r>
                  <a:rPr lang="ko-KR" altLang="en-US" sz="1600" b="1" dirty="0"/>
                  <a:t>일반 개념</a:t>
                </a:r>
                <a:r>
                  <a:rPr lang="en-US" altLang="ko-KR" sz="1600" b="1" dirty="0"/>
                  <a:t>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정보이론</a:t>
                </a:r>
                <a:r>
                  <a:rPr lang="ko-KR" altLang="en-US" sz="1600" dirty="0"/>
                  <a:t>에서 온 개념</a:t>
                </a:r>
                <a:r>
                  <a:rPr lang="en-US" altLang="ko-K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두 확률분포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dirty="0"/>
                  <a:t>(</a:t>
                </a:r>
                <a:r>
                  <a:rPr lang="ko-KR" altLang="en-US" sz="1600" dirty="0"/>
                  <a:t>진짜 분포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dirty="0"/>
                  <a:t>(</a:t>
                </a:r>
                <a:r>
                  <a:rPr lang="ko-KR" altLang="en-US" sz="1600" dirty="0"/>
                  <a:t>예측 분포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사이의 차이를 재는 척도</a:t>
                </a:r>
                <a:r>
                  <a:rPr lang="en-US" altLang="ko-KR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딥러닝에서는 </a:t>
                </a:r>
                <a:r>
                  <a:rPr lang="ko-KR" altLang="en-US" sz="1600" b="1" dirty="0"/>
                  <a:t>예측 분포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1600" dirty="0"/>
                  <a:t>와 </a:t>
                </a:r>
                <a:r>
                  <a:rPr lang="ko-KR" altLang="en-US" sz="1600" b="1" dirty="0"/>
                  <a:t>정답 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/>
                  <a:t>사이의 손실 함수로 사용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600" b="1" dirty="0"/>
                  <a:t>2. Categorical Cross-Entropy (</a:t>
                </a:r>
                <a:r>
                  <a:rPr lang="ko-KR" altLang="en-US" sz="1600" b="1" dirty="0"/>
                  <a:t>범주형 교차 엔트로피</a:t>
                </a:r>
                <a:r>
                  <a:rPr lang="en-US" altLang="ko-KR" sz="1600" b="1" dirty="0"/>
                  <a:t>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다중 클래스 분류</a:t>
                </a:r>
                <a:r>
                  <a:rPr lang="en-US" altLang="ko-KR" sz="1600" dirty="0"/>
                  <a:t>(multi-class classification)</a:t>
                </a:r>
                <a:r>
                  <a:rPr lang="ko-KR" altLang="en-US" sz="1600" dirty="0"/>
                  <a:t>에 특화된 </a:t>
                </a:r>
                <a:r>
                  <a:rPr lang="en-US" altLang="ko-KR" sz="1600" dirty="0"/>
                  <a:t>cross-entropy.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정답 레이블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원</a:t>
                </a:r>
                <a:r>
                  <a:rPr lang="en-US" altLang="ko-KR" sz="1600" b="1" dirty="0"/>
                  <a:t>-</a:t>
                </a:r>
                <a:r>
                  <a:rPr lang="ko-KR" altLang="en-US" sz="1600" b="1" dirty="0"/>
                  <a:t>핫</a:t>
                </a:r>
                <a:r>
                  <a:rPr lang="en-US" altLang="ko-KR" sz="1600" b="1" dirty="0"/>
                  <a:t>(one-hot)</a:t>
                </a:r>
                <a:r>
                  <a:rPr lang="ko-KR" altLang="en-US" sz="1600" dirty="0"/>
                  <a:t> 혹은 </a:t>
                </a:r>
                <a:r>
                  <a:rPr lang="ko-KR" altLang="en-US" sz="1600" b="1" dirty="0"/>
                  <a:t>확률 분포 형태</a:t>
                </a:r>
                <a:r>
                  <a:rPr lang="ko-KR" altLang="en-US" sz="1600" dirty="0"/>
                  <a:t>로 주어짐</a:t>
                </a:r>
                <a:r>
                  <a:rPr lang="en-US" altLang="ko-KR" sz="16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grow m:val="on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ko-KR" altLang="en-US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</a:t>
                </a:r>
                <a:r>
                  <a:rPr lang="en-US" altLang="ko-KR" sz="1600" dirty="0" err="1"/>
                  <a:t>Softmax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출력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1600" dirty="0"/>
                  <a:t>, </a:t>
                </a:r>
                <a:r>
                  <a:rPr lang="ko-KR" altLang="en-US" sz="1600" dirty="0"/>
                  <a:t>정답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sz="1600" dirty="0"/>
                  <a:t>→ </a:t>
                </a:r>
                <a:r>
                  <a:rPr lang="en-US" altLang="ko-KR" sz="1600" dirty="0"/>
                  <a:t>L=−log(0.2)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r>
                  <a:rPr lang="en-US" altLang="ko-KR" b="1" dirty="0"/>
                  <a:t>     3. Binary Cross-Entropy (</a:t>
                </a:r>
                <a:r>
                  <a:rPr lang="ko-KR" altLang="en-US" b="1" dirty="0"/>
                  <a:t>이진 교차 엔트로피</a:t>
                </a:r>
                <a:r>
                  <a:rPr lang="en-US" altLang="ko-KR" b="1" dirty="0"/>
                  <a:t>)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클래스 분류</a:t>
                </a:r>
                <a:r>
                  <a:rPr lang="en-US" altLang="ko-KR" dirty="0"/>
                  <a:t>(0/1) </a:t>
                </a:r>
                <a:r>
                  <a:rPr lang="ko-KR" altLang="en-US" dirty="0"/>
                  <a:t>문제에서 사용</a:t>
                </a:r>
                <a:r>
                  <a:rPr lang="en-US" altLang="ko-K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로지스틱 회귀</a:t>
                </a:r>
                <a:r>
                  <a:rPr lang="en-US" altLang="ko-KR" dirty="0"/>
                  <a:t>(sigmoid 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함께 쓰임</a:t>
                </a:r>
                <a:r>
                  <a:rPr lang="en-US" altLang="ko-KR" dirty="0"/>
                  <a:t>. </a:t>
                </a:r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ko-KR" altLang="en-US" sz="1600" dirty="0"/>
              </a:p>
              <a:p>
                <a:pPr marL="1200150" lvl="2" indent="-285750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CA1577-36E8-8A98-66A2-A4541FEB7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09" y="843182"/>
                <a:ext cx="10365020" cy="5969391"/>
              </a:xfrm>
              <a:prstGeom prst="rect">
                <a:avLst/>
              </a:prstGeom>
              <a:blipFill>
                <a:blip r:embed="rId2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82738C2-FD14-FAF5-CEEC-402CE5CF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612" y="6357220"/>
            <a:ext cx="3462775" cy="4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6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7C047-4BBC-35F6-8541-01E46F897EE8}"/>
              </a:ext>
            </a:extLst>
          </p:cNvPr>
          <p:cNvSpPr txBox="1"/>
          <p:nvPr/>
        </p:nvSpPr>
        <p:spPr>
          <a:xfrm>
            <a:off x="1309909" y="1178311"/>
            <a:ext cx="9962248" cy="5492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Categorical Cross-Entropy </a:t>
            </a:r>
            <a:r>
              <a:rPr lang="ko-KR" altLang="en-US" dirty="0"/>
              <a:t>손실 함수 예시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세 개의 클래스 </a:t>
            </a:r>
            <a:r>
              <a:rPr lang="en-US" altLang="ko-KR" sz="1600" dirty="0"/>
              <a:t>{A,B,C} </a:t>
            </a:r>
            <a:r>
              <a:rPr lang="ko-KR" altLang="en-US" sz="1600" dirty="0"/>
              <a:t>가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실제로 데이터가 클래스 </a:t>
            </a:r>
            <a:r>
              <a:rPr lang="en-US" altLang="ko-KR" sz="1600" dirty="0"/>
              <a:t>A</a:t>
            </a:r>
            <a:r>
              <a:rPr lang="ko-KR" altLang="en-US" sz="1600" dirty="0"/>
              <a:t>에 속한다고 </a:t>
            </a:r>
            <a:r>
              <a:rPr lang="ko-KR" altLang="en-US" sz="1600" dirty="0" err="1"/>
              <a:t>가정시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모델의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</a:t>
            </a:r>
            <a:r>
              <a:rPr lang="ko-KR" altLang="en-US" sz="1600" dirty="0"/>
              <a:t>출력은 다음과 같다고 가정해 보자</a:t>
            </a:r>
            <a:r>
              <a:rPr lang="en-US" altLang="ko-KR" sz="1600" dirty="0"/>
              <a:t>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err="1"/>
              <a:t>Softmax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함수</a:t>
            </a:r>
            <a:r>
              <a:rPr lang="ko-KR" altLang="en-US" sz="1600" dirty="0"/>
              <a:t>의 출력과 함께 사용되는 </a:t>
            </a:r>
            <a:r>
              <a:rPr lang="ko-KR" altLang="en-US" sz="1600" b="1" dirty="0"/>
              <a:t>손실 함수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Categorical Cross-Entropy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예측된 확률 분포와 실제 레이블 간의 차이를 계산하여 모델의 성능을 평가하고 학습을 이끌어가는 중요한 역할을 한다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F43729-CD35-57A6-B027-6362C3F4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6" y="2231582"/>
            <a:ext cx="1840287" cy="7104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F74A5F-91F0-3103-C7FC-A7CB1564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66" y="2907491"/>
            <a:ext cx="1405787" cy="10460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1197D3-6ADC-59A4-36A4-F7665B27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396" y="4221457"/>
            <a:ext cx="8102076" cy="899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D16164-3D24-2932-BF39-115D79374ED9}"/>
              </a:ext>
            </a:extLst>
          </p:cNvPr>
          <p:cNvSpPr txBox="1"/>
          <p:nvPr/>
        </p:nvSpPr>
        <p:spPr>
          <a:xfrm>
            <a:off x="3999382" y="287300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3887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7C047-4BBC-35F6-8541-01E46F897EE8}"/>
              </a:ext>
            </a:extLst>
          </p:cNvPr>
          <p:cNvSpPr txBox="1"/>
          <p:nvPr/>
        </p:nvSpPr>
        <p:spPr>
          <a:xfrm>
            <a:off x="1315352" y="1178311"/>
            <a:ext cx="10397677" cy="353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다중클래스 분류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Input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으로 이산클래스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(discreate class)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를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사용해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뉴럴네트워크를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구성하는 것을 분류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(Classification)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라 한다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만약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두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가지의 클래스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label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 있으면 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2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진 클래스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(binary classification)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그렇지 않으면 다중클래스 분류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(multi-class classification)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라 한다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Softmax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layer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가 주로 다중클래스 분류에 사용됨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2BE0DB-16AE-18AB-582E-07E18A1A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60" y="3733328"/>
            <a:ext cx="7786061" cy="22800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6B82F-8432-EC4D-8323-C3668F05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328" y="6099958"/>
            <a:ext cx="5301458" cy="670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5A312-9C91-7392-514D-D06428F5B103}"/>
              </a:ext>
            </a:extLst>
          </p:cNvPr>
          <p:cNvSpPr txBox="1"/>
          <p:nvPr/>
        </p:nvSpPr>
        <p:spPr>
          <a:xfrm>
            <a:off x="3999382" y="287300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7481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2BE105-E823-AC2E-0F2D-24D9430373AC}"/>
              </a:ext>
            </a:extLst>
          </p:cNvPr>
          <p:cNvSpPr txBox="1"/>
          <p:nvPr/>
        </p:nvSpPr>
        <p:spPr>
          <a:xfrm>
            <a:off x="4109884" y="471947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20D74D-9D06-18A3-0ECF-748D1518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813" y="2096502"/>
            <a:ext cx="5179499" cy="12238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3C0B9E-8793-0BD5-38E8-EA8F51E7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12" y="4022943"/>
            <a:ext cx="5282291" cy="13094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3731C5-9468-3571-5AB1-430449CE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17" y="5506526"/>
            <a:ext cx="3210373" cy="3524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15202-215E-3C01-7EB3-8F4DE26D836F}"/>
              </a:ext>
            </a:extLst>
          </p:cNvPr>
          <p:cNvSpPr txBox="1"/>
          <p:nvPr/>
        </p:nvSpPr>
        <p:spPr>
          <a:xfrm>
            <a:off x="548142" y="1378721"/>
            <a:ext cx="11313424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로지스틱 회귀</a:t>
            </a:r>
            <a:endParaRPr lang="en-US" altLang="ko-KR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시그모이드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함수는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예측값을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과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1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사이의 값으로 만듦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00000"/>
              </a:lnSpc>
            </a:pP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       ex)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스팸 메일 분류기를 로지스틱 회귀로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구현하였을때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출력이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0.75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라면 이메일이 스팸일 확률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75%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라는 의미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소프트맥스</a:t>
            </a:r>
            <a:r>
              <a:rPr lang="ko-KR" altLang="en-US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회귀</a:t>
            </a:r>
            <a:endParaRPr lang="en-US" altLang="ko-KR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00000"/>
              </a:lnSpc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  - </a:t>
            </a:r>
            <a:r>
              <a:rPr lang="ko-KR" altLang="en-US" dirty="0" err="1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소프트맥스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 회귀는 각 클래스마다 소수 확률을 할당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+mn-ea"/>
            </a:endParaRPr>
          </a:p>
          <a:p>
            <a:pPr algn="l">
              <a:lnSpc>
                <a:spcPct val="200000"/>
              </a:lnSpc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   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-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이때 총 확률의 합은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1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이 되어야 하고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, 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         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각 확률은 각 선택지가 정답일 확률을 표현함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+mn-ea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30EC8ED7-360E-F3EB-645C-29D039C29C61}"/>
              </a:ext>
            </a:extLst>
          </p:cNvPr>
          <p:cNvCxnSpPr/>
          <p:nvPr/>
        </p:nvCxnSpPr>
        <p:spPr>
          <a:xfrm flipV="1">
            <a:off x="8561614" y="5040086"/>
            <a:ext cx="1371600" cy="4136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26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8C472B-911F-B6E4-9E9B-C5C8C124F396}"/>
              </a:ext>
            </a:extLst>
          </p:cNvPr>
          <p:cNvSpPr txBox="1"/>
          <p:nvPr/>
        </p:nvSpPr>
        <p:spPr>
          <a:xfrm>
            <a:off x="334290" y="1170053"/>
            <a:ext cx="11313424" cy="4514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One-hot encoding</a:t>
            </a:r>
            <a:endParaRPr lang="en-US" altLang="ko-KR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One-hot encoding</a:t>
            </a:r>
            <a:r>
              <a:rPr lang="ko-KR" altLang="en-US" sz="1600" dirty="0"/>
              <a:t>은 범주형 데이터를 </a:t>
            </a:r>
            <a:r>
              <a:rPr lang="ko-KR" altLang="en-US" sz="1600" b="1" dirty="0"/>
              <a:t>이진 벡터</a:t>
            </a:r>
            <a:r>
              <a:rPr lang="ko-KR" altLang="en-US" sz="1600" dirty="0"/>
              <a:t>로 변환하는 방법임</a:t>
            </a:r>
            <a:r>
              <a:rPr lang="en-US" altLang="ko-KR" sz="1600" dirty="0"/>
              <a:t>. </a:t>
            </a:r>
            <a:r>
              <a:rPr lang="ko-KR" altLang="en-US" sz="1600" dirty="0"/>
              <a:t>주로 </a:t>
            </a:r>
            <a:r>
              <a:rPr lang="ko-KR" altLang="en-US" sz="1600" dirty="0" err="1"/>
              <a:t>머신러닝과</a:t>
            </a:r>
            <a:r>
              <a:rPr lang="ko-KR" altLang="en-US" sz="1600" dirty="0"/>
              <a:t> 딥러닝 모델에서 범주형 변수를 수치형 데이터로 변환할 때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각 범주는 서로 상호 배타적이기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각 범주에 해당하는 자리에만 </a:t>
            </a:r>
            <a:r>
              <a:rPr lang="en-US" altLang="ko-KR" sz="1600" dirty="0"/>
              <a:t>1</a:t>
            </a:r>
            <a:r>
              <a:rPr lang="ko-KR" altLang="en-US" sz="1600" dirty="0"/>
              <a:t>을 표시하고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자리는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채운다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One-hot encoding</a:t>
            </a:r>
            <a:r>
              <a:rPr lang="ko-KR" altLang="en-US" sz="1600" b="1" dirty="0"/>
              <a:t>의 원리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가령</a:t>
            </a:r>
            <a:r>
              <a:rPr lang="en-US" altLang="ko-KR" sz="1600" dirty="0"/>
              <a:t>, </a:t>
            </a:r>
            <a:r>
              <a:rPr lang="ko-KR" altLang="en-US" sz="1600" dirty="0"/>
              <a:t>세 가지 범주 </a:t>
            </a:r>
            <a:r>
              <a:rPr lang="en-US" altLang="ko-KR" sz="1600" dirty="0"/>
              <a:t>{A, B, C}</a:t>
            </a:r>
            <a:r>
              <a:rPr lang="ko-KR" altLang="en-US" sz="1600" dirty="0"/>
              <a:t>가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범주를 다음과 같이 이진 벡터로 변환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        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12600-C4B5-A180-573E-ED80705E3DC2}"/>
              </a:ext>
            </a:extLst>
          </p:cNvPr>
          <p:cNvSpPr txBox="1"/>
          <p:nvPr/>
        </p:nvSpPr>
        <p:spPr>
          <a:xfrm>
            <a:off x="4109884" y="471947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AFB2F-3668-1079-C56C-16D84182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41" y="4752399"/>
            <a:ext cx="1604469" cy="11270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FAC9252-D7E2-1D47-7847-E6C81FA0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85" y="3984172"/>
            <a:ext cx="8107119" cy="19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6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E7AAF925-CAA5-4A69-9F90-DA5A58B246AD}"/>
              </a:ext>
            </a:extLst>
          </p:cNvPr>
          <p:cNvSpPr txBox="1">
            <a:spLocks noChangeArrowheads="1"/>
          </p:cNvSpPr>
          <p:nvPr/>
        </p:nvSpPr>
        <p:spPr>
          <a:xfrm>
            <a:off x="556182" y="969282"/>
            <a:ext cx="11367750" cy="3757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/>
              <a:t>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Output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One hot encoding : n</a:t>
            </a:r>
            <a:r>
              <a:rPr lang="ko-KR" altLang="en-US" sz="1600" dirty="0"/>
              <a:t> </a:t>
            </a:r>
            <a:r>
              <a:rPr lang="en-US" altLang="ko-KR" sz="1600" dirty="0"/>
              <a:t>bit</a:t>
            </a:r>
            <a:r>
              <a:rPr lang="ko-KR" altLang="en-US" sz="1600" dirty="0"/>
              <a:t>중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bit</a:t>
            </a:r>
            <a:r>
              <a:rPr lang="ko-KR" altLang="en-US" sz="1600" dirty="0"/>
              <a:t>만 </a:t>
            </a:r>
            <a:r>
              <a:rPr lang="en-US" altLang="ko-KR" sz="1600" dirty="0"/>
              <a:t>1</a:t>
            </a:r>
            <a:r>
              <a:rPr lang="ko-KR" altLang="en-US" sz="1600" dirty="0"/>
              <a:t>로 코딩하여 몇 번째 그룹 또는 </a:t>
            </a:r>
            <a:r>
              <a:rPr lang="en-US" altLang="ko-KR" sz="1600" dirty="0"/>
              <a:t>state</a:t>
            </a:r>
            <a:r>
              <a:rPr lang="ko-KR" altLang="en-US" sz="1600" dirty="0"/>
              <a:t>에 속하는지 표현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image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개 그룹으로 분류할 경우</a:t>
            </a:r>
            <a:r>
              <a:rPr lang="en-US" altLang="ko-KR" sz="1600" dirty="0"/>
              <a:t>, 3</a:t>
            </a:r>
            <a:r>
              <a:rPr lang="ko-KR" altLang="en-US" sz="1600" dirty="0"/>
              <a:t>그룹에 </a:t>
            </a:r>
            <a:r>
              <a:rPr lang="ko-KR" altLang="en-US" sz="1600" dirty="0" err="1"/>
              <a:t>속할경우</a:t>
            </a:r>
            <a:r>
              <a:rPr lang="ko-KR" altLang="en-US" sz="1600" dirty="0"/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00100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output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hot encoding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경우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343428-3148-C52D-5AEE-ACB0EA32E8D0}"/>
              </a:ext>
            </a:extLst>
          </p:cNvPr>
          <p:cNvGrpSpPr/>
          <p:nvPr/>
        </p:nvGrpSpPr>
        <p:grpSpPr>
          <a:xfrm>
            <a:off x="1185938" y="1618284"/>
            <a:ext cx="9302568" cy="1600438"/>
            <a:chOff x="1185938" y="1618284"/>
            <a:chExt cx="9302568" cy="1600438"/>
          </a:xfrm>
        </p:grpSpPr>
        <p:pic>
          <p:nvPicPr>
            <p:cNvPr id="3" name="그림 4">
              <a:extLst>
                <a:ext uri="{FF2B5EF4-FFF2-40B4-BE49-F238E27FC236}">
                  <a16:creationId xmlns:a16="http://schemas.microsoft.com/office/drawing/2014/main" id="{579589B4-4FE4-4404-ACC3-D33992CD7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5938" y="1740743"/>
              <a:ext cx="3744912" cy="1287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8E887C-0458-483F-8A1D-2D20802076BD}"/>
                    </a:ext>
                  </a:extLst>
                </p:cNvPr>
                <p:cNvSpPr txBox="1"/>
                <p:nvPr/>
              </p:nvSpPr>
              <p:spPr>
                <a:xfrm>
                  <a:off x="6051785" y="1679839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D8E887C-0458-483F-8A1D-2D2080207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85" y="1679839"/>
                  <a:ext cx="3687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3F6C8D-4557-46D7-A82A-9CA74D92FFEF}"/>
                    </a:ext>
                  </a:extLst>
                </p:cNvPr>
                <p:cNvSpPr txBox="1"/>
                <p:nvPr/>
              </p:nvSpPr>
              <p:spPr>
                <a:xfrm>
                  <a:off x="6054271" y="2049171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3F6C8D-4557-46D7-A82A-9CA74D92F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271" y="2049171"/>
                  <a:ext cx="36871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DA6ED9-FC76-49A6-9FC6-D855FEA0F183}"/>
                    </a:ext>
                  </a:extLst>
                </p:cNvPr>
                <p:cNvSpPr txBox="1"/>
                <p:nvPr/>
              </p:nvSpPr>
              <p:spPr>
                <a:xfrm>
                  <a:off x="6051785" y="2658873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DA6ED9-FC76-49A6-9FC6-D855FEA0F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85" y="2658873"/>
                  <a:ext cx="36871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2D3775-7B77-4979-9B7A-B0553B6FC627}"/>
                    </a:ext>
                  </a:extLst>
                </p:cNvPr>
                <p:cNvSpPr txBox="1"/>
                <p:nvPr/>
              </p:nvSpPr>
              <p:spPr>
                <a:xfrm>
                  <a:off x="4928363" y="1679839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2D3775-7B77-4979-9B7A-B0553B6FC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363" y="1679839"/>
                  <a:ext cx="3687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52C394-3281-4932-BC65-C2D32EB7D07C}"/>
                    </a:ext>
                  </a:extLst>
                </p:cNvPr>
                <p:cNvSpPr txBox="1"/>
                <p:nvPr/>
              </p:nvSpPr>
              <p:spPr>
                <a:xfrm>
                  <a:off x="4930849" y="2049171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552C394-3281-4932-BC65-C2D32EB7D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849" y="2049171"/>
                  <a:ext cx="36871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67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26F477-E9B8-41E7-AF8E-665D073845CE}"/>
                    </a:ext>
                  </a:extLst>
                </p:cNvPr>
                <p:cNvSpPr txBox="1"/>
                <p:nvPr/>
              </p:nvSpPr>
              <p:spPr>
                <a:xfrm>
                  <a:off x="4928363" y="2658873"/>
                  <a:ext cx="3687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26F477-E9B8-41E7-AF8E-665D07384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363" y="2658873"/>
                  <a:ext cx="36871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79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A418CA5-549B-4A68-A635-894997EB02AE}"/>
                </a:ext>
              </a:extLst>
            </p:cNvPr>
            <p:cNvCxnSpPr>
              <a:stCxn id="7" idx="3"/>
              <a:endCxn id="4" idx="1"/>
            </p:cNvCxnSpPr>
            <p:nvPr/>
          </p:nvCxnSpPr>
          <p:spPr>
            <a:xfrm>
              <a:off x="5297073" y="1864505"/>
              <a:ext cx="754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7D74D79-1D89-4F6C-BC9F-0D715A551E81}"/>
                </a:ext>
              </a:extLst>
            </p:cNvPr>
            <p:cNvCxnSpPr/>
            <p:nvPr/>
          </p:nvCxnSpPr>
          <p:spPr>
            <a:xfrm>
              <a:off x="5297073" y="2289750"/>
              <a:ext cx="754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311F90F-74A5-4869-8EC5-296A7519C47B}"/>
                </a:ext>
              </a:extLst>
            </p:cNvPr>
            <p:cNvCxnSpPr/>
            <p:nvPr/>
          </p:nvCxnSpPr>
          <p:spPr>
            <a:xfrm>
              <a:off x="5329057" y="2846307"/>
              <a:ext cx="754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DB775F9-0DCE-4213-9742-3B4C95020EF3}"/>
                </a:ext>
              </a:extLst>
            </p:cNvPr>
            <p:cNvCxnSpPr/>
            <p:nvPr/>
          </p:nvCxnSpPr>
          <p:spPr>
            <a:xfrm>
              <a:off x="5329057" y="2571004"/>
              <a:ext cx="754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3619F6-68CF-4540-8D1B-4C46AF194BAB}"/>
                    </a:ext>
                  </a:extLst>
                </p:cNvPr>
                <p:cNvSpPr txBox="1"/>
                <p:nvPr/>
              </p:nvSpPr>
              <p:spPr>
                <a:xfrm>
                  <a:off x="4928363" y="2327449"/>
                  <a:ext cx="36871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23619F6-68CF-4540-8D1B-4C46AF194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363" y="2327449"/>
                  <a:ext cx="368710" cy="391646"/>
                </a:xfrm>
                <a:prstGeom prst="rect">
                  <a:avLst/>
                </a:prstGeom>
                <a:blipFill>
                  <a:blip r:embed="rId9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54DA1C-1C93-4F9B-A154-E999935B5753}"/>
                    </a:ext>
                  </a:extLst>
                </p:cNvPr>
                <p:cNvSpPr txBox="1"/>
                <p:nvPr/>
              </p:nvSpPr>
              <p:spPr>
                <a:xfrm>
                  <a:off x="6051785" y="2354022"/>
                  <a:ext cx="36871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54DA1C-1C93-4F9B-A154-E999935B5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85" y="2354022"/>
                  <a:ext cx="368710" cy="391646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1E454C-C13B-42C2-A78A-817B7A7DB967}"/>
                    </a:ext>
                  </a:extLst>
                </p:cNvPr>
                <p:cNvSpPr txBox="1"/>
                <p:nvPr/>
              </p:nvSpPr>
              <p:spPr>
                <a:xfrm>
                  <a:off x="7138135" y="2023619"/>
                  <a:ext cx="2072233" cy="736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D1E454C-C13B-42C2-A78A-817B7A7DB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135" y="2023619"/>
                  <a:ext cx="2072233" cy="73616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8C4FE4-CCC5-4A87-A9AE-EB07C025460B}"/>
                    </a:ext>
                  </a:extLst>
                </p:cNvPr>
                <p:cNvSpPr txBox="1"/>
                <p:nvPr/>
              </p:nvSpPr>
              <p:spPr>
                <a:xfrm>
                  <a:off x="9139114" y="2222680"/>
                  <a:ext cx="1349392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8C4FE4-CCC5-4A87-A9AE-EB07C0254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9114" y="2222680"/>
                  <a:ext cx="1349392" cy="391646"/>
                </a:xfrm>
                <a:prstGeom prst="rect">
                  <a:avLst/>
                </a:prstGeom>
                <a:blipFill>
                  <a:blip r:embed="rId12"/>
                  <a:stretch>
                    <a:fillRect t="-10938" b="-171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409499-E221-4774-9E77-897E9BF787AE}"/>
                </a:ext>
              </a:extLst>
            </p:cNvPr>
            <p:cNvSpPr txBox="1"/>
            <p:nvPr/>
          </p:nvSpPr>
          <p:spPr>
            <a:xfrm>
              <a:off x="5542966" y="1618284"/>
              <a:ext cx="280219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softmax</a:t>
              </a:r>
              <a:endParaRPr lang="ko-KR" altLang="en-US" sz="14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820F48-B92C-3519-5BBE-A81B0AAC1BB3}"/>
              </a:ext>
            </a:extLst>
          </p:cNvPr>
          <p:cNvGrpSpPr/>
          <p:nvPr/>
        </p:nvGrpSpPr>
        <p:grpSpPr>
          <a:xfrm>
            <a:off x="1718130" y="4930615"/>
            <a:ext cx="7649640" cy="1602180"/>
            <a:chOff x="1718130" y="4467972"/>
            <a:chExt cx="7649640" cy="1602180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336E9BE-F74F-485C-A4B4-DFCE413BD448}"/>
                </a:ext>
              </a:extLst>
            </p:cNvPr>
            <p:cNvCxnSpPr>
              <a:stCxn id="25" idx="3"/>
              <a:endCxn id="22" idx="1"/>
            </p:cNvCxnSpPr>
            <p:nvPr/>
          </p:nvCxnSpPr>
          <p:spPr>
            <a:xfrm flipV="1">
              <a:off x="2086840" y="4709742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8FF9ADD-A53B-421D-868A-E8661B2E95A8}"/>
                </a:ext>
              </a:extLst>
            </p:cNvPr>
            <p:cNvCxnSpPr>
              <a:cxnSpLocks/>
              <a:stCxn id="26" idx="3"/>
              <a:endCxn id="23" idx="1"/>
            </p:cNvCxnSpPr>
            <p:nvPr/>
          </p:nvCxnSpPr>
          <p:spPr>
            <a:xfrm flipV="1">
              <a:off x="2089326" y="5079074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3166F85-4D72-4836-83B3-63C0F4786549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 flipV="1">
              <a:off x="2086840" y="5688776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2CE86B4-49C3-4AA9-951A-D0FBB68A0D86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>
              <a:off x="2086840" y="5372960"/>
              <a:ext cx="734904" cy="2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BB4D185-68FB-4779-8372-9BE1CB858872}"/>
                </a:ext>
              </a:extLst>
            </p:cNvPr>
            <p:cNvGrpSpPr/>
            <p:nvPr/>
          </p:nvGrpSpPr>
          <p:grpSpPr>
            <a:xfrm>
              <a:off x="1718130" y="4529527"/>
              <a:ext cx="371196" cy="1348366"/>
              <a:chOff x="5176627" y="5070989"/>
              <a:chExt cx="371196" cy="13483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271FC32-0122-4829-B566-0ACE253EE9FA}"/>
                      </a:ext>
                    </a:extLst>
                  </p:cNvPr>
                  <p:cNvSpPr txBox="1"/>
                  <p:nvPr/>
                </p:nvSpPr>
                <p:spPr>
                  <a:xfrm>
                    <a:off x="5176627" y="5070989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271FC32-0122-4829-B566-0ACE253EE9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6627" y="5070989"/>
                    <a:ext cx="36871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C9E812A-6685-4453-A656-EB35660D06F4}"/>
                      </a:ext>
                    </a:extLst>
                  </p:cNvPr>
                  <p:cNvSpPr txBox="1"/>
                  <p:nvPr/>
                </p:nvSpPr>
                <p:spPr>
                  <a:xfrm>
                    <a:off x="5179113" y="5440321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C9E812A-6685-4453-A656-EB35660D0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9113" y="5440321"/>
                    <a:ext cx="36871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639"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B505D2-361B-425C-8A44-5D3101A51486}"/>
                      </a:ext>
                    </a:extLst>
                  </p:cNvPr>
                  <p:cNvSpPr txBox="1"/>
                  <p:nvPr/>
                </p:nvSpPr>
                <p:spPr>
                  <a:xfrm>
                    <a:off x="5176627" y="6050023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3B505D2-361B-425C-8A44-5D3101A51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6627" y="6050023"/>
                    <a:ext cx="36871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5000"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997D384-5120-4C9B-A4D1-0F3867ADB77E}"/>
                      </a:ext>
                    </a:extLst>
                  </p:cNvPr>
                  <p:cNvSpPr txBox="1"/>
                  <p:nvPr/>
                </p:nvSpPr>
                <p:spPr>
                  <a:xfrm>
                    <a:off x="5176627" y="5718599"/>
                    <a:ext cx="368710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997D384-5120-4C9B-A4D1-0F3867ADB7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6627" y="5718599"/>
                    <a:ext cx="368710" cy="39164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0BD9C21-7485-44BA-ACC1-7603307BF04E}"/>
                </a:ext>
              </a:extLst>
            </p:cNvPr>
            <p:cNvGrpSpPr/>
            <p:nvPr/>
          </p:nvGrpSpPr>
          <p:grpSpPr>
            <a:xfrm>
              <a:off x="2821744" y="4525076"/>
              <a:ext cx="371196" cy="1348366"/>
              <a:chOff x="6300049" y="5070989"/>
              <a:chExt cx="371196" cy="13483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857F613-737B-49F4-8731-7C13F151A1F3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5070989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857F613-737B-49F4-8731-7C13F151A1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5070989"/>
                    <a:ext cx="36871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A4251B6-0324-42E4-B48E-381E8D8CAE35}"/>
                      </a:ext>
                    </a:extLst>
                  </p:cNvPr>
                  <p:cNvSpPr txBox="1"/>
                  <p:nvPr/>
                </p:nvSpPr>
                <p:spPr>
                  <a:xfrm>
                    <a:off x="6302535" y="5440321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A4251B6-0324-42E4-B48E-381E8D8CAE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2535" y="5440321"/>
                    <a:ext cx="36871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21F741-08E2-48D8-B536-FBA7F5366C08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6050023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521F741-08E2-48D8-B536-FBA7F5366C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6050023"/>
                    <a:ext cx="36871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667"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DA1C114-602C-400A-8F7F-4C12726479E4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5745172"/>
                    <a:ext cx="368710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DA1C114-602C-400A-8F7F-4C12726479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5745172"/>
                    <a:ext cx="368710" cy="39164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9FBD43-48BD-45D6-B158-F276E4BFCEE8}"/>
                </a:ext>
              </a:extLst>
            </p:cNvPr>
            <p:cNvSpPr txBox="1"/>
            <p:nvPr/>
          </p:nvSpPr>
          <p:spPr>
            <a:xfrm>
              <a:off x="2332733" y="4467972"/>
              <a:ext cx="280219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softmax</a:t>
              </a:r>
              <a:endParaRPr lang="ko-KR" altLang="en-US" sz="1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F98DF9B-E19F-4792-9C32-C56619DF7ED2}"/>
                </a:ext>
              </a:extLst>
            </p:cNvPr>
            <p:cNvCxnSpPr>
              <a:endCxn id="49" idx="1"/>
            </p:cNvCxnSpPr>
            <p:nvPr/>
          </p:nvCxnSpPr>
          <p:spPr>
            <a:xfrm flipV="1">
              <a:off x="3279090" y="4706865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CFDC8B8-0578-489E-92DF-9C6C41D0E0E7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3281576" y="5076197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5B02A03-09F3-4B36-B00B-E392AF3A8FCE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3279090" y="5685899"/>
              <a:ext cx="734904" cy="44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C4C15318-1751-439C-BC0A-AD1D2300CA59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3279090" y="5370083"/>
              <a:ext cx="734904" cy="22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F2535D-AAFC-4166-B144-F23F8ADD2358}"/>
                </a:ext>
              </a:extLst>
            </p:cNvPr>
            <p:cNvGrpSpPr/>
            <p:nvPr/>
          </p:nvGrpSpPr>
          <p:grpSpPr>
            <a:xfrm>
              <a:off x="4013994" y="4522199"/>
              <a:ext cx="371196" cy="1348366"/>
              <a:chOff x="6300049" y="5070989"/>
              <a:chExt cx="371196" cy="13483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6DC43C7-2A74-4822-A34F-77BDA2D0D6A7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5070989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6DC43C7-2A74-4822-A34F-77BDA2D0D6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5070989"/>
                    <a:ext cx="36871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4754"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6101C7F-0007-43A3-942D-B521F8073EDF}"/>
                      </a:ext>
                    </a:extLst>
                  </p:cNvPr>
                  <p:cNvSpPr txBox="1"/>
                  <p:nvPr/>
                </p:nvSpPr>
                <p:spPr>
                  <a:xfrm>
                    <a:off x="6302535" y="5440321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6101C7F-0007-43A3-942D-B521F8073E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2535" y="5440321"/>
                    <a:ext cx="36871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16667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1EA8548-8355-427B-9923-5A5FD8C85024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6050023"/>
                    <a:ext cx="3687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71EA8548-8355-427B-9923-5A5FD8C850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6050023"/>
                    <a:ext cx="368710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18033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6FF9691-DAAE-4EB9-A29B-D2DA04877B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049" y="5745172"/>
                    <a:ext cx="368710" cy="391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6FF9691-DAAE-4EB9-A29B-D2DA04877B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0049" y="5745172"/>
                    <a:ext cx="368710" cy="39164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11475" b="-781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9B9AE0-5446-41C8-9372-3CC8BC8D83FA}"/>
                </a:ext>
              </a:extLst>
            </p:cNvPr>
            <p:cNvSpPr txBox="1"/>
            <p:nvPr/>
          </p:nvSpPr>
          <p:spPr>
            <a:xfrm>
              <a:off x="3434006" y="4469714"/>
              <a:ext cx="280219" cy="1600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1hot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enc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2FAF04F5-0F7D-4705-8C34-18A0162FDE16}"/>
                    </a:ext>
                  </a:extLst>
                </p:cNvPr>
                <p:cNvSpPr/>
                <p:nvPr/>
              </p:nvSpPr>
              <p:spPr>
                <a:xfrm>
                  <a:off x="5706413" y="4856891"/>
                  <a:ext cx="3661357" cy="5990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𝑎𝑟𝑔𝑚𝑎𝑥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2FAF04F5-0F7D-4705-8C34-18A0162FDE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6413" y="4856891"/>
                  <a:ext cx="3661357" cy="5990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0E76272-F9FE-D8F8-B305-1AB82EE305E6}"/>
              </a:ext>
            </a:extLst>
          </p:cNvPr>
          <p:cNvSpPr txBox="1"/>
          <p:nvPr/>
        </p:nvSpPr>
        <p:spPr>
          <a:xfrm>
            <a:off x="4109884" y="276003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90183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C6DC35-28EB-4FA1-A18F-A95276AA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Oval 30">
            <a:extLst>
              <a:ext uri="{FF2B5EF4-FFF2-40B4-BE49-F238E27FC236}">
                <a16:creationId xmlns:a16="http://schemas.microsoft.com/office/drawing/2014/main" id="{959DEA3C-0007-4202-8A94-A916024C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218" y="2201414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Oval 31">
            <a:extLst>
              <a:ext uri="{FF2B5EF4-FFF2-40B4-BE49-F238E27FC236}">
                <a16:creationId xmlns:a16="http://schemas.microsoft.com/office/drawing/2014/main" id="{A5C37CD7-95E2-4D57-95E3-5679A46D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218" y="3114106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id="{276242AA-EAD6-4C15-BCEF-9FFB0FE2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91" y="2722542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Oval 33">
            <a:extLst>
              <a:ext uri="{FF2B5EF4-FFF2-40B4-BE49-F238E27FC236}">
                <a16:creationId xmlns:a16="http://schemas.microsoft.com/office/drawing/2014/main" id="{67C119EE-287F-484C-AA9B-CF3EB8EA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91" y="1939412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5399FFAF-301E-4087-8C86-3D62E202F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69" y="2460538"/>
            <a:ext cx="5046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Line 35">
            <a:extLst>
              <a:ext uri="{FF2B5EF4-FFF2-40B4-BE49-F238E27FC236}">
                <a16:creationId xmlns:a16="http://schemas.microsoft.com/office/drawing/2014/main" id="{DB3BE076-F72D-4D23-9BE4-9DDD848B0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569" y="3243667"/>
            <a:ext cx="5046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" name="AutoShape 36">
            <a:extLst>
              <a:ext uri="{FF2B5EF4-FFF2-40B4-BE49-F238E27FC236}">
                <a16:creationId xmlns:a16="http://schemas.microsoft.com/office/drawing/2014/main" id="{46B45518-53E0-4CE2-8809-D28503881DAF}"/>
              </a:ext>
            </a:extLst>
          </p:cNvPr>
          <p:cNvCxnSpPr>
            <a:cxnSpLocks noChangeShapeType="1"/>
            <a:stCxn id="3" idx="6"/>
            <a:endCxn id="5" idx="2"/>
          </p:cNvCxnSpPr>
          <p:nvPr/>
        </p:nvCxnSpPr>
        <p:spPr bwMode="auto">
          <a:xfrm>
            <a:off x="2261402" y="2397196"/>
            <a:ext cx="1012089" cy="52112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37">
            <a:extLst>
              <a:ext uri="{FF2B5EF4-FFF2-40B4-BE49-F238E27FC236}">
                <a16:creationId xmlns:a16="http://schemas.microsoft.com/office/drawing/2014/main" id="{534C4AE5-4D6B-423F-BEE4-E431786BF7EE}"/>
              </a:ext>
            </a:extLst>
          </p:cNvPr>
          <p:cNvCxnSpPr>
            <a:cxnSpLocks noChangeShapeType="1"/>
            <a:stCxn id="3" idx="6"/>
            <a:endCxn id="6" idx="2"/>
          </p:cNvCxnSpPr>
          <p:nvPr/>
        </p:nvCxnSpPr>
        <p:spPr bwMode="auto">
          <a:xfrm flipV="1">
            <a:off x="2261402" y="2135194"/>
            <a:ext cx="1012089" cy="26200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38">
            <a:extLst>
              <a:ext uri="{FF2B5EF4-FFF2-40B4-BE49-F238E27FC236}">
                <a16:creationId xmlns:a16="http://schemas.microsoft.com/office/drawing/2014/main" id="{4BBAAABE-0DEF-4DBD-913E-6AEB3C9FF323}"/>
              </a:ext>
            </a:extLst>
          </p:cNvPr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2261402" y="2918324"/>
            <a:ext cx="1012089" cy="3915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39">
            <a:extLst>
              <a:ext uri="{FF2B5EF4-FFF2-40B4-BE49-F238E27FC236}">
                <a16:creationId xmlns:a16="http://schemas.microsoft.com/office/drawing/2014/main" id="{FD6DEE7A-0B60-4072-8803-CF0786563CC8}"/>
              </a:ext>
            </a:extLst>
          </p:cNvPr>
          <p:cNvCxnSpPr>
            <a:cxnSpLocks noChangeShapeType="1"/>
            <a:stCxn id="4" idx="6"/>
            <a:endCxn id="6" idx="2"/>
          </p:cNvCxnSpPr>
          <p:nvPr/>
        </p:nvCxnSpPr>
        <p:spPr bwMode="auto">
          <a:xfrm flipV="1">
            <a:off x="2261402" y="2135194"/>
            <a:ext cx="1012089" cy="11746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40">
            <a:extLst>
              <a:ext uri="{FF2B5EF4-FFF2-40B4-BE49-F238E27FC236}">
                <a16:creationId xmlns:a16="http://schemas.microsoft.com/office/drawing/2014/main" id="{210457EF-DA90-406C-93F0-8C5ACE29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91" y="3505671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AutoShape 41">
            <a:extLst>
              <a:ext uri="{FF2B5EF4-FFF2-40B4-BE49-F238E27FC236}">
                <a16:creationId xmlns:a16="http://schemas.microsoft.com/office/drawing/2014/main" id="{696239BC-EA51-4E53-AF61-944C68F54BB3}"/>
              </a:ext>
            </a:extLst>
          </p:cNvPr>
          <p:cNvCxnSpPr>
            <a:cxnSpLocks noChangeShapeType="1"/>
            <a:stCxn id="3" idx="6"/>
            <a:endCxn id="13" idx="2"/>
          </p:cNvCxnSpPr>
          <p:nvPr/>
        </p:nvCxnSpPr>
        <p:spPr bwMode="auto">
          <a:xfrm>
            <a:off x="2261402" y="2397196"/>
            <a:ext cx="1012089" cy="13042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2">
            <a:extLst>
              <a:ext uri="{FF2B5EF4-FFF2-40B4-BE49-F238E27FC236}">
                <a16:creationId xmlns:a16="http://schemas.microsoft.com/office/drawing/2014/main" id="{E5AE988A-C13E-430A-AE8D-9A0D53B34B8C}"/>
              </a:ext>
            </a:extLst>
          </p:cNvPr>
          <p:cNvCxnSpPr>
            <a:cxnSpLocks noChangeShapeType="1"/>
            <a:stCxn id="4" idx="6"/>
            <a:endCxn id="13" idx="2"/>
          </p:cNvCxnSpPr>
          <p:nvPr/>
        </p:nvCxnSpPr>
        <p:spPr bwMode="auto">
          <a:xfrm>
            <a:off x="2261402" y="3309889"/>
            <a:ext cx="1012089" cy="3915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4">
            <a:extLst>
              <a:ext uri="{FF2B5EF4-FFF2-40B4-BE49-F238E27FC236}">
                <a16:creationId xmlns:a16="http://schemas.microsoft.com/office/drawing/2014/main" id="{CC70D87F-9CCD-4F0F-80B5-095B0DC9ACA5}"/>
              </a:ext>
            </a:extLst>
          </p:cNvPr>
          <p:cNvCxnSpPr>
            <a:cxnSpLocks noChangeShapeType="1"/>
            <a:stCxn id="13" idx="6"/>
            <a:endCxn id="26" idx="2"/>
          </p:cNvCxnSpPr>
          <p:nvPr/>
        </p:nvCxnSpPr>
        <p:spPr bwMode="auto">
          <a:xfrm>
            <a:off x="3652675" y="3701454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45">
            <a:extLst>
              <a:ext uri="{FF2B5EF4-FFF2-40B4-BE49-F238E27FC236}">
                <a16:creationId xmlns:a16="http://schemas.microsoft.com/office/drawing/2014/main" id="{185E8313-073F-4BCB-8F59-AA09AF87B603}"/>
              </a:ext>
            </a:extLst>
          </p:cNvPr>
          <p:cNvCxnSpPr>
            <a:cxnSpLocks noChangeShapeType="1"/>
            <a:stCxn id="5" idx="6"/>
            <a:endCxn id="24" idx="2"/>
          </p:cNvCxnSpPr>
          <p:nvPr/>
        </p:nvCxnSpPr>
        <p:spPr bwMode="auto">
          <a:xfrm>
            <a:off x="3652675" y="2918325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46">
            <a:extLst>
              <a:ext uri="{FF2B5EF4-FFF2-40B4-BE49-F238E27FC236}">
                <a16:creationId xmlns:a16="http://schemas.microsoft.com/office/drawing/2014/main" id="{5DCF4D3D-C1CE-4F82-97E4-52C48E10F091}"/>
              </a:ext>
            </a:extLst>
          </p:cNvPr>
          <p:cNvCxnSpPr>
            <a:cxnSpLocks noChangeShapeType="1"/>
            <a:stCxn id="6" idx="6"/>
            <a:endCxn id="25" idx="2"/>
          </p:cNvCxnSpPr>
          <p:nvPr/>
        </p:nvCxnSpPr>
        <p:spPr bwMode="auto">
          <a:xfrm>
            <a:off x="3652675" y="2135195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32">
            <a:extLst>
              <a:ext uri="{FF2B5EF4-FFF2-40B4-BE49-F238E27FC236}">
                <a16:creationId xmlns:a16="http://schemas.microsoft.com/office/drawing/2014/main" id="{FE2F737D-2523-4347-83C0-762C310B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478" y="2744213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D387A4E9-33B2-48DC-B9D5-DB1BC74B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478" y="1961083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Oval 40">
            <a:extLst>
              <a:ext uri="{FF2B5EF4-FFF2-40B4-BE49-F238E27FC236}">
                <a16:creationId xmlns:a16="http://schemas.microsoft.com/office/drawing/2014/main" id="{5E959FA2-E648-485A-B780-CF9B232E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478" y="3527342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23800-71FF-4F5E-B3D4-2AE8BDF6B4B7}"/>
              </a:ext>
            </a:extLst>
          </p:cNvPr>
          <p:cNvSpPr txBox="1"/>
          <p:nvPr/>
        </p:nvSpPr>
        <p:spPr>
          <a:xfrm>
            <a:off x="8108071" y="2018775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강아지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FCE32-6BB9-4598-AEC6-F730D0413061}"/>
              </a:ext>
            </a:extLst>
          </p:cNvPr>
          <p:cNvSpPr txBox="1"/>
          <p:nvPr/>
        </p:nvSpPr>
        <p:spPr>
          <a:xfrm>
            <a:off x="8108071" y="2764287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고양이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842ACB-795E-412C-ACC4-7EA5A1575850}"/>
              </a:ext>
            </a:extLst>
          </p:cNvPr>
          <p:cNvSpPr txBox="1"/>
          <p:nvPr/>
        </p:nvSpPr>
        <p:spPr>
          <a:xfrm>
            <a:off x="8108070" y="3544256"/>
            <a:ext cx="94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3FA27B-4B14-485D-99A6-73CA349E8B9B}"/>
              </a:ext>
            </a:extLst>
          </p:cNvPr>
          <p:cNvSpPr txBox="1"/>
          <p:nvPr/>
        </p:nvSpPr>
        <p:spPr>
          <a:xfrm>
            <a:off x="3601692" y="1736877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76091-176F-4F7F-9487-AD50926612F3}"/>
              </a:ext>
            </a:extLst>
          </p:cNvPr>
          <p:cNvSpPr txBox="1"/>
          <p:nvPr/>
        </p:nvSpPr>
        <p:spPr>
          <a:xfrm>
            <a:off x="3582671" y="2560108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1.39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93E5F-8761-4076-9920-B677A4CD6469}"/>
              </a:ext>
            </a:extLst>
          </p:cNvPr>
          <p:cNvSpPr txBox="1"/>
          <p:nvPr/>
        </p:nvSpPr>
        <p:spPr>
          <a:xfrm>
            <a:off x="3591856" y="3353793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0.85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40DC59-DE14-48CD-9580-B5F9E10AB7F3}"/>
                  </a:ext>
                </a:extLst>
              </p:cNvPr>
              <p:cNvSpPr txBox="1"/>
              <p:nvPr/>
            </p:nvSpPr>
            <p:spPr>
              <a:xfrm>
                <a:off x="695213" y="4268966"/>
                <a:ext cx="2072233" cy="736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440DC59-DE14-48CD-9580-B5F9E10AB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3" y="4268966"/>
                <a:ext cx="2072233" cy="736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A780C480-FCAC-497F-A96C-A1CF2B3B39D1}"/>
              </a:ext>
            </a:extLst>
          </p:cNvPr>
          <p:cNvSpPr txBox="1"/>
          <p:nvPr/>
        </p:nvSpPr>
        <p:spPr>
          <a:xfrm>
            <a:off x="4234598" y="1939412"/>
            <a:ext cx="678978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Soft Max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D251B-20B0-405A-8B86-1CF5CC880CAC}"/>
              </a:ext>
            </a:extLst>
          </p:cNvPr>
          <p:cNvSpPr txBox="1"/>
          <p:nvPr/>
        </p:nvSpPr>
        <p:spPr>
          <a:xfrm>
            <a:off x="4986143" y="1754385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0.59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DDE81D-1C13-4CE7-8320-0B5D274E159A}"/>
              </a:ext>
            </a:extLst>
          </p:cNvPr>
          <p:cNvSpPr txBox="1"/>
          <p:nvPr/>
        </p:nvSpPr>
        <p:spPr>
          <a:xfrm>
            <a:off x="4967122" y="2577616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0.26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4BB61-BDEE-4394-8FA4-94A5AE04AC65}"/>
              </a:ext>
            </a:extLst>
          </p:cNvPr>
          <p:cNvSpPr txBox="1"/>
          <p:nvPr/>
        </p:nvSpPr>
        <p:spPr>
          <a:xfrm>
            <a:off x="4976307" y="3371301"/>
            <a:ext cx="6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4F09A2-A077-4B82-BC0C-B8623DB87F49}"/>
                  </a:ext>
                </a:extLst>
              </p:cNvPr>
              <p:cNvSpPr txBox="1"/>
              <p:nvPr/>
            </p:nvSpPr>
            <p:spPr>
              <a:xfrm>
                <a:off x="2394869" y="4329043"/>
                <a:ext cx="8156144" cy="993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85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                                     0.59+0.26+0.15=1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4F09A2-A077-4B82-BC0C-B8623DB8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69" y="4329043"/>
                <a:ext cx="8156144" cy="993862"/>
              </a:xfrm>
              <a:prstGeom prst="rect">
                <a:avLst/>
              </a:prstGeom>
              <a:blipFill>
                <a:blip r:embed="rId4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AutoShape 44">
            <a:extLst>
              <a:ext uri="{FF2B5EF4-FFF2-40B4-BE49-F238E27FC236}">
                <a16:creationId xmlns:a16="http://schemas.microsoft.com/office/drawing/2014/main" id="{29ED6D55-B2AE-4A95-8D04-33957AA22F04}"/>
              </a:ext>
            </a:extLst>
          </p:cNvPr>
          <p:cNvCxnSpPr>
            <a:cxnSpLocks noChangeShapeType="1"/>
            <a:endCxn id="49" idx="2"/>
          </p:cNvCxnSpPr>
          <p:nvPr/>
        </p:nvCxnSpPr>
        <p:spPr bwMode="auto">
          <a:xfrm>
            <a:off x="5849824" y="3712287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5">
            <a:extLst>
              <a:ext uri="{FF2B5EF4-FFF2-40B4-BE49-F238E27FC236}">
                <a16:creationId xmlns:a16="http://schemas.microsoft.com/office/drawing/2014/main" id="{E586F170-5CDF-43FF-971B-20F44EA66A6E}"/>
              </a:ext>
            </a:extLst>
          </p:cNvPr>
          <p:cNvCxnSpPr>
            <a:cxnSpLocks noChangeShapeType="1"/>
            <a:endCxn id="47" idx="2"/>
          </p:cNvCxnSpPr>
          <p:nvPr/>
        </p:nvCxnSpPr>
        <p:spPr bwMode="auto">
          <a:xfrm>
            <a:off x="5849824" y="2929158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6">
            <a:extLst>
              <a:ext uri="{FF2B5EF4-FFF2-40B4-BE49-F238E27FC236}">
                <a16:creationId xmlns:a16="http://schemas.microsoft.com/office/drawing/2014/main" id="{F5ACC6A0-0DCE-48FD-823D-D512A44AC87A}"/>
              </a:ext>
            </a:extLst>
          </p:cNvPr>
          <p:cNvCxnSpPr>
            <a:cxnSpLocks noChangeShapeType="1"/>
            <a:endCxn id="48" idx="2"/>
          </p:cNvCxnSpPr>
          <p:nvPr/>
        </p:nvCxnSpPr>
        <p:spPr bwMode="auto">
          <a:xfrm>
            <a:off x="5849824" y="2146028"/>
            <a:ext cx="1823803" cy="2167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32">
            <a:extLst>
              <a:ext uri="{FF2B5EF4-FFF2-40B4-BE49-F238E27FC236}">
                <a16:creationId xmlns:a16="http://schemas.microsoft.com/office/drawing/2014/main" id="{C7EECE1B-E5A9-4EBC-9AFA-C2EC4DDF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627" y="2755046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8" name="Oval 33">
            <a:extLst>
              <a:ext uri="{FF2B5EF4-FFF2-40B4-BE49-F238E27FC236}">
                <a16:creationId xmlns:a16="http://schemas.microsoft.com/office/drawing/2014/main" id="{1689A422-A350-408F-B9A4-D3CF3784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627" y="1971916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9" name="Oval 40">
            <a:extLst>
              <a:ext uri="{FF2B5EF4-FFF2-40B4-BE49-F238E27FC236}">
                <a16:creationId xmlns:a16="http://schemas.microsoft.com/office/drawing/2014/main" id="{CB2771F3-3D5F-4CDA-8305-997E88A1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627" y="3538175"/>
            <a:ext cx="379184" cy="391565"/>
          </a:xfrm>
          <a:prstGeom prst="ellipse">
            <a:avLst/>
          </a:prstGeom>
          <a:solidFill>
            <a:srgbClr val="91BBB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A2754B-BB5A-465F-A89F-33988E72DCA6}"/>
              </a:ext>
            </a:extLst>
          </p:cNvPr>
          <p:cNvSpPr txBox="1"/>
          <p:nvPr/>
        </p:nvSpPr>
        <p:spPr>
          <a:xfrm>
            <a:off x="6284267" y="1950245"/>
            <a:ext cx="678978" cy="2031325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  <a:p>
            <a:pPr algn="ctr"/>
            <a:r>
              <a:rPr lang="en-US" altLang="ko-KR" dirty="0"/>
              <a:t>Hot</a:t>
            </a:r>
          </a:p>
          <a:p>
            <a:pPr algn="ctr"/>
            <a:r>
              <a:rPr lang="en-US" altLang="ko-KR" dirty="0"/>
              <a:t>Enc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B2B3F1-ECD2-4333-B590-EEF3A3C5CC03}"/>
              </a:ext>
            </a:extLst>
          </p:cNvPr>
          <p:cNvSpPr txBox="1"/>
          <p:nvPr/>
        </p:nvSpPr>
        <p:spPr>
          <a:xfrm>
            <a:off x="7258704" y="1765579"/>
            <a:ext cx="3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C79CAF-12B7-49EE-A70A-AE5DFC2CBFE8}"/>
              </a:ext>
            </a:extLst>
          </p:cNvPr>
          <p:cNvSpPr txBox="1"/>
          <p:nvPr/>
        </p:nvSpPr>
        <p:spPr>
          <a:xfrm>
            <a:off x="7269213" y="2478575"/>
            <a:ext cx="3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B18108-E724-43F0-A11B-E3B5F82A654E}"/>
              </a:ext>
            </a:extLst>
          </p:cNvPr>
          <p:cNvSpPr txBox="1"/>
          <p:nvPr/>
        </p:nvSpPr>
        <p:spPr>
          <a:xfrm>
            <a:off x="7281055" y="3324636"/>
            <a:ext cx="37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A02DF8C-B7A7-425C-BFEC-70CD3CB74DE1}"/>
                  </a:ext>
                </a:extLst>
              </p:cNvPr>
              <p:cNvSpPr/>
              <p:nvPr/>
            </p:nvSpPr>
            <p:spPr>
              <a:xfrm>
                <a:off x="1053297" y="5540122"/>
                <a:ext cx="3661357" cy="599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𝑎𝑟𝑔𝑚𝑎𝑥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A02DF8C-B7A7-425C-BFEC-70CD3CB74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97" y="5540122"/>
                <a:ext cx="3661357" cy="59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F0CA3D07-ED29-4DEA-BB13-35C06B8A64DD}"/>
              </a:ext>
            </a:extLst>
          </p:cNvPr>
          <p:cNvSpPr/>
          <p:nvPr/>
        </p:nvSpPr>
        <p:spPr>
          <a:xfrm>
            <a:off x="946303" y="987499"/>
            <a:ext cx="1863011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B0A58-ADC2-A7A5-7BD5-81D9C49DDC9E}"/>
              </a:ext>
            </a:extLst>
          </p:cNvPr>
          <p:cNvSpPr txBox="1"/>
          <p:nvPr/>
        </p:nvSpPr>
        <p:spPr>
          <a:xfrm>
            <a:off x="4109884" y="276003"/>
            <a:ext cx="4312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+mn-ea"/>
              </a:rPr>
              <a:t>SoftMax</a:t>
            </a:r>
            <a:r>
              <a:rPr lang="ko-KR" altLang="en-US" sz="3600" dirty="0">
                <a:latin typeface="+mn-ea"/>
              </a:rPr>
              <a:t> </a:t>
            </a:r>
            <a:r>
              <a:rPr lang="en-US" altLang="ko-KR" sz="3600" dirty="0">
                <a:latin typeface="+mn-ea"/>
              </a:rPr>
              <a:t>Regression</a:t>
            </a:r>
            <a:endParaRPr lang="ko-KR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600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D9DE5A-1A4B-4371-2858-0DBCC43417B8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54C8C-CE2A-1F00-8E98-BECC5B811226}"/>
              </a:ext>
            </a:extLst>
          </p:cNvPr>
          <p:cNvSpPr txBox="1"/>
          <p:nvPr/>
        </p:nvSpPr>
        <p:spPr>
          <a:xfrm>
            <a:off x="920307" y="1203495"/>
            <a:ext cx="10127140" cy="448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</a:t>
            </a:r>
            <a:r>
              <a:rPr lang="ko-KR" altLang="en-US" sz="1600" dirty="0"/>
              <a:t>는 인공 신경망</a:t>
            </a:r>
            <a:r>
              <a:rPr lang="en-US" altLang="ko-KR" sz="1600" dirty="0"/>
              <a:t>(Artificial Neural Networks)</a:t>
            </a:r>
            <a:r>
              <a:rPr lang="ko-KR" altLang="en-US" sz="1600" dirty="0"/>
              <a:t>에서 뉴런의 출력을 결정하는 중요한 역할을 하는 함수이다</a:t>
            </a:r>
            <a:r>
              <a:rPr lang="en-US" altLang="ko-KR" sz="1600" dirty="0"/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입력값을</a:t>
            </a:r>
            <a:r>
              <a:rPr lang="ko-KR" altLang="en-US" sz="1600" dirty="0"/>
              <a:t> 처리하여 </a:t>
            </a:r>
            <a:r>
              <a:rPr lang="ko-KR" altLang="en-US" sz="1600" b="1" dirty="0"/>
              <a:t>비선형 변환</a:t>
            </a:r>
            <a:r>
              <a:rPr lang="ko-KR" altLang="en-US" sz="1600" dirty="0"/>
              <a:t>을 적용함으로써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문제를 해결할 수 있는 </a:t>
            </a:r>
            <a:r>
              <a:rPr lang="ko-KR" altLang="en-US" sz="1600" b="1" dirty="0"/>
              <a:t>비선형성</a:t>
            </a:r>
            <a:r>
              <a:rPr lang="ko-KR" altLang="en-US" sz="1600" dirty="0"/>
              <a:t>을 모델에 추가해 준다</a:t>
            </a:r>
            <a:r>
              <a:rPr lang="en-US" altLang="ko-KR" sz="1600" dirty="0"/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활성화 함수는 각 뉴런이 활성화되어 출력을 내 </a:t>
            </a:r>
            <a:r>
              <a:rPr lang="ko-KR" altLang="en-US" sz="1600" dirty="0" err="1"/>
              <a:t>보낼지를</a:t>
            </a:r>
            <a:r>
              <a:rPr lang="ko-KR" altLang="en-US" sz="1600" dirty="0"/>
              <a:t> 결정하는 기준으로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신경망의 학습 과정에서 필수적인 요소이다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노드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(node)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는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입력값의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합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(weighted sum)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을 계산하며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다음 노드로 이동을 위해 활성화를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할것인지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여부를 결정한다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이러한 목적을 위해 비선형 활성화 함수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(nonlinear activation function)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가 사용된다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비선형성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(Nonlinearity)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은 복잡한 데이터 표현을 학습하는데 적합하다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그렇지 않으면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네크워크는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단지 선형함수일 뿐이다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0062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DC269-0B2F-2D3F-0F8F-7698FEA67AD3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B320-A16C-7FD1-C7C8-E8752F781FF9}"/>
              </a:ext>
            </a:extLst>
          </p:cNvPr>
          <p:cNvSpPr txBox="1"/>
          <p:nvPr/>
        </p:nvSpPr>
        <p:spPr>
          <a:xfrm>
            <a:off x="920307" y="1203495"/>
            <a:ext cx="101271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 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7316792-4443-04B5-CEFA-01F28FFF1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91" y="1558765"/>
            <a:ext cx="8028913" cy="50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101990AD-FCD4-3DFF-1C73-D49AF56479DD}"/>
              </a:ext>
            </a:extLst>
          </p:cNvPr>
          <p:cNvSpPr txBox="1">
            <a:spLocks/>
          </p:cNvSpPr>
          <p:nvPr/>
        </p:nvSpPr>
        <p:spPr>
          <a:xfrm>
            <a:off x="2195816" y="1303684"/>
            <a:ext cx="4937111" cy="397107"/>
          </a:xfrm>
          <a:prstGeom prst="rect">
            <a:avLst/>
          </a:prstGeom>
        </p:spPr>
        <p:txBody>
          <a:bodyPr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딥러닝 동기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(Deep Learning Motivation)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A0E58F-F5E5-C42F-80C4-294EFC85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15" y="1757016"/>
            <a:ext cx="8192643" cy="4706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8A6CAA-2C40-1C6B-D7A9-E0DA18F32D0D}"/>
              </a:ext>
            </a:extLst>
          </p:cNvPr>
          <p:cNvSpPr txBox="1"/>
          <p:nvPr/>
        </p:nvSpPr>
        <p:spPr>
          <a:xfrm>
            <a:off x="4662105" y="60114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비선형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24C2C-10CA-A5F7-C4DC-42547150B20D}"/>
              </a:ext>
            </a:extLst>
          </p:cNvPr>
          <p:cNvSpPr txBox="1"/>
          <p:nvPr/>
        </p:nvSpPr>
        <p:spPr>
          <a:xfrm>
            <a:off x="6217494" y="59792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가중합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0F153-1AF8-8021-F562-43BE24DA57D9}"/>
              </a:ext>
            </a:extLst>
          </p:cNvPr>
          <p:cNvSpPr txBox="1"/>
          <p:nvPr/>
        </p:nvSpPr>
        <p:spPr>
          <a:xfrm>
            <a:off x="7440625" y="4145651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활성화함수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CBE2A8-0CDB-E2CF-DA16-46F5D2A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318222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61504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DC269-0B2F-2D3F-0F8F-7698FEA67AD3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B320-A16C-7FD1-C7C8-E8752F781FF9}"/>
              </a:ext>
            </a:extLst>
          </p:cNvPr>
          <p:cNvSpPr txBox="1"/>
          <p:nvPr/>
        </p:nvSpPr>
        <p:spPr>
          <a:xfrm>
            <a:off x="920307" y="1203495"/>
            <a:ext cx="101271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 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BF24D76-A00A-7075-1132-07DF9853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96" y="1685000"/>
            <a:ext cx="8877993" cy="44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DC269-0B2F-2D3F-0F8F-7698FEA67AD3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B320-A16C-7FD1-C7C8-E8752F781FF9}"/>
              </a:ext>
            </a:extLst>
          </p:cNvPr>
          <p:cNvSpPr txBox="1"/>
          <p:nvPr/>
        </p:nvSpPr>
        <p:spPr>
          <a:xfrm>
            <a:off x="920307" y="1203495"/>
            <a:ext cx="101271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 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94D92-F92C-A7C8-1B8B-3F8AFFF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66" y="1828379"/>
            <a:ext cx="1596977" cy="308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AC649B-C050-40F8-278B-E4E820336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711" y="1573797"/>
            <a:ext cx="2070648" cy="8178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93257D-6FF6-FEF4-1704-89B9B759C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572" y="2602531"/>
            <a:ext cx="6953336" cy="7199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0EFBA8-115C-CC70-0D6E-98D39E267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572" y="4093133"/>
            <a:ext cx="8399519" cy="23022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1D9022-D829-F531-7156-BB17825EC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58" y="3604289"/>
            <a:ext cx="2389458" cy="3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5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263AD2-7FD1-1DC5-94E5-F006514E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66" y="1676155"/>
            <a:ext cx="7268589" cy="3505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2DC269-0B2F-2D3F-0F8F-7698FEA67AD3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BB320-A16C-7FD1-C7C8-E8752F781FF9}"/>
              </a:ext>
            </a:extLst>
          </p:cNvPr>
          <p:cNvSpPr txBox="1"/>
          <p:nvPr/>
        </p:nvSpPr>
        <p:spPr>
          <a:xfrm>
            <a:off x="920307" y="1203495"/>
            <a:ext cx="101271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활성화 함수</a:t>
            </a:r>
            <a:r>
              <a:rPr lang="en-US" altLang="ko-KR" sz="1600" dirty="0"/>
              <a:t>(Activation Function) </a:t>
            </a:r>
            <a:r>
              <a:rPr lang="ko-KR" altLang="en-US" sz="1600" dirty="0"/>
              <a:t>종류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9270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C3B16-51B2-B5B5-8941-9FCFC01D28AC}"/>
              </a:ext>
            </a:extLst>
          </p:cNvPr>
          <p:cNvSpPr txBox="1"/>
          <p:nvPr/>
        </p:nvSpPr>
        <p:spPr>
          <a:xfrm>
            <a:off x="1279925" y="1986108"/>
            <a:ext cx="9739528" cy="2637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2015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년 이후 가장 광범위하게 사용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역전파시 기울기 소멸문제 해결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출력값의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범위가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(0,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∞),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폭발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(exploding)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문제 발생가능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빠른 계산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비교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덧셈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곰셈만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사용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Sparse activation(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일부 뉴런만 활성화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dying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ReLU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문제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뉴런이 영구적으로 비활성화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: 0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이하일때는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으로 반환되어 해당 뉴런이 지속적으로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을 출력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( Leaky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6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ReLU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(z) = max(0.01z, z) (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작은 음수입력에 작은 기울기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: 0.01)</a:t>
            </a:r>
            <a:r>
              <a:rPr lang="ko-KR" altLang="en-US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를 가지도록 해서 뉴런이 완전히 죽지 않도록 출력</a:t>
            </a:r>
            <a:r>
              <a:rPr lang="en-US" altLang="ko-KR" sz="16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6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7E69E7-47B3-B674-A4EE-AD80648F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68" y="4757746"/>
            <a:ext cx="7964011" cy="16766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DCD0FA-965E-82C0-2390-643A11894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83" y="1269891"/>
            <a:ext cx="3042339" cy="2101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6FDE0D-D1A6-93F8-3D79-1A4C036C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553" y="1159214"/>
            <a:ext cx="4410691" cy="714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DEEDEF-2656-758B-DA65-DE0A628240DE}"/>
              </a:ext>
            </a:extLst>
          </p:cNvPr>
          <p:cNvSpPr txBox="1"/>
          <p:nvPr/>
        </p:nvSpPr>
        <p:spPr>
          <a:xfrm>
            <a:off x="3069325" y="367275"/>
            <a:ext cx="698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활성화 함수</a:t>
            </a:r>
            <a:r>
              <a:rPr lang="en-US" altLang="ko-KR" sz="3600" dirty="0"/>
              <a:t>(Activation function)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739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022995" y="1459936"/>
            <a:ext cx="8335923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가중합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(Weighted sum)</a:t>
            </a:r>
            <a:endParaRPr lang="ko-KR" altLang="en-US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가중치는 입력 값이 연산 결과에 미치는 영향력을 조절하는 요소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예를 들어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다음 그림에서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en-US" altLang="ko-KR" sz="1600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과 가까운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0.001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이라면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x</a:t>
            </a:r>
            <a:r>
              <a:rPr lang="en-US" altLang="ko-KR" sz="1600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 아무리 큰 값이라도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sz="1600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×w</a:t>
            </a:r>
            <a:r>
              <a:rPr lang="en-US" altLang="ko-KR" sz="1600" baseline="-25000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값은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이거나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에 가까운 값이 됨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이와 같이 </a:t>
            </a: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입력 값의 연산 결과를 조정하는 역할을 하는 것이 가중치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983C8-D62B-C66E-49CA-CF34DD2AA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153" y="3803751"/>
            <a:ext cx="7592293" cy="2731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EE1261C-8E81-89E5-6B8A-AEDDAAC5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318222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99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121118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전달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5904" y="1931219"/>
            <a:ext cx="6183858" cy="374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E9A091-37DC-6732-BEAF-0F4BC6FF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5950" y="5445246"/>
            <a:ext cx="3212438" cy="120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456F0AC-DB8A-F100-7A86-DFFC1AF6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318222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638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6311-B2DC-0066-ECA7-73384E774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B3D9E5-4CA6-9904-A527-5BC9D1798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481" y="921084"/>
                <a:ext cx="10711544" cy="56429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ko-KR" altLang="en-US" sz="1800" dirty="0"/>
                  <a:t>딥러닝 학습 과정</a:t>
                </a:r>
                <a:endParaRPr lang="en-US" altLang="ko-KR" sz="1800" dirty="0"/>
              </a:p>
              <a:p>
                <a:pPr lvl="1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딥러닝 학습의 목표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입력 데이터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x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가 들어오면, 신경망은 어떤 출력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y</a:t>
                </a:r>
                <a:r>
                  <a:rPr lang="ko-KR" altLang="ko-KR" sz="1600" baseline="-25000" dirty="0" err="1">
                    <a:latin typeface="Arial" panose="020B0604020202020204" pitchFamily="34" charset="0"/>
                  </a:rPr>
                  <a:t>pred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를 만들어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낸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다.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ko-KR" altLang="ko-KR" sz="1600" dirty="0">
                    <a:latin typeface="Arial" panose="020B0604020202020204" pitchFamily="34" charset="0"/>
                  </a:rPr>
                  <a:t>실제 정답 </a:t>
                </a:r>
                <a:r>
                  <a:rPr lang="ko-KR" altLang="ko-KR" sz="1600" dirty="0" err="1">
                    <a:latin typeface="Arial" panose="020B0604020202020204" pitchFamily="34" charset="0"/>
                  </a:rPr>
                  <a:t>y</a:t>
                </a:r>
                <a:r>
                  <a:rPr lang="en-US" altLang="ko-KR" sz="1600" dirty="0">
                    <a:latin typeface="Arial" panose="020B0604020202020204" pitchFamily="34" charset="0"/>
                  </a:rPr>
                  <a:t> 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와 비교했을 때 오차를 최소화하도록 모델 파라미터(가중치, 편향)를 조정하는 것이 학습</a:t>
                </a:r>
                <a:r>
                  <a:rPr lang="ko-KR" altLang="en-US" sz="1600" dirty="0">
                    <a:latin typeface="Arial" panose="020B0604020202020204" pitchFamily="34" charset="0"/>
                  </a:rPr>
                  <a:t>이</a:t>
                </a:r>
                <a:r>
                  <a:rPr lang="ko-KR" altLang="ko-KR" sz="1600" dirty="0">
                    <a:latin typeface="Arial" panose="020B0604020202020204" pitchFamily="34" charset="0"/>
                  </a:rPr>
                  <a:t>다.</a:t>
                </a:r>
                <a:endParaRPr lang="en-US" altLang="ko-KR" sz="1600" dirty="0"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l"/>
                </a:pPr>
                <a:r>
                  <a:rPr lang="ko-KR" altLang="en-US" sz="1600" dirty="0"/>
                  <a:t>학습 과정 단계</a:t>
                </a:r>
                <a:endParaRPr lang="en-US" altLang="ko-KR" sz="1600" dirty="0"/>
              </a:p>
              <a:p>
                <a:pPr marL="1257300" lvl="2" indent="-34290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AutoNum type="arabicParenBoth"/>
                </a:pPr>
                <a:r>
                  <a:rPr lang="ko-KR" altLang="en-US" sz="1600" dirty="0" err="1"/>
                  <a:t>순전파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(Forward Propagation)</a:t>
                </a:r>
              </a:p>
              <a:p>
                <a:pPr lvl="3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en-US" sz="1400" dirty="0"/>
                  <a:t>데이터를 신경망에 넣으면 각 층에서 연산이 일어나며 결과가 출력된다</a:t>
                </a:r>
                <a:r>
                  <a:rPr lang="en-US" altLang="ko-KR" sz="1400" dirty="0"/>
                  <a:t>.</a:t>
                </a:r>
              </a:p>
              <a:p>
                <a:pPr marL="3657600" lvl="8" indent="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None/>
                </a:pPr>
                <a:r>
                  <a:rPr lang="en-US" altLang="ko-KR" sz="1400" dirty="0"/>
                  <a:t>             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/>
                  <a:t>여기서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400" dirty="0"/>
                  <a:t>는 가중치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편향</a:t>
                </a:r>
                <a:endParaRPr lang="en-US" altLang="ko-KR" sz="1400" dirty="0"/>
              </a:p>
              <a:p>
                <a:pPr marL="1257300" lvl="2" indent="-342900">
                  <a:lnSpc>
                    <a:spcPct val="15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  <a:buAutoNum type="arabicParenBoth"/>
                </a:pPr>
                <a:r>
                  <a:rPr lang="ko-KR" altLang="en-US" sz="1600" dirty="0"/>
                  <a:t>손실 함수 계산 </a:t>
                </a:r>
                <a:r>
                  <a:rPr lang="en-US" altLang="ko-KR" sz="1600" dirty="0"/>
                  <a:t>(Loss Function)</a:t>
                </a:r>
              </a:p>
              <a:p>
                <a:pPr lvl="3">
                  <a:lnSpc>
                    <a:spcPct val="20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en-US" sz="1700" dirty="0"/>
                  <a:t>예측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lang="ko-KR" altLang="en-US" sz="1700" dirty="0"/>
                  <a:t>와 실제 정답 </a:t>
                </a:r>
                <a14:m>
                  <m:oMath xmlns:m="http://schemas.openxmlformats.org/officeDocument/2006/math">
                    <m:r>
                      <a:rPr lang="ko-KR" altLang="en-US" sz="17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1700" dirty="0"/>
                  <a:t>를 비교해 오차</a:t>
                </a:r>
                <a:r>
                  <a:rPr lang="en-US" altLang="ko-KR" sz="1700" dirty="0"/>
                  <a:t>(</a:t>
                </a:r>
                <a:r>
                  <a:rPr lang="ko-KR" altLang="en-US" sz="1700" dirty="0"/>
                  <a:t>손실</a:t>
                </a:r>
                <a:r>
                  <a:rPr lang="en-US" altLang="ko-KR" sz="1700" dirty="0"/>
                  <a:t>)</a:t>
                </a:r>
                <a:r>
                  <a:rPr lang="ko-KR" altLang="en-US" sz="1700" dirty="0"/>
                  <a:t>를 계산한다</a:t>
                </a:r>
                <a:r>
                  <a:rPr lang="en-US" altLang="ko-KR" sz="1700" dirty="0"/>
                  <a:t>.</a:t>
                </a:r>
              </a:p>
              <a:p>
                <a:pPr lvl="3">
                  <a:lnSpc>
                    <a:spcPct val="20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ko-KR" altLang="en-US" sz="1700" dirty="0"/>
                  <a:t>예</a:t>
                </a:r>
                <a:r>
                  <a:rPr lang="en-US" altLang="ko-KR" sz="1700" dirty="0"/>
                  <a:t>: </a:t>
                </a:r>
                <a:r>
                  <a:rPr lang="en-US" altLang="ko-KR" sz="1700" b="1" dirty="0"/>
                  <a:t>MSE</a:t>
                </a:r>
                <a:r>
                  <a:rPr lang="ko-KR" altLang="en-US" sz="1700" dirty="0"/>
                  <a:t> </a:t>
                </a:r>
                <a:r>
                  <a:rPr lang="en-US" altLang="ko-KR" sz="1700" dirty="0"/>
                  <a:t>(</a:t>
                </a:r>
                <a:r>
                  <a:rPr lang="ko-KR" altLang="en-US" sz="1700" dirty="0"/>
                  <a:t>회귀 문제</a:t>
                </a:r>
                <a:r>
                  <a:rPr lang="en-US" altLang="ko-KR" sz="1700" dirty="0"/>
                  <a:t>)</a:t>
                </a:r>
              </a:p>
              <a:p>
                <a:pPr lvl="3">
                  <a:lnSpc>
                    <a:spcPct val="200000"/>
                  </a:lnSpc>
                  <a:buClr>
                    <a:schemeClr val="accent2">
                      <a:lumMod val="60000"/>
                      <a:lumOff val="40000"/>
                    </a:schemeClr>
                  </a:buClr>
                </a:pPr>
                <a:r>
                  <a:rPr lang="en-US" altLang="ko-KR" sz="1700" b="1" dirty="0"/>
                  <a:t>Cross-Entropy</a:t>
                </a:r>
                <a:r>
                  <a:rPr lang="ko-KR" altLang="en-US" sz="1700" dirty="0"/>
                  <a:t> </a:t>
                </a:r>
                <a:r>
                  <a:rPr lang="en-US" altLang="ko-KR" sz="1700" dirty="0"/>
                  <a:t>(</a:t>
                </a:r>
                <a:r>
                  <a:rPr lang="ko-KR" altLang="en-US" sz="1700" dirty="0"/>
                  <a:t>분류 문제</a:t>
                </a:r>
                <a:r>
                  <a:rPr lang="en-US" altLang="ko-KR" sz="1700" dirty="0"/>
                  <a:t>)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B3D9E5-4CA6-9904-A527-5BC9D1798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81" y="921084"/>
                <a:ext cx="10711544" cy="5642998"/>
              </a:xfrm>
              <a:blipFill>
                <a:blip r:embed="rId2"/>
                <a:stretch>
                  <a:fillRect l="-341" r="-740" b="-1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6FC6CE7E-F69D-9320-078B-201CD4B0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781" y="258349"/>
            <a:ext cx="8107710" cy="800724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Deep Learning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 구조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4B176C-3233-F19C-5308-A5275010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489" y="3977402"/>
            <a:ext cx="1577925" cy="339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1D9A7A-CA0D-50BA-E873-399955E01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879" y="5467960"/>
            <a:ext cx="2630241" cy="6543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E4FE7B-DF25-5652-92C2-BEDC2B653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811" y="6122281"/>
            <a:ext cx="2209003" cy="44180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D52331-F377-AD51-B860-AF0EECE692FA}"/>
              </a:ext>
            </a:extLst>
          </p:cNvPr>
          <p:cNvGrpSpPr/>
          <p:nvPr/>
        </p:nvGrpSpPr>
        <p:grpSpPr>
          <a:xfrm>
            <a:off x="8643861" y="3914699"/>
            <a:ext cx="3260873" cy="2207582"/>
            <a:chOff x="8643861" y="3914699"/>
            <a:chExt cx="3260873" cy="220758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AD085AF-73DB-B2D5-AB42-EA7DBCE21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43861" y="3914699"/>
              <a:ext cx="3260873" cy="22075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2795AD-2B7D-62D6-EB5E-AA8B815749AB}"/>
                </a:ext>
              </a:extLst>
            </p:cNvPr>
            <p:cNvSpPr txBox="1"/>
            <p:nvPr/>
          </p:nvSpPr>
          <p:spPr>
            <a:xfrm>
              <a:off x="9405256" y="4254760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w</a:t>
              </a:r>
              <a:r>
                <a:rPr lang="en-US" altLang="ko-KR" sz="1200" baseline="-25000" dirty="0"/>
                <a:t>1</a:t>
              </a:r>
              <a:endParaRPr lang="ko-KR" altLang="en-US" sz="1200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D5EC84-BC49-E7B2-6D3E-F29F55FA3690}"/>
                </a:ext>
              </a:extLst>
            </p:cNvPr>
            <p:cNvSpPr txBox="1"/>
            <p:nvPr/>
          </p:nvSpPr>
          <p:spPr>
            <a:xfrm>
              <a:off x="9371041" y="449113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+mj-lt"/>
                </a:rPr>
                <a:t>w</a:t>
              </a:r>
              <a:r>
                <a:rPr lang="en-US" altLang="ko-KR" sz="1200" baseline="-25000" dirty="0"/>
                <a:t>2</a:t>
              </a:r>
              <a:endParaRPr lang="ko-KR" altLang="en-US" sz="12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CA9254-653F-0E3B-9286-4A6752932369}"/>
                </a:ext>
              </a:extLst>
            </p:cNvPr>
            <p:cNvSpPr txBox="1"/>
            <p:nvPr/>
          </p:nvSpPr>
          <p:spPr>
            <a:xfrm>
              <a:off x="9445687" y="5414870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>
                  <a:latin typeface="+mj-lt"/>
                </a:rPr>
                <a:t>w</a:t>
              </a:r>
              <a:r>
                <a:rPr lang="en-US" altLang="ko-KR" sz="1200" baseline="-25000" dirty="0" err="1"/>
                <a:t>n</a:t>
              </a:r>
              <a:endParaRPr lang="ko-KR" altLang="en-US" sz="12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97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4293</Words>
  <Application>Microsoft Office PowerPoint</Application>
  <PresentationFormat>와이드스크린</PresentationFormat>
  <Paragraphs>574</Paragraphs>
  <Slides>63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4" baseType="lpstr">
      <vt:lpstr>-apple-system</vt:lpstr>
      <vt:lpstr>Arial Unicode MS</vt:lpstr>
      <vt:lpstr>KoPub돋움체_Pro Bold</vt:lpstr>
      <vt:lpstr>KoPub돋움체_Pro Light</vt:lpstr>
      <vt:lpstr>KoPub돋움체_Pro Medium</vt:lpstr>
      <vt:lpstr>굴림</vt:lpstr>
      <vt:lpstr>맑은 고딕</vt:lpstr>
      <vt:lpstr>Arial</vt:lpstr>
      <vt:lpstr>Cambria Math</vt:lpstr>
      <vt:lpstr>Wingdings</vt:lpstr>
      <vt:lpstr>Office 테마</vt:lpstr>
      <vt:lpstr>DeepLearning 기초</vt:lpstr>
      <vt:lpstr>PowerPoint 프레젠테이션</vt:lpstr>
      <vt:lpstr>PowerPoint 프레젠테이션</vt:lpstr>
      <vt:lpstr>PowerPoint 프레젠테이션</vt:lpstr>
      <vt:lpstr>Deep Learning 구조</vt:lpstr>
      <vt:lpstr>Deep Learning 구조</vt:lpstr>
      <vt:lpstr>Deep Learning 구조</vt:lpstr>
      <vt:lpstr>Deep Learning 구조</vt:lpstr>
      <vt:lpstr>Deep Learning 구조</vt:lpstr>
      <vt:lpstr>Deep Learning 구조</vt:lpstr>
      <vt:lpstr>Deep Learning 구조</vt:lpstr>
      <vt:lpstr>Deep Learning 구조</vt:lpstr>
      <vt:lpstr>Deep Learning 구조</vt:lpstr>
      <vt:lpstr>회귀(Regression)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주흠 권</dc:creator>
  <cp:lastModifiedBy>주흠 권</cp:lastModifiedBy>
  <cp:revision>152</cp:revision>
  <dcterms:created xsi:type="dcterms:W3CDTF">2024-06-05T07:34:45Z</dcterms:created>
  <dcterms:modified xsi:type="dcterms:W3CDTF">2025-09-24T05:48:27Z</dcterms:modified>
</cp:coreProperties>
</file>