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591" r:id="rId3"/>
    <p:sldId id="640" r:id="rId4"/>
    <p:sldId id="641" r:id="rId5"/>
    <p:sldId id="593" r:id="rId6"/>
    <p:sldId id="596" r:id="rId7"/>
    <p:sldId id="629" r:id="rId8"/>
    <p:sldId id="630" r:id="rId9"/>
    <p:sldId id="642" r:id="rId10"/>
    <p:sldId id="631" r:id="rId11"/>
    <p:sldId id="632" r:id="rId12"/>
    <p:sldId id="634" r:id="rId13"/>
    <p:sldId id="645" r:id="rId14"/>
    <p:sldId id="646" r:id="rId15"/>
    <p:sldId id="643" r:id="rId16"/>
    <p:sldId id="648" r:id="rId17"/>
    <p:sldId id="644" r:id="rId18"/>
    <p:sldId id="635" r:id="rId19"/>
    <p:sldId id="470" r:id="rId20"/>
    <p:sldId id="583" r:id="rId21"/>
    <p:sldId id="647" r:id="rId22"/>
    <p:sldId id="651" r:id="rId23"/>
    <p:sldId id="649" r:id="rId24"/>
    <p:sldId id="260" r:id="rId25"/>
    <p:sldId id="612" r:id="rId26"/>
    <p:sldId id="603" r:id="rId27"/>
    <p:sldId id="602" r:id="rId28"/>
    <p:sldId id="600" r:id="rId29"/>
    <p:sldId id="601" r:id="rId30"/>
    <p:sldId id="636" r:id="rId31"/>
    <p:sldId id="637" r:id="rId32"/>
    <p:sldId id="606" r:id="rId33"/>
    <p:sldId id="607" r:id="rId34"/>
    <p:sldId id="604" r:id="rId35"/>
    <p:sldId id="605" r:id="rId36"/>
    <p:sldId id="608" r:id="rId37"/>
    <p:sldId id="609" r:id="rId38"/>
    <p:sldId id="610" r:id="rId39"/>
    <p:sldId id="613" r:id="rId40"/>
    <p:sldId id="626" r:id="rId41"/>
    <p:sldId id="627" r:id="rId42"/>
    <p:sldId id="614" r:id="rId43"/>
    <p:sldId id="639" r:id="rId44"/>
    <p:sldId id="638" r:id="rId45"/>
    <p:sldId id="616" r:id="rId46"/>
    <p:sldId id="625" r:id="rId47"/>
    <p:sldId id="414" r:id="rId48"/>
    <p:sldId id="624" r:id="rId49"/>
    <p:sldId id="618" r:id="rId50"/>
    <p:sldId id="619" r:id="rId51"/>
    <p:sldId id="620" r:id="rId52"/>
    <p:sldId id="621" r:id="rId53"/>
    <p:sldId id="623" r:id="rId54"/>
    <p:sldId id="622" r:id="rId55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537" autoAdjust="0"/>
  </p:normalViewPr>
  <p:slideViewPr>
    <p:cSldViewPr>
      <p:cViewPr varScale="1">
        <p:scale>
          <a:sx n="85" d="100"/>
          <a:sy n="85" d="100"/>
        </p:scale>
        <p:origin x="1363" y="6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8A0DCA-A24E-4B38-BDE4-F7F837B319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01" tIns="47952" rIns="95901" bIns="47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BAA231-AB97-456F-843D-09B7545C2A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91050" cy="3443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2B01FC6-699F-49B7-8F9C-25701234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117957-4102-4152-9511-6A2D845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B761CE8-5ACF-4086-B319-DF28CF61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123DC-DFBA-4B53-859F-D576C850A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227B879-3707-4624-A2EA-7AA1989D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B62A1-22B8-42FD-9E04-8138F77E9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0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4559B14-3CDC-4C94-A4A1-C6E75B4B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B7742-315A-4223-A578-4A01A42EE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74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A0872A6-FCE4-442D-974F-9A0EF495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7EB2A-6236-4A15-9E28-8DA517D22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51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EC058AC-8AA5-4208-8257-0025469E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23DAB-C2B0-4648-82BD-93DD305D8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4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94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6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011C0F4-A3D7-43F1-BAEF-9F4DBE6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8583683-79E4-4784-ABE4-70446FD5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FA437EA-A9A6-4B5C-B95E-437257C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E48-8EBF-45D4-86A6-5BE608535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4EEA2EB-317C-4B1E-B1C8-0E0FC2C8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D179D-0692-4F36-8F87-24A7D81E4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6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4090ABC-BA65-4379-91B6-854FBE1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06F3-FDF8-41E1-AD13-82948F2FC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4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8DDFD-33AF-4D51-A783-6BF653E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0B3D3-437E-4EF5-8B9B-4613008D4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BD66B6DA-5BBB-4267-A1CA-1AB7006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62368-7041-4862-85B1-46B2CE229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60C2E84D-775D-40F9-AF46-5C2567F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C5D0A-68C6-4F5E-8CA4-09CFA6B2E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8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7A10B0C-2780-4D92-A33E-15513B7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E8911-AB9F-4C99-AEC6-0A0FC6250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170D21-281D-43C0-9E15-4498BD3C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B355-62F4-4B95-9A45-052A9753D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D03D88-203D-4D90-A5F8-3075BB60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337DF7-7AE7-4A85-9AB5-C07543178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79A345F1-6B59-44A5-A4AB-70C24FF0D8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BD383B36-B313-4AA9-9734-0C1E4161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D2E097D8-70EE-4739-BF27-511BF22A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AA8FC-8B9A-4F89-B53E-DA8A78061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2BAC-A326-4F1C-931E-786ECA14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3D021-AF87-4F25-983B-0FADEE54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E630134-C3B3-4B59-A84B-52E65CCBE6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hell.php?cmd=ZWNobyAiSGFja2VkISI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828800"/>
          </a:xfrm>
        </p:spPr>
        <p:txBody>
          <a:bodyPr/>
          <a:lstStyle/>
          <a:p>
            <a:pPr algn="ctr"/>
            <a:r>
              <a:rPr lang="ko-KR" altLang="en-US" sz="2400" b="0" dirty="0"/>
              <a:t>건국대 </a:t>
            </a:r>
            <a:r>
              <a:rPr lang="ko-KR" altLang="en-US" sz="2400" b="0" dirty="0" err="1"/>
              <a:t>미래국방기술융합학과</a:t>
            </a:r>
            <a:br>
              <a:rPr lang="en-US" altLang="ko-KR" sz="2400" b="0" dirty="0"/>
            </a:br>
            <a:br>
              <a:rPr lang="en-US" altLang="ko-KR" sz="2400" b="0" dirty="0"/>
            </a:br>
            <a:r>
              <a:rPr lang="ko-KR" altLang="en-US" sz="2400" b="0" dirty="0"/>
              <a:t>권주흠</a:t>
            </a:r>
            <a:endParaRPr sz="2400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9CA05-3050-CDA0-7BAF-C643D2F8BA12}"/>
              </a:ext>
            </a:extLst>
          </p:cNvPr>
          <p:cNvSpPr txBox="1">
            <a:spLocks/>
          </p:cNvSpPr>
          <p:nvPr/>
        </p:nvSpPr>
        <p:spPr bwMode="auto">
          <a:xfrm>
            <a:off x="762000" y="285750"/>
            <a:ext cx="7772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/>
              <a:t>정보보호와 인공지능</a:t>
            </a:r>
            <a:r>
              <a:rPr lang="en-US" altLang="ko-KR" sz="2800" kern="0" dirty="0"/>
              <a:t>(AI) </a:t>
            </a:r>
            <a:r>
              <a:rPr lang="ko-KR" altLang="en-US" sz="2800" kern="0" dirty="0"/>
              <a:t>융합의 필요성과 사례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3762-22E9-2AD3-5534-95A8B1DB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DCCC68-32D6-39DA-EFCE-65ACB2A0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76A45-C4AB-41ED-FDDE-BD8F463F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웹셸에서</a:t>
            </a:r>
            <a:r>
              <a:rPr lang="ko-KR" altLang="en-US" sz="1800" dirty="0"/>
              <a:t> 악의적으로 사용하는 함수들 예시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악의적 공격 예시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altLang="ko-KR" sz="1600" dirty="0"/>
              <a:t>http://example.com/page.php?code=system('rm -rf /‘);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서버가 아래 코드를 실행하게 됨</a:t>
            </a:r>
            <a:r>
              <a:rPr lang="en-US" altLang="ko-KR" sz="1600" dirty="0"/>
              <a:t>: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eval("system('rm -rf /');");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ko-KR" sz="1600" b="1" dirty="0">
                <a:solidFill>
                  <a:srgbClr val="CC33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rgbClr val="CC3300"/>
                </a:solidFill>
              </a:rPr>
              <a:t> </a:t>
            </a:r>
            <a:r>
              <a:rPr lang="ko-KR" altLang="en-US" sz="1600" b="1" dirty="0">
                <a:solidFill>
                  <a:srgbClr val="CC3300"/>
                </a:solidFill>
              </a:rPr>
              <a:t>이럴 경우 서버 전체가 삭제될 수 있다</a:t>
            </a:r>
            <a:r>
              <a:rPr lang="en-US" altLang="ko-KR" sz="1600" b="1" dirty="0">
                <a:solidFill>
                  <a:srgbClr val="CC3300"/>
                </a:solidFill>
              </a:rPr>
              <a:t>.</a:t>
            </a:r>
          </a:p>
          <a:p>
            <a:pPr marL="23431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ko-KR" sz="1600" dirty="0" err="1">
                <a:latin typeface="Arial Unicode MS"/>
              </a:rPr>
              <a:t>rm</a:t>
            </a:r>
            <a:r>
              <a:rPr lang="ko-KR" altLang="ko-KR" sz="1600" dirty="0"/>
              <a:t> : 파일이나 디렉토리를 삭제(</a:t>
            </a:r>
            <a:r>
              <a:rPr lang="ko-KR" altLang="ko-KR" sz="1600" dirty="0" err="1"/>
              <a:t>remove</a:t>
            </a:r>
            <a:r>
              <a:rPr lang="ko-KR" altLang="ko-KR" sz="1600" dirty="0"/>
              <a:t>)하는 명령어</a:t>
            </a:r>
            <a:endParaRPr lang="en-US" altLang="ko-KR" sz="1600" dirty="0"/>
          </a:p>
          <a:p>
            <a:pPr marL="2343150" lvl="4" indent="-285750">
              <a:buFont typeface="Wingdings" panose="05000000000000000000" pitchFamily="2" charset="2"/>
              <a:buChar char="Ø"/>
            </a:pPr>
            <a:r>
              <a:rPr lang="ko-KR" altLang="ko-KR" sz="1600" dirty="0">
                <a:latin typeface="Arial Unicode MS"/>
              </a:rPr>
              <a:t>-</a:t>
            </a:r>
            <a:r>
              <a:rPr lang="ko-KR" altLang="ko-KR" sz="1600" dirty="0" err="1">
                <a:latin typeface="Arial Unicode MS"/>
              </a:rPr>
              <a:t>r</a:t>
            </a:r>
            <a:r>
              <a:rPr lang="ko-KR" altLang="ko-KR" sz="1600" dirty="0"/>
              <a:t> : </a:t>
            </a:r>
            <a:r>
              <a:rPr lang="ko-KR" altLang="ko-KR" sz="1600" dirty="0" err="1"/>
              <a:t>recursive</a:t>
            </a:r>
            <a:r>
              <a:rPr lang="ko-KR" altLang="ko-KR" sz="1600" dirty="0"/>
              <a:t>(재귀적) 옵션 → 디렉토리 내부의 모든 파일과 하위 디렉토리까지 전부 삭제</a:t>
            </a:r>
            <a:endParaRPr lang="en-US" altLang="ko-KR" sz="1600" dirty="0"/>
          </a:p>
          <a:p>
            <a:pPr marL="2343150" lvl="4" indent="-285750">
              <a:buFont typeface="Wingdings" panose="05000000000000000000" pitchFamily="2" charset="2"/>
              <a:buChar char="Ø"/>
            </a:pPr>
            <a:r>
              <a:rPr lang="ko-KR" altLang="ko-KR" sz="1600" dirty="0">
                <a:latin typeface="Arial Unicode MS"/>
              </a:rPr>
              <a:t>-</a:t>
            </a:r>
            <a:r>
              <a:rPr lang="ko-KR" altLang="ko-KR" sz="1600" dirty="0" err="1">
                <a:latin typeface="Arial Unicode MS"/>
              </a:rPr>
              <a:t>f</a:t>
            </a:r>
            <a:r>
              <a:rPr lang="ko-KR" altLang="ko-KR" sz="1600" dirty="0"/>
              <a:t> : </a:t>
            </a:r>
            <a:r>
              <a:rPr lang="ko-KR" altLang="ko-KR" sz="1600" dirty="0" err="1"/>
              <a:t>force</a:t>
            </a:r>
            <a:r>
              <a:rPr lang="ko-KR" altLang="ko-KR" sz="1600" dirty="0"/>
              <a:t>(강제) 옵션 → 사용자 확인(</a:t>
            </a:r>
            <a:r>
              <a:rPr lang="ko-KR" altLang="ko-KR" sz="1600" dirty="0" err="1"/>
              <a:t>prompt</a:t>
            </a:r>
            <a:r>
              <a:rPr lang="ko-KR" altLang="ko-KR" sz="1600" dirty="0"/>
              <a:t>) 없이 바로 삭제</a:t>
            </a:r>
            <a:endParaRPr lang="en-US" altLang="ko-KR" sz="1600" dirty="0"/>
          </a:p>
          <a:p>
            <a:pPr marL="2343150" lvl="4" indent="-285750">
              <a:buFont typeface="Wingdings" panose="05000000000000000000" pitchFamily="2" charset="2"/>
              <a:buChar char="Ø"/>
            </a:pPr>
            <a:r>
              <a:rPr lang="ko-KR" altLang="ko-KR" sz="1600" dirty="0">
                <a:latin typeface="Arial Unicode MS"/>
              </a:rPr>
              <a:t>/</a:t>
            </a:r>
            <a:r>
              <a:rPr lang="ko-KR" altLang="ko-KR" sz="1600" dirty="0"/>
              <a:t> : 루트 디렉토리(시스템의 최상위 디렉토리)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411D2B6-B66E-AD5C-B848-DE1BBC20B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8322"/>
              </p:ext>
            </p:extLst>
          </p:nvPr>
        </p:nvGraphicFramePr>
        <p:xfrm>
          <a:off x="1295400" y="5029200"/>
          <a:ext cx="6870700" cy="1524000"/>
        </p:xfrm>
        <a:graphic>
          <a:graphicData uri="http://schemas.openxmlformats.org/drawingml/2006/table">
            <a:tbl>
              <a:tblPr/>
              <a:tblGrid>
                <a:gridCol w="3435350">
                  <a:extLst>
                    <a:ext uri="{9D8B030D-6E8A-4147-A177-3AD203B41FA5}">
                      <a16:colId xmlns:a16="http://schemas.microsoft.com/office/drawing/2014/main" val="1596425918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3958364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공격 </a:t>
                      </a:r>
                      <a:r>
                        <a:rPr lang="en-US" sz="1400" dirty="0"/>
                        <a:t>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1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?code=</a:t>
                      </a:r>
                      <a:r>
                        <a:rPr lang="en-US" sz="1400" dirty="0" err="1"/>
                        <a:t>phpinfo</a:t>
                      </a:r>
                      <a:r>
                        <a:rPr lang="en-US" sz="1400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/>
                        <a:t>서버 구성 정보 출력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23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?code=system('ls');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/>
                        <a:t>시스템 명령어 실행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33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?code=file_get_contents('/etc/passwd');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/>
                        <a:t>민감한 파일 읽기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5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?code=eval(base64_decode(...));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악성 코드 은닉 및 실행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34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83859-7FB2-FC95-1426-A3DC4D455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6D2875-4ABD-EF2D-C86F-BDF228D0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375B19-BCB5-6A79-125A-58B3757F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웹셸에서</a:t>
            </a:r>
            <a:r>
              <a:rPr lang="ko-KR" altLang="en-US" sz="1800" dirty="0"/>
              <a:t> 악의적으로 사용하는 함수들 예시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Base64:</a:t>
            </a:r>
            <a:r>
              <a:rPr lang="en-US" altLang="ko-KR" sz="1600" dirty="0"/>
              <a:t> </a:t>
            </a:r>
          </a:p>
          <a:p>
            <a:pPr marL="457200" lvl="1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b="1" dirty="0"/>
              <a:t>&lt;?</a:t>
            </a:r>
            <a:r>
              <a:rPr lang="en-US" altLang="ko-KR" sz="1400" b="1" dirty="0" err="1"/>
              <a:t>php</a:t>
            </a:r>
            <a:endParaRPr lang="en-US" altLang="ko-KR" sz="1400" b="1" dirty="0"/>
          </a:p>
          <a:p>
            <a:pPr marL="457200" lvl="1" indent="0">
              <a:buNone/>
            </a:pPr>
            <a:r>
              <a:rPr lang="en-US" altLang="ko-KR" sz="1400" b="1" dirty="0"/>
              <a:t>      $encoded = base64_encode("secret123");</a:t>
            </a:r>
          </a:p>
          <a:p>
            <a:pPr marL="457200" lvl="1" indent="0">
              <a:buNone/>
            </a:pPr>
            <a:r>
              <a:rPr lang="en-US" altLang="ko-KR" sz="1400" b="1" dirty="0"/>
              <a:t>      echo $encoded;  // c2VjcmV0MTIz</a:t>
            </a:r>
          </a:p>
          <a:p>
            <a:pPr marL="457200" lvl="1" indent="0">
              <a:buNone/>
            </a:pPr>
            <a:r>
              <a:rPr lang="en-US" altLang="ko-KR" sz="1400" b="1" dirty="0"/>
              <a:t>      echo base64_decode($encoded);  // secret123</a:t>
            </a:r>
          </a:p>
          <a:p>
            <a:pPr marL="457200" lvl="1" indent="0">
              <a:buNone/>
            </a:pPr>
            <a:r>
              <a:rPr lang="en-US" altLang="ko-KR" sz="1400" b="1" dirty="0"/>
              <a:t>      ?&gt;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보안 측면</a:t>
            </a:r>
            <a:r>
              <a:rPr lang="en-US" altLang="ko-KR" sz="1600" dirty="0"/>
              <a:t>: </a:t>
            </a:r>
            <a:r>
              <a:rPr lang="ko-KR" altLang="en-US" sz="1600" dirty="0"/>
              <a:t>왜 위험할 수 있는가</a:t>
            </a:r>
            <a:r>
              <a:rPr lang="en-US" altLang="ko-KR" sz="1600" dirty="0"/>
              <a:t>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공격자가 악성 코드를 </a:t>
            </a:r>
            <a:r>
              <a:rPr lang="en-US" altLang="ko-KR" sz="1600" dirty="0"/>
              <a:t>base64</a:t>
            </a:r>
            <a:r>
              <a:rPr lang="ko-KR" altLang="en-US" sz="1600" dirty="0"/>
              <a:t>로 감추고 </a:t>
            </a:r>
            <a:r>
              <a:rPr lang="en-US" altLang="ko-KR" sz="1600" dirty="0"/>
              <a:t>eval() </a:t>
            </a:r>
            <a:r>
              <a:rPr lang="ko-KR" altLang="en-US" sz="1600" dirty="0"/>
              <a:t>함수와 함께 사용하면 매우 위험</a:t>
            </a:r>
            <a:endParaRPr lang="en-US" altLang="ko-KR" sz="1600" dirty="0"/>
          </a:p>
          <a:p>
            <a:pPr lvl="2">
              <a:buNone/>
            </a:pPr>
            <a:r>
              <a:rPr lang="en-US" altLang="ko-KR" sz="1400" b="1" dirty="0"/>
              <a:t>&lt;?</a:t>
            </a:r>
            <a:r>
              <a:rPr lang="en-US" altLang="ko-KR" sz="1400" b="1" dirty="0" err="1"/>
              <a:t>php</a:t>
            </a:r>
            <a:endParaRPr lang="en-US" altLang="ko-KR" sz="1400" b="1" dirty="0"/>
          </a:p>
          <a:p>
            <a:pPr lvl="2">
              <a:buNone/>
            </a:pPr>
            <a:r>
              <a:rPr lang="en-US" altLang="ko-KR" sz="1400" b="1" dirty="0"/>
              <a:t>eval(base64_decode($_GET['</a:t>
            </a:r>
            <a:r>
              <a:rPr lang="en-US" altLang="ko-KR" sz="1400" b="1" dirty="0" err="1"/>
              <a:t>cmd</a:t>
            </a:r>
            <a:r>
              <a:rPr lang="en-US" altLang="ko-KR" sz="1400" b="1" dirty="0"/>
              <a:t>']));</a:t>
            </a:r>
          </a:p>
          <a:p>
            <a:pPr lvl="2">
              <a:buNone/>
            </a:pPr>
            <a:r>
              <a:rPr lang="en-US" altLang="ko-KR" sz="1400" b="1" dirty="0"/>
              <a:t>?&gt;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요청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00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http://example.com/shell.php?cmd=</a:t>
            </a:r>
            <a:r>
              <a:rPr lang="en-US" altLang="ko-KR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ZWNobyAiSGFja2VkISI7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실행</a:t>
            </a:r>
            <a:r>
              <a:rPr lang="en-US" altLang="ko-KR" sz="1600" dirty="0"/>
              <a:t>: "ZWNobyAiSGFja2VkISI7" → base64_decode → echo "Hacked!";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eval()</a:t>
            </a:r>
            <a:r>
              <a:rPr lang="ko-KR" altLang="en-US" sz="1600" dirty="0"/>
              <a:t>로 실행됨 → 결과</a:t>
            </a:r>
            <a:r>
              <a:rPr lang="en-US" altLang="ko-KR" sz="1600" dirty="0"/>
              <a:t>: Hacked!</a:t>
            </a:r>
          </a:p>
          <a:p>
            <a:pPr marL="0" indent="0">
              <a:buNone/>
            </a:pPr>
            <a:r>
              <a:rPr lang="ko-KR" altLang="en-US" sz="1600" dirty="0"/>
              <a:t>            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즉</a:t>
            </a:r>
            <a:r>
              <a:rPr lang="en-US" altLang="ko-KR" sz="1600" dirty="0"/>
              <a:t>, base64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웹쉘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백도어</a:t>
            </a:r>
            <a:r>
              <a:rPr lang="ko-KR" altLang="en-US" sz="1600" dirty="0"/>
              <a:t> 코드에서 코드 은폐에 자주 사용된다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31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C3141-D067-8736-A1AE-DF27D326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F3E275-B8F1-8312-1A5D-E06F23B7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A82894-7D35-B96D-D454-1C3E9CC9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>
                <a:solidFill>
                  <a:srgbClr val="0070C0"/>
                </a:solidFill>
              </a:rPr>
              <a:t>웹셸</a:t>
            </a:r>
            <a:r>
              <a:rPr lang="ko-KR" altLang="en-US" sz="1800" dirty="0">
                <a:solidFill>
                  <a:srgbClr val="0070C0"/>
                </a:solidFill>
              </a:rPr>
              <a:t> 공격의 정규표현식</a:t>
            </a:r>
            <a:r>
              <a:rPr lang="en-US" altLang="ko-KR" sz="1800" dirty="0">
                <a:solidFill>
                  <a:srgbClr val="0070C0"/>
                </a:solidFill>
              </a:rPr>
              <a:t>(Regular Expression, </a:t>
            </a:r>
            <a:r>
              <a:rPr lang="en-US" altLang="ko-KR" sz="1800" b="1" dirty="0">
                <a:solidFill>
                  <a:srgbClr val="0070C0"/>
                </a:solidFill>
              </a:rPr>
              <a:t>Regex</a:t>
            </a:r>
            <a:r>
              <a:rPr lang="en-US" altLang="ko-KR" sz="1800" dirty="0">
                <a:solidFill>
                  <a:srgbClr val="0070C0"/>
                </a:solidFill>
              </a:rPr>
              <a:t>) </a:t>
            </a:r>
            <a:r>
              <a:rPr lang="ko-KR" altLang="en-US" sz="1800" dirty="0">
                <a:solidFill>
                  <a:srgbClr val="0070C0"/>
                </a:solidFill>
              </a:rPr>
              <a:t>탐지기법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정규표현식</a:t>
            </a:r>
            <a:r>
              <a:rPr lang="en-US" altLang="ko-KR" sz="1600" dirty="0"/>
              <a:t>(Regular Expression, </a:t>
            </a:r>
            <a:r>
              <a:rPr lang="en-US" altLang="ko-KR" sz="1600" b="1" dirty="0"/>
              <a:t>Regex</a:t>
            </a:r>
            <a:r>
              <a:rPr lang="en-US" altLang="ko-KR" sz="1600" dirty="0"/>
              <a:t>)</a:t>
            </a:r>
            <a:r>
              <a:rPr lang="ko-KR" altLang="en-US" sz="1600" dirty="0"/>
              <a:t>은 문자열에서 </a:t>
            </a:r>
            <a:r>
              <a:rPr lang="ko-KR" altLang="en-US" sz="1600" b="1" dirty="0"/>
              <a:t>특정 패턴을 찾고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추출하고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치환하고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검증</a:t>
            </a:r>
            <a:r>
              <a:rPr lang="ko-KR" altLang="en-US" sz="1600" dirty="0"/>
              <a:t>하기 위한 </a:t>
            </a:r>
            <a:r>
              <a:rPr lang="ko-KR" altLang="en-US" sz="1600" b="1" dirty="0"/>
              <a:t>언어 도구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프로그래밍에서 문자열 처리를 강력하게 해주기 때문에 보안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웹셸</a:t>
            </a:r>
            <a:r>
              <a:rPr lang="ko-KR" altLang="en-US" sz="1600" dirty="0"/>
              <a:t> 탐지</a:t>
            </a:r>
            <a:r>
              <a:rPr lang="en-US" altLang="ko-KR" sz="1600" dirty="0"/>
              <a:t>), </a:t>
            </a:r>
            <a:r>
              <a:rPr lang="ko-KR" altLang="en-US" sz="1600" dirty="0"/>
              <a:t>데이터 처리</a:t>
            </a:r>
            <a:r>
              <a:rPr lang="en-US" altLang="ko-KR" sz="1600" dirty="0"/>
              <a:t>(</a:t>
            </a:r>
            <a:r>
              <a:rPr lang="ko-KR" altLang="en-US" sz="1600" dirty="0"/>
              <a:t>로그 분석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크롤링</a:t>
            </a:r>
            <a:r>
              <a:rPr lang="en-US" altLang="ko-KR" sz="1600" dirty="0"/>
              <a:t>), </a:t>
            </a:r>
            <a:r>
              <a:rPr lang="ko-KR" altLang="en-US" sz="1600" dirty="0"/>
              <a:t>유효성 검사</a:t>
            </a:r>
            <a:r>
              <a:rPr lang="en-US" altLang="ko-KR" sz="1600" dirty="0"/>
              <a:t>(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) </a:t>
            </a:r>
            <a:r>
              <a:rPr lang="ko-KR" altLang="en-US" sz="1600" dirty="0"/>
              <a:t>등에 널리 쓰인다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정규표현식의 기본 개념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문자열 패턴 언어</a:t>
            </a:r>
            <a:r>
              <a:rPr lang="en-US" altLang="ko-KR" sz="1600" dirty="0"/>
              <a:t>: "010-1234-5678"</a:t>
            </a:r>
            <a:r>
              <a:rPr lang="ko-KR" altLang="en-US" sz="1600" dirty="0"/>
              <a:t> 같은 문자열에서 숫자</a:t>
            </a:r>
            <a:r>
              <a:rPr lang="en-US" altLang="ko-KR" sz="1600" dirty="0"/>
              <a:t>, </a:t>
            </a:r>
            <a:r>
              <a:rPr lang="ko-KR" altLang="en-US" sz="1600" dirty="0"/>
              <a:t>문자</a:t>
            </a:r>
            <a:r>
              <a:rPr lang="en-US" altLang="ko-KR" sz="1600" dirty="0"/>
              <a:t>, </a:t>
            </a:r>
            <a:r>
              <a:rPr lang="ko-KR" altLang="en-US" sz="1600" dirty="0"/>
              <a:t>기호 등의 </a:t>
            </a:r>
            <a:r>
              <a:rPr lang="ko-KR" altLang="en-US" sz="1600" b="1" dirty="0"/>
              <a:t>규칙</a:t>
            </a:r>
            <a:r>
              <a:rPr lang="ko-KR" altLang="en-US" sz="1600" dirty="0"/>
              <a:t>을 정의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검색</a:t>
            </a:r>
            <a:r>
              <a:rPr lang="en-US" altLang="ko-KR" sz="1600" b="1" dirty="0"/>
              <a:t>(Search), </a:t>
            </a:r>
            <a:r>
              <a:rPr lang="ko-KR" altLang="en-US" sz="1600" b="1" dirty="0"/>
              <a:t>매칭</a:t>
            </a:r>
            <a:r>
              <a:rPr lang="en-US" altLang="ko-KR" sz="1600" b="1" dirty="0"/>
              <a:t>(Match), </a:t>
            </a:r>
            <a:r>
              <a:rPr lang="ko-KR" altLang="en-US" sz="1600" b="1" dirty="0"/>
              <a:t>치환</a:t>
            </a:r>
            <a:r>
              <a:rPr lang="en-US" altLang="ko-KR" sz="1600" b="1" dirty="0"/>
              <a:t>(Replace), </a:t>
            </a:r>
            <a:r>
              <a:rPr lang="ko-KR" altLang="en-US" sz="1600" b="1" dirty="0"/>
              <a:t>추출</a:t>
            </a:r>
            <a:r>
              <a:rPr lang="en-US" altLang="ko-KR" sz="1600" b="1" dirty="0"/>
              <a:t>(Extract), </a:t>
            </a:r>
            <a:r>
              <a:rPr lang="ko-KR" altLang="en-US" sz="1600" b="1" dirty="0"/>
              <a:t>검증</a:t>
            </a:r>
            <a:r>
              <a:rPr lang="en-US" altLang="ko-KR" sz="1600" b="1" dirty="0"/>
              <a:t>(Validation)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→ </a:t>
            </a:r>
            <a:r>
              <a:rPr lang="en-US" altLang="ko-KR" sz="1600" dirty="0"/>
              <a:t>"</a:t>
            </a:r>
            <a:r>
              <a:rPr lang="ko-KR" altLang="en-US" sz="1600" dirty="0"/>
              <a:t>전화번호 형식이 맞는지</a:t>
            </a:r>
            <a:r>
              <a:rPr lang="en-US" altLang="ko-KR" sz="1600" dirty="0"/>
              <a:t>" </a:t>
            </a:r>
            <a:r>
              <a:rPr lang="ko-KR" altLang="en-US" sz="1600" dirty="0"/>
              <a:t>확인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4669A-B7CB-4B9F-F6F0-C22B9968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648200"/>
            <a:ext cx="529921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34F88-20BB-F141-A910-C8CF944A6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946FC3F-6806-626A-8091-AFB6BDF2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175C6-1B79-6BE7-C48C-A7F63043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0070C0"/>
                </a:solidFill>
              </a:rPr>
              <a:t>정규표현식의 기본 개념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ko-KR" altLang="en-US" sz="1800" dirty="0">
                <a:solidFill>
                  <a:srgbClr val="0070C0"/>
                </a:solidFill>
              </a:rPr>
              <a:t>계속</a:t>
            </a:r>
            <a:r>
              <a:rPr lang="en-US" altLang="ko-KR" sz="1800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예</a:t>
            </a:r>
            <a:r>
              <a:rPr lang="en-US" altLang="ko-KR" sz="1600" b="1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b="1" dirty="0"/>
          </a:p>
          <a:p>
            <a:pPr marL="1257300" lvl="2" indent="-342900">
              <a:buAutoNum type="arabicParenBoth"/>
            </a:pPr>
            <a:r>
              <a:rPr lang="en-US" altLang="ko-KR" sz="1600" b="1" dirty="0"/>
              <a:t>r"\d+“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\d</a:t>
            </a:r>
            <a:r>
              <a:rPr lang="ko-KR" altLang="en-US" sz="1600" dirty="0"/>
              <a:t> → 숫자 한 자리</a:t>
            </a:r>
            <a:r>
              <a:rPr lang="en-US" altLang="ko-KR" sz="1600" dirty="0"/>
              <a:t>(0~9)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+</a:t>
            </a:r>
            <a:r>
              <a:rPr lang="ko-KR" altLang="en-US" sz="1600" dirty="0"/>
              <a:t> → </a:t>
            </a:r>
            <a:r>
              <a:rPr lang="en-US" altLang="ko-KR" sz="1600" dirty="0"/>
              <a:t>1</a:t>
            </a:r>
            <a:r>
              <a:rPr lang="ko-KR" altLang="en-US" sz="1600" dirty="0"/>
              <a:t>번 이상 반복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즉 </a:t>
            </a:r>
            <a:r>
              <a:rPr lang="en-US" altLang="ko-KR" sz="1600" dirty="0"/>
              <a:t>\d+</a:t>
            </a:r>
            <a:r>
              <a:rPr lang="ko-KR" altLang="en-US" sz="1600" dirty="0"/>
              <a:t> → </a:t>
            </a:r>
            <a:r>
              <a:rPr lang="ko-KR" altLang="en-US" sz="1600" b="1" dirty="0"/>
              <a:t>연속된 숫자 덩어리</a:t>
            </a:r>
            <a:endParaRPr lang="en-US" altLang="ko-KR" sz="1600" b="1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r"..."</a:t>
            </a:r>
            <a:r>
              <a:rPr lang="ko-KR" altLang="en-US" sz="1600" dirty="0"/>
              <a:t> → </a:t>
            </a:r>
            <a:r>
              <a:rPr lang="en-US" altLang="ko-KR" sz="1600" dirty="0"/>
              <a:t>raw string → \</a:t>
            </a:r>
            <a:r>
              <a:rPr lang="ko-KR" altLang="en-US" sz="1600" dirty="0"/>
              <a:t> 이스케이프 문자 그대로 사용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57300" lvl="2" indent="-342900">
              <a:buAutoNum type="arabicParenBoth"/>
            </a:pPr>
            <a:r>
              <a:rPr lang="en-US" altLang="ko-KR" sz="1600" b="1" dirty="0"/>
              <a:t>"abc123xy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 </a:t>
            </a:r>
            <a:r>
              <a:rPr lang="en-US" altLang="ko-KR" sz="1600" dirty="0"/>
              <a:t>"abc123xyz"</a:t>
            </a:r>
            <a:r>
              <a:rPr lang="ko-KR" altLang="en-US" sz="1600" dirty="0"/>
              <a:t> 안에서 숫자를 찾는다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123 </a:t>
            </a:r>
            <a:r>
              <a:rPr lang="ko-KR" altLang="en-US" sz="1600" dirty="0"/>
              <a:t>부분이 패턴과 일치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b="1" dirty="0"/>
              <a:t>	(3) </a:t>
            </a:r>
            <a:r>
              <a:rPr lang="ko-KR" altLang="en-US" sz="1600" b="1" dirty="0" err="1"/>
              <a:t>반환값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FD70B-3065-938E-1935-99D74059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3143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4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D09C-35CB-AE7E-1A04-D6CDC374F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9510A13-D4A2-134D-BD6F-13691955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E616C2-4439-F822-CBB5-93CA6926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0070C0"/>
                </a:solidFill>
              </a:rPr>
              <a:t>정규표현식의 기본 개념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ko-KR" altLang="en-US" sz="1800" dirty="0">
                <a:solidFill>
                  <a:srgbClr val="0070C0"/>
                </a:solidFill>
              </a:rPr>
              <a:t>계속</a:t>
            </a:r>
            <a:r>
              <a:rPr lang="en-US" altLang="ko-KR" sz="1800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4F7D7F-4203-9392-8101-8BD6BD9E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3" y="1632972"/>
            <a:ext cx="7744459" cy="14125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36BD8E-C00C-7625-7512-48480E01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03" y="3179924"/>
            <a:ext cx="5287297" cy="1945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092CAE-7490-1A01-5D26-A90BC0D4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03" y="5304371"/>
            <a:ext cx="4038600" cy="14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6FAE-A691-3C71-385F-D3C8BC1E1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5BF85C-5DF6-BC26-930F-7307DB08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C9CFDC-BAA4-778A-02C2-6A4E6C5A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066800"/>
            <a:ext cx="8732838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>
                <a:solidFill>
                  <a:srgbClr val="0070C0"/>
                </a:solidFill>
              </a:rPr>
              <a:t>웹셸</a:t>
            </a:r>
            <a:r>
              <a:rPr lang="ko-KR" altLang="en-US" sz="1800" dirty="0">
                <a:solidFill>
                  <a:srgbClr val="0070C0"/>
                </a:solidFill>
              </a:rPr>
              <a:t> 공격의 정규표현식</a:t>
            </a:r>
            <a:r>
              <a:rPr lang="en-US" altLang="ko-KR" sz="1800" dirty="0">
                <a:solidFill>
                  <a:srgbClr val="0070C0"/>
                </a:solidFill>
              </a:rPr>
              <a:t>(Regular Expression, </a:t>
            </a:r>
            <a:r>
              <a:rPr lang="en-US" altLang="ko-KR" sz="1800" b="1" dirty="0">
                <a:solidFill>
                  <a:srgbClr val="0070C0"/>
                </a:solidFill>
              </a:rPr>
              <a:t>Regex</a:t>
            </a:r>
            <a:r>
              <a:rPr lang="en-US" altLang="ko-KR" sz="1800" dirty="0">
                <a:solidFill>
                  <a:srgbClr val="0070C0"/>
                </a:solidFill>
              </a:rPr>
              <a:t>) </a:t>
            </a:r>
            <a:r>
              <a:rPr lang="ko-KR" altLang="en-US" sz="1800" dirty="0">
                <a:solidFill>
                  <a:srgbClr val="0070C0"/>
                </a:solidFill>
              </a:rPr>
              <a:t>탐지기법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방법</a:t>
            </a:r>
            <a:r>
              <a:rPr lang="en-US" altLang="ko-KR" sz="1600" dirty="0"/>
              <a:t>: </a:t>
            </a:r>
            <a:r>
              <a:rPr lang="ko-KR" altLang="en-US" sz="1600" dirty="0"/>
              <a:t>소스 코드 문자열이나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요청에서 특정한 패턴을 찾는 방식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예</a:t>
            </a:r>
            <a:r>
              <a:rPr lang="en-US" altLang="ko-KR" sz="1600" dirty="0"/>
              <a:t>: eval\(, base64_decode\(, system\(, exec\(</a:t>
            </a:r>
            <a:r>
              <a:rPr lang="ko-KR" altLang="en-US" sz="1600" dirty="0"/>
              <a:t> 같은 함수 호출 탐지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&lt;\?</a:t>
            </a:r>
            <a:r>
              <a:rPr lang="en-US" altLang="ko-KR" sz="1600" dirty="0" err="1"/>
              <a:t>php</a:t>
            </a:r>
            <a:r>
              <a:rPr lang="en-US" altLang="ko-KR" sz="1600" dirty="0"/>
              <a:t>.*(</a:t>
            </a:r>
            <a:r>
              <a:rPr lang="en-US" altLang="ko-KR" sz="1600" dirty="0" err="1"/>
              <a:t>shell_exec|passthru</a:t>
            </a:r>
            <a:r>
              <a:rPr lang="en-US" altLang="ko-KR" sz="1600" dirty="0"/>
              <a:t>).*?\?&gt;</a:t>
            </a:r>
            <a:r>
              <a:rPr lang="ko-KR" altLang="en-US" sz="1600" dirty="0"/>
              <a:t> 와 같이 </a:t>
            </a:r>
            <a:r>
              <a:rPr lang="en-US" altLang="ko-KR" sz="1600" dirty="0"/>
              <a:t>PHP 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특징을 가진 코드 패턴을 찾음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장점</a:t>
            </a:r>
            <a:endParaRPr lang="ko-KR" altLang="en-US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빠르고 간단하게 구현 가능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이미 알려진 악성 코드 패턴을 정확하게 탐지 가능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패턴이 조금만 바뀌어도 탐지가 어려움 (우회 가능성이 큼)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새로운 </a:t>
            </a:r>
            <a:r>
              <a:rPr lang="ko-KR" altLang="ko-KR" sz="1600" dirty="0" err="1">
                <a:latin typeface="Arial" panose="020B0604020202020204" pitchFamily="34" charset="0"/>
              </a:rPr>
              <a:t>웹셀</a:t>
            </a:r>
            <a:r>
              <a:rPr lang="ko-KR" altLang="ko-KR" sz="1600" dirty="0">
                <a:latin typeface="Arial" panose="020B0604020202020204" pitchFamily="34" charset="0"/>
              </a:rPr>
              <a:t> 변종이 나오면 일일이 룰을 업데이트해야 함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코드 난독화나 인코딩(Base64, </a:t>
            </a:r>
            <a:r>
              <a:rPr lang="ko-KR" altLang="ko-KR" sz="1600" dirty="0" err="1">
                <a:latin typeface="Arial" panose="020B0604020202020204" pitchFamily="34" charset="0"/>
              </a:rPr>
              <a:t>Hex</a:t>
            </a:r>
            <a:r>
              <a:rPr lang="ko-KR" altLang="ko-KR" sz="1600" dirty="0">
                <a:latin typeface="Arial" panose="020B0604020202020204" pitchFamily="34" charset="0"/>
              </a:rPr>
              <a:t> 등)</a:t>
            </a:r>
            <a:r>
              <a:rPr lang="ko-KR" altLang="ko-KR" sz="1600" dirty="0" err="1">
                <a:latin typeface="Arial" panose="020B0604020202020204" pitchFamily="34" charset="0"/>
              </a:rPr>
              <a:t>에</a:t>
            </a:r>
            <a:r>
              <a:rPr lang="ko-KR" altLang="ko-KR" sz="1600" dirty="0">
                <a:latin typeface="Arial" panose="020B0604020202020204" pitchFamily="34" charset="0"/>
              </a:rPr>
              <a:t> 취약함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7769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12C20-636A-1EA7-2C04-8BA12DAD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9F60A22-C6DB-1CA4-86CA-826A7AF8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031A08-D25A-2FDA-1E80-D307E6427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990600"/>
            <a:ext cx="8732838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FF0000"/>
                </a:solidFill>
              </a:rPr>
              <a:t>정규표현식으로 탐지하기 어려운 </a:t>
            </a:r>
            <a:r>
              <a:rPr lang="ko-KR" altLang="en-US" sz="1800" dirty="0" err="1">
                <a:solidFill>
                  <a:srgbClr val="FF0000"/>
                </a:solidFill>
              </a:rPr>
              <a:t>웹셀</a:t>
            </a:r>
            <a:r>
              <a:rPr lang="ko-KR" altLang="en-US" sz="1800" dirty="0">
                <a:solidFill>
                  <a:srgbClr val="FF0000"/>
                </a:solidFill>
              </a:rPr>
              <a:t> 예시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AutoNum type="arabicParenBoth"/>
            </a:pPr>
            <a:r>
              <a:rPr lang="ko-KR" altLang="en-US" sz="1600" dirty="0"/>
              <a:t>우회 기법</a:t>
            </a: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→ 정규표현식 </a:t>
            </a:r>
            <a:r>
              <a:rPr lang="en-US" altLang="ko-KR" sz="1600" dirty="0"/>
              <a:t>system(</a:t>
            </a:r>
            <a:r>
              <a:rPr lang="ko-KR" altLang="en-US" sz="1600" dirty="0"/>
              <a:t> 으로는 탐지 불가 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분리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(2) </a:t>
            </a:r>
            <a:r>
              <a:rPr lang="ko-KR" altLang="en-US" sz="1600" dirty="0"/>
              <a:t>난독화 기법</a:t>
            </a: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marL="793750" lvl="2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 Unicode MS"/>
              </a:rPr>
              <a:t>system</a:t>
            </a:r>
            <a:r>
              <a:rPr lang="ko-KR" altLang="ko-KR" sz="1600" dirty="0">
                <a:latin typeface="Arial Unicode MS"/>
              </a:rPr>
              <a:t>(</a:t>
            </a:r>
            <a:r>
              <a:rPr lang="ko-KR" altLang="ko-KR" sz="1600" dirty="0"/>
              <a:t> 이 직접적으로 나타나지 않음 → </a:t>
            </a:r>
            <a:r>
              <a:rPr lang="ko-KR" altLang="ko-KR" sz="1600" dirty="0" err="1"/>
              <a:t>Regex</a:t>
            </a:r>
            <a:r>
              <a:rPr lang="ko-KR" altLang="ko-KR" sz="1600" dirty="0"/>
              <a:t> 탐지 실패</a:t>
            </a:r>
            <a:endParaRPr lang="en-US" altLang="ko-KR" sz="1600" dirty="0"/>
          </a:p>
          <a:p>
            <a:pPr marL="793750" lvl="2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" panose="020B0604020202020204" pitchFamily="34" charset="0"/>
              </a:rPr>
              <a:t>Transformer는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base64_decode → eval 흐름</a:t>
            </a:r>
            <a:r>
              <a:rPr lang="ko-KR" altLang="ko-KR" sz="1600" dirty="0">
                <a:latin typeface="Arial" panose="020B0604020202020204" pitchFamily="34" charset="0"/>
              </a:rPr>
              <a:t>을 학습해 위험 코드로 판단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4183E-E831-2AF9-69C3-76608DF8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16" y="1524000"/>
            <a:ext cx="2209800" cy="1616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9FECEE-80E9-67B4-DC09-A65410DA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56596"/>
            <a:ext cx="592537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ADC42-DB3A-8B99-9791-070D0E9B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A3FE1B7-E8D4-F88A-B642-6586463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3B0F94-AA17-ABCE-F10F-B0894439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066800"/>
            <a:ext cx="8732838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>
                <a:solidFill>
                  <a:srgbClr val="0070C0"/>
                </a:solidFill>
              </a:rPr>
              <a:t>웹셸</a:t>
            </a:r>
            <a:r>
              <a:rPr lang="ko-KR" altLang="en-US" sz="1800" b="1" dirty="0">
                <a:solidFill>
                  <a:srgbClr val="0070C0"/>
                </a:solidFill>
              </a:rPr>
              <a:t> 공격의 </a:t>
            </a:r>
            <a:r>
              <a:rPr lang="en-US" altLang="ko-KR" sz="1800" b="1" dirty="0">
                <a:solidFill>
                  <a:srgbClr val="0070C0"/>
                </a:solidFill>
              </a:rPr>
              <a:t>AI </a:t>
            </a:r>
            <a:r>
              <a:rPr lang="ko-KR" altLang="en-US" sz="1800" b="1" dirty="0">
                <a:solidFill>
                  <a:srgbClr val="0070C0"/>
                </a:solidFill>
              </a:rPr>
              <a:t>기반 탐지 기법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</a:t>
            </a:r>
            <a:r>
              <a:rPr lang="en-US" altLang="ko-KR" sz="1600" dirty="0"/>
              <a:t>1. </a:t>
            </a:r>
            <a:r>
              <a:rPr lang="ko-KR" altLang="en-US" sz="1600" dirty="0"/>
              <a:t>특징 기반 탐지 </a:t>
            </a:r>
            <a:r>
              <a:rPr lang="en-US" altLang="ko-KR" sz="1600" dirty="0"/>
              <a:t>(Feature-based Detection)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</a:t>
            </a:r>
            <a:r>
              <a:rPr lang="ko-KR" altLang="en-US" sz="1600" b="1" dirty="0" err="1"/>
              <a:t>웹셸의</a:t>
            </a:r>
            <a:r>
              <a:rPr lang="ko-KR" altLang="en-US" sz="1600" b="1" dirty="0"/>
              <a:t> 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요청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응답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행위 로그 등</a:t>
            </a:r>
            <a:r>
              <a:rPr lang="ko-KR" altLang="en-US" sz="1600" dirty="0"/>
              <a:t>에서 </a:t>
            </a:r>
            <a:r>
              <a:rPr lang="ko-KR" altLang="en-US" sz="1600" b="1" dirty="0">
                <a:solidFill>
                  <a:srgbClr val="0070C0"/>
                </a:solidFill>
              </a:rPr>
              <a:t>특징</a:t>
            </a:r>
            <a:r>
              <a:rPr lang="en-US" altLang="ko-KR" sz="1600" b="1" dirty="0">
                <a:solidFill>
                  <a:srgbClr val="0070C0"/>
                </a:solidFill>
              </a:rPr>
              <a:t>(feature)</a:t>
            </a:r>
            <a:r>
              <a:rPr lang="ko-KR" altLang="en-US" sz="1600" b="1" dirty="0">
                <a:solidFill>
                  <a:srgbClr val="0070C0"/>
                </a:solidFill>
              </a:rPr>
              <a:t>을 추출하여 학습</a:t>
            </a:r>
            <a:r>
              <a:rPr lang="ko-KR" altLang="en-US" sz="1600" dirty="0"/>
              <a:t>하는 방식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코드 </a:t>
            </a:r>
            <a:r>
              <a:rPr lang="en-US" altLang="ko-KR" sz="1600" dirty="0"/>
              <a:t>(PHP, JSP </a:t>
            </a:r>
            <a:r>
              <a:rPr lang="ko-KR" altLang="en-US" sz="1600" dirty="0"/>
              <a:t>등</a:t>
            </a:r>
            <a:r>
              <a:rPr lang="en-US" altLang="ko-KR" sz="1600" dirty="0"/>
              <a:t>): </a:t>
            </a:r>
            <a:r>
              <a:rPr lang="ko-KR" altLang="ko-KR" sz="1600" dirty="0">
                <a:latin typeface="Arial Unicode MS"/>
              </a:rPr>
              <a:t>eval</a:t>
            </a:r>
            <a:r>
              <a:rPr lang="ko-KR" altLang="ko-KR" sz="1600" dirty="0"/>
              <a:t>, </a:t>
            </a:r>
            <a:r>
              <a:rPr lang="ko-KR" altLang="ko-KR" sz="1600" dirty="0">
                <a:latin typeface="Arial Unicode MS"/>
              </a:rPr>
              <a:t>base64_decode</a:t>
            </a:r>
            <a:r>
              <a:rPr lang="ko-KR" altLang="ko-KR" sz="1600" dirty="0"/>
              <a:t>, 난독화 지표, 길이, 특수문자 비율 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웹 요청 </a:t>
            </a:r>
            <a:r>
              <a:rPr lang="en-US" altLang="ko-KR" sz="1600" dirty="0"/>
              <a:t>(HTTP </a:t>
            </a:r>
            <a:r>
              <a:rPr lang="ko-KR" altLang="en-US" sz="1600" dirty="0"/>
              <a:t>로그</a:t>
            </a:r>
            <a:r>
              <a:rPr lang="en-US" altLang="ko-KR" sz="1600" dirty="0"/>
              <a:t>): URI </a:t>
            </a:r>
            <a:r>
              <a:rPr lang="ko-KR" altLang="en-US" sz="1600" dirty="0"/>
              <a:t>길이</a:t>
            </a:r>
            <a:r>
              <a:rPr lang="en-US" altLang="ko-KR" sz="1600" dirty="0"/>
              <a:t>, </a:t>
            </a:r>
            <a:r>
              <a:rPr lang="ko-KR" altLang="en-US" sz="1600" dirty="0"/>
              <a:t>파라미터 수</a:t>
            </a:r>
            <a:r>
              <a:rPr lang="en-US" altLang="ko-KR" sz="1600" dirty="0"/>
              <a:t>, HTTP </a:t>
            </a:r>
            <a:r>
              <a:rPr lang="ko-KR" altLang="en-US" sz="1600" dirty="0"/>
              <a:t>메서드</a:t>
            </a:r>
            <a:r>
              <a:rPr lang="en-US" altLang="ko-KR" sz="1600" dirty="0"/>
              <a:t>, User-Agent, </a:t>
            </a:r>
            <a:r>
              <a:rPr lang="ko-KR" altLang="en-US" sz="1600" dirty="0"/>
              <a:t>요청 빈도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/>
              <a:t>서버 행위 로그</a:t>
            </a:r>
            <a:r>
              <a:rPr lang="en-US" altLang="ko-KR" sz="1600" dirty="0"/>
              <a:t>: </a:t>
            </a:r>
            <a:r>
              <a:rPr lang="ko-KR" altLang="en-US" sz="1600" dirty="0"/>
              <a:t>명령어 실행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생성</a:t>
            </a:r>
            <a:r>
              <a:rPr lang="en-US" altLang="ko-KR" sz="1600" dirty="0"/>
              <a:t>/</a:t>
            </a:r>
            <a:r>
              <a:rPr lang="ko-KR" altLang="en-US" sz="1600" dirty="0"/>
              <a:t>수정 패턴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권한 변화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</a:t>
            </a:r>
            <a:r>
              <a:rPr lang="en-US" altLang="ko-KR" sz="1600" dirty="0"/>
              <a:t>2.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기법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  </a:t>
            </a:r>
            <a:r>
              <a:rPr lang="en-US" altLang="ko-KR" sz="1600" dirty="0"/>
              <a:t>(1) </a:t>
            </a:r>
            <a:r>
              <a:rPr lang="ko-KR" altLang="en-US" sz="1600" dirty="0"/>
              <a:t>지도학습 </a:t>
            </a:r>
            <a:r>
              <a:rPr lang="en-US" altLang="ko-KR" sz="1600" dirty="0"/>
              <a:t>(Supervised Learning)</a:t>
            </a:r>
            <a:r>
              <a:rPr lang="ko-KR" altLang="en-US" sz="1600" dirty="0"/>
              <a:t>         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</a:rPr>
              <a:t>라</a:t>
            </a:r>
            <a:r>
              <a:rPr lang="ko-KR" altLang="ko-KR" sz="1600" b="1" dirty="0" err="1">
                <a:latin typeface="Arial" panose="020B0604020202020204" pitchFamily="34" charset="0"/>
              </a:rPr>
              <a:t>벨된</a:t>
            </a:r>
            <a:r>
              <a:rPr lang="ko-KR" altLang="ko-KR" sz="1600" b="1" dirty="0">
                <a:latin typeface="Arial" panose="020B0604020202020204" pitchFamily="34" charset="0"/>
              </a:rPr>
              <a:t> 데이터셋</a:t>
            </a:r>
            <a:r>
              <a:rPr lang="ko-KR" altLang="ko-KR" sz="1600" dirty="0">
                <a:latin typeface="Arial" panose="020B0604020202020204" pitchFamily="34" charset="0"/>
              </a:rPr>
              <a:t>(정상/</a:t>
            </a:r>
            <a:r>
              <a:rPr lang="ko-KR" altLang="ko-KR" sz="1600" dirty="0" err="1">
                <a:latin typeface="Arial" panose="020B0604020202020204" pitchFamily="34" charset="0"/>
              </a:rPr>
              <a:t>웹셸</a:t>
            </a:r>
            <a:r>
              <a:rPr lang="ko-KR" altLang="ko-KR" sz="1600" dirty="0">
                <a:latin typeface="Arial" panose="020B0604020202020204" pitchFamily="34" charset="0"/>
              </a:rPr>
              <a:t>)을 기반으로 학습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사용 알고리즘: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Random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Forest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 err="1">
                <a:latin typeface="Arial" panose="020B0604020202020204" pitchFamily="34" charset="0"/>
              </a:rPr>
              <a:t>XGBoost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>
                <a:latin typeface="Arial" panose="020B0604020202020204" pitchFamily="34" charset="0"/>
              </a:rPr>
              <a:t>SVM (</a:t>
            </a:r>
            <a:r>
              <a:rPr lang="ko-KR" altLang="ko-KR" sz="1600" dirty="0" err="1">
                <a:latin typeface="Arial" panose="020B0604020202020204" pitchFamily="34" charset="0"/>
              </a:rPr>
              <a:t>Support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Vector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Machine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en-US" altLang="ko-KR" sz="1600" dirty="0">
                <a:latin typeface="Arial" panose="020B0604020202020204" pitchFamily="34" charset="0"/>
              </a:rPr>
              <a:t>, 	                 </a:t>
            </a:r>
            <a:br>
              <a:rPr lang="en-US" altLang="ko-KR" sz="1600" dirty="0">
                <a:latin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</a:rPr>
              <a:t>                           </a:t>
            </a:r>
            <a:r>
              <a:rPr lang="ko-KR" altLang="ko-KR" sz="1600" dirty="0" err="1">
                <a:latin typeface="Arial" panose="020B0604020202020204" pitchFamily="34" charset="0"/>
              </a:rPr>
              <a:t>Decision</a:t>
            </a:r>
            <a:r>
              <a:rPr lang="ko-KR" altLang="ko-KR" sz="1600" dirty="0">
                <a:latin typeface="Arial" panose="020B0604020202020204" pitchFamily="34" charset="0"/>
              </a:rPr>
              <a:t> Tree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>
                <a:latin typeface="Arial" panose="020B0604020202020204" pitchFamily="34" charset="0"/>
              </a:rPr>
              <a:t>CNN (문자열이나 시퀀스 분석 시)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5122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6D6E0-477C-5CB6-C306-70FE10B3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CC33185-162A-1A52-8846-CA4C7D0A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EEA4B-BD5B-754C-1CE8-153603F3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914400"/>
            <a:ext cx="8732838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</a:t>
            </a:r>
            <a:r>
              <a:rPr lang="ko-KR" altLang="en-US" sz="1800" dirty="0"/>
              <a:t> 공격의 </a:t>
            </a:r>
            <a:r>
              <a:rPr lang="en-US" altLang="ko-KR" sz="1800" dirty="0"/>
              <a:t>AI </a:t>
            </a:r>
            <a:r>
              <a:rPr lang="ko-KR" altLang="en-US" sz="1800" dirty="0"/>
              <a:t>기반 탐지 기법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2.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기법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(2) </a:t>
            </a:r>
            <a:r>
              <a:rPr lang="ko-KR" altLang="en-US" sz="1600" dirty="0"/>
              <a:t>비지도학습 </a:t>
            </a:r>
            <a:r>
              <a:rPr lang="en-US" altLang="ko-KR" sz="1600" dirty="0"/>
              <a:t>(Unsupervised Learning)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정상 요청의 </a:t>
            </a:r>
            <a:r>
              <a:rPr lang="ko-KR" altLang="ko-KR" sz="1600" b="1" dirty="0">
                <a:latin typeface="Arial" panose="020B0604020202020204" pitchFamily="34" charset="0"/>
              </a:rPr>
              <a:t>패턴을 학습</a:t>
            </a:r>
            <a:r>
              <a:rPr lang="ko-KR" altLang="ko-KR" sz="1600" dirty="0">
                <a:latin typeface="Arial" panose="020B0604020202020204" pitchFamily="34" charset="0"/>
              </a:rPr>
              <a:t>하고, 이와 다른 이상행위를 탐지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사용 알고리즘: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Isolation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Forest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b="1" dirty="0" err="1">
                <a:latin typeface="Arial" panose="020B0604020202020204" pitchFamily="34" charset="0"/>
              </a:rPr>
              <a:t>Autoencoder</a:t>
            </a:r>
            <a:r>
              <a:rPr lang="ko-KR" altLang="ko-KR" sz="1600" b="1" dirty="0">
                <a:latin typeface="Arial" panose="020B0604020202020204" pitchFamily="34" charset="0"/>
              </a:rPr>
              <a:t> (딥러닝)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>
                <a:latin typeface="Arial" panose="020B0604020202020204" pitchFamily="34" charset="0"/>
              </a:rPr>
              <a:t>K-</a:t>
            </a:r>
            <a:r>
              <a:rPr lang="ko-KR" altLang="ko-KR" sz="1600" dirty="0" err="1">
                <a:latin typeface="Arial" panose="020B0604020202020204" pitchFamily="34" charset="0"/>
              </a:rPr>
              <a:t>Means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clustering</a:t>
            </a:r>
            <a:r>
              <a:rPr lang="en-US" altLang="ko-KR" sz="1600" dirty="0">
                <a:latin typeface="Arial" panose="020B0604020202020204" pitchFamily="34" charset="0"/>
              </a:rPr>
              <a:t>,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                                    </a:t>
            </a:r>
            <a:r>
              <a:rPr lang="ko-KR" altLang="ko-KR" sz="1600" dirty="0">
                <a:latin typeface="Arial" panose="020B0604020202020204" pitchFamily="34" charset="0"/>
              </a:rPr>
              <a:t>One-</a:t>
            </a:r>
            <a:r>
              <a:rPr lang="ko-KR" altLang="ko-KR" sz="1600" dirty="0" err="1">
                <a:latin typeface="Arial" panose="020B0604020202020204" pitchFamily="34" charset="0"/>
              </a:rPr>
              <a:t>Class</a:t>
            </a:r>
            <a:r>
              <a:rPr lang="ko-KR" altLang="ko-KR" sz="1600" dirty="0">
                <a:latin typeface="Arial" panose="020B0604020202020204" pitchFamily="34" charset="0"/>
              </a:rPr>
              <a:t> SVM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등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</a:t>
            </a:r>
            <a:r>
              <a:rPr lang="en-US" altLang="ko-KR" sz="1600" dirty="0"/>
              <a:t>(3) </a:t>
            </a:r>
            <a:r>
              <a:rPr lang="ko-KR" altLang="en-US" sz="1600" dirty="0"/>
              <a:t>시계열</a:t>
            </a:r>
            <a:r>
              <a:rPr lang="en-US" altLang="ko-KR" sz="1600" dirty="0"/>
              <a:t>/</a:t>
            </a:r>
            <a:r>
              <a:rPr lang="ko-KR" altLang="en-US" sz="1600" dirty="0"/>
              <a:t>로그 분석 기반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웹 요청이나 서버 행위를 </a:t>
            </a:r>
            <a:r>
              <a:rPr lang="ko-KR" altLang="ko-KR" sz="1600" b="1" dirty="0">
                <a:latin typeface="Arial" panose="020B0604020202020204" pitchFamily="34" charset="0"/>
              </a:rPr>
              <a:t>시간 순서로 분석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사용 알고리즘: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LSTM</a:t>
            </a:r>
            <a:r>
              <a:rPr lang="ko-KR" altLang="ko-KR" sz="1600" dirty="0">
                <a:latin typeface="Arial" panose="020B0604020202020204" pitchFamily="34" charset="0"/>
              </a:rPr>
              <a:t>, GRU (RNN 계열)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b="1" dirty="0" err="1">
                <a:latin typeface="Arial" panose="020B0604020202020204" pitchFamily="34" charset="0"/>
              </a:rPr>
              <a:t>Transformer</a:t>
            </a:r>
            <a:r>
              <a:rPr lang="ko-KR" altLang="ko-KR" sz="1600" b="1" dirty="0">
                <a:latin typeface="Arial" panose="020B0604020202020204" pitchFamily="34" charset="0"/>
              </a:rPr>
              <a:t> (로그 패턴 이상 탐지)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                                    </a:t>
            </a:r>
            <a:r>
              <a:rPr lang="ko-KR" altLang="ko-KR" sz="1600" dirty="0">
                <a:latin typeface="Arial" panose="020B0604020202020204" pitchFamily="34" charset="0"/>
              </a:rPr>
              <a:t>Time </a:t>
            </a:r>
            <a:r>
              <a:rPr lang="ko-KR" altLang="ko-KR" sz="1600" dirty="0" err="1">
                <a:latin typeface="Arial" panose="020B0604020202020204" pitchFamily="34" charset="0"/>
              </a:rPr>
              <a:t>Series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Forecasting</a:t>
            </a:r>
            <a:r>
              <a:rPr lang="ko-KR" altLang="ko-KR" sz="1600" dirty="0">
                <a:latin typeface="Arial" panose="020B0604020202020204" pitchFamily="34" charset="0"/>
              </a:rPr>
              <a:t> + </a:t>
            </a:r>
            <a:r>
              <a:rPr lang="ko-KR" altLang="ko-KR" sz="1600" b="1" dirty="0" err="1">
                <a:latin typeface="Arial" panose="020B0604020202020204" pitchFamily="34" charset="0"/>
              </a:rPr>
              <a:t>Anomaly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Detection</a:t>
            </a:r>
            <a:endParaRPr lang="ko-KR" altLang="ko-KR" sz="1600" b="1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3. </a:t>
            </a:r>
            <a:r>
              <a:rPr lang="ko-KR" altLang="en-US" sz="1600" dirty="0"/>
              <a:t>딥러닝 기반 코드 분석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웹셸</a:t>
            </a:r>
            <a:r>
              <a:rPr lang="ko-KR" altLang="en-US" sz="1600" dirty="0"/>
              <a:t> 코드를 문자열로 변환하여 딥러닝 모델에 입력</a:t>
            </a:r>
            <a:endParaRPr lang="en-US" altLang="ko-KR" sz="1600" dirty="0"/>
          </a:p>
          <a:p>
            <a:pPr marL="13652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CNN 또는 RNN 기반 텍스트 분류기</a:t>
            </a:r>
            <a:r>
              <a:rPr lang="en-US" altLang="ko-KR" sz="1600" b="1" dirty="0">
                <a:latin typeface="Arial" panose="020B0604020202020204" pitchFamily="34" charset="0"/>
              </a:rPr>
              <a:t>: </a:t>
            </a:r>
            <a:r>
              <a:rPr lang="ko-KR" altLang="ko-KR" sz="1600" dirty="0">
                <a:latin typeface="Arial" panose="020B0604020202020204" pitchFamily="34" charset="0"/>
              </a:rPr>
              <a:t>PHP/ASP 코드를 문자열로 취급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79500" lvl="3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</a:t>
            </a:r>
            <a:r>
              <a:rPr lang="ko-KR" altLang="ko-KR" sz="1600" dirty="0" err="1">
                <a:latin typeface="Arial" panose="020B0604020202020204" pitchFamily="34" charset="0"/>
              </a:rPr>
              <a:t>ex</a:t>
            </a:r>
            <a:r>
              <a:rPr lang="ko-KR" altLang="ko-KR" sz="1600" dirty="0">
                <a:latin typeface="Arial" panose="020B0604020202020204" pitchFamily="34" charset="0"/>
              </a:rPr>
              <a:t>) "eval(base64_decode(…))" → 시퀀스 입력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3652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BERT 등 NLP 모델 활용</a:t>
            </a:r>
            <a:r>
              <a:rPr lang="en-US" altLang="ko-KR" sz="1600" b="1" dirty="0">
                <a:latin typeface="Arial" panose="020B0604020202020204" pitchFamily="34" charset="0"/>
              </a:rPr>
              <a:t>: </a:t>
            </a:r>
            <a:r>
              <a:rPr lang="ko-KR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코드 → 토큰화 → BERT </a:t>
            </a:r>
            <a:r>
              <a:rPr lang="ko-KR" altLang="ko-KR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임베딩</a:t>
            </a:r>
            <a:r>
              <a:rPr lang="ko-KR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→ 분류</a:t>
            </a:r>
            <a:endParaRPr lang="en-US" altLang="ko-KR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079500" lvl="3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코드 문맥까지 반영 가능</a:t>
            </a:r>
          </a:p>
        </p:txBody>
      </p:sp>
    </p:spTree>
    <p:extLst>
      <p:ext uri="{BB962C8B-B14F-4D97-AF65-F5344CB8AC3E}">
        <p14:creationId xmlns:p14="http://schemas.microsoft.com/office/powerpoint/2010/main" val="65738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B9B4-DDC2-2707-13E9-AE8924E44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B20082A5-6A4B-FF04-8479-6A0F0996D1B4}"/>
              </a:ext>
            </a:extLst>
          </p:cNvPr>
          <p:cNvSpPr txBox="1">
            <a:spLocks/>
          </p:cNvSpPr>
          <p:nvPr/>
        </p:nvSpPr>
        <p:spPr>
          <a:xfrm>
            <a:off x="424296" y="990600"/>
            <a:ext cx="4954201" cy="4907022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 err="1"/>
              <a:t>웹셸</a:t>
            </a:r>
            <a:r>
              <a:rPr lang="ko-KR" altLang="en-US" dirty="0"/>
              <a:t> 공격의 </a:t>
            </a:r>
            <a:r>
              <a:rPr lang="en-US" altLang="ko-KR" dirty="0"/>
              <a:t>AI </a:t>
            </a:r>
            <a:r>
              <a:rPr lang="ko-KR" altLang="en-US" dirty="0"/>
              <a:t>기반 탐지 기법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ko-KR" altLang="en-US" dirty="0" err="1"/>
              <a:t>웹셀</a:t>
            </a:r>
            <a:r>
              <a:rPr lang="ko-KR" altLang="en-US" dirty="0"/>
              <a:t> 탐지 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Transformer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는 문맥간 유사성 측정을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Helvetica Neue"/>
              </a:rPr>
              <a:t>Self-Attention </a:t>
            </a:r>
            <a:r>
              <a:rPr lang="ko-KR" altLang="en-US" sz="1600" b="1" i="0" dirty="0" err="1">
                <a:solidFill>
                  <a:srgbClr val="222222"/>
                </a:solidFill>
                <a:effectLst/>
                <a:latin typeface="Helvetica Neue"/>
              </a:rPr>
              <a:t>매카니즘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Helvetica Neue"/>
              </a:rPr>
              <a:t> 사용</a:t>
            </a:r>
            <a:endParaRPr lang="en-US" altLang="ko-KR" sz="1600" b="1" i="0" dirty="0">
              <a:solidFill>
                <a:srgbClr val="222222"/>
              </a:solidFill>
              <a:effectLst/>
              <a:latin typeface="Helvetica Neue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Transformer</a:t>
            </a:r>
            <a:r>
              <a:rPr lang="ko-KR" altLang="en-US" sz="1600" dirty="0"/>
              <a:t>는 각 단어를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벡터로 표현하고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어텐션</a:t>
            </a:r>
            <a:r>
              <a:rPr lang="en-US" altLang="ko-KR" sz="1600" b="1" dirty="0"/>
              <a:t>(attention)</a:t>
            </a:r>
            <a:r>
              <a:rPr lang="ko-KR" altLang="en-US" sz="1600" dirty="0"/>
              <a:t> 메커니즘을 통해 문맥을 파악한다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어텐션의</a:t>
            </a:r>
            <a:r>
              <a:rPr lang="ko-KR" altLang="en-US" sz="1600" dirty="0"/>
              <a:t> 핵심은 다음 수식이다</a:t>
            </a:r>
            <a:r>
              <a:rPr lang="en-US" altLang="ko-KR" sz="1600" dirty="0"/>
              <a:t>.</a:t>
            </a:r>
            <a:endParaRPr lang="en-US" altLang="ko-KR" sz="1600" b="1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24BD61-3640-9D26-3041-C3E108EA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98" y="2507288"/>
            <a:ext cx="3571634" cy="34072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084568-5C08-6D29-B451-F6FFE3B6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93" y="4191000"/>
            <a:ext cx="4262918" cy="670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A2B594-732D-6F2D-92F9-33481A64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69" y="4777955"/>
            <a:ext cx="4320525" cy="19546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4C93B7-F9A8-D26B-ACE6-7F4A919C2C1F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400" kern="0"/>
              <a:t>학습사례</a:t>
            </a:r>
            <a:r>
              <a:rPr lang="en-US" altLang="ko-KR" sz="2400" kern="0"/>
              <a:t>_1 </a:t>
            </a:r>
            <a:r>
              <a:rPr lang="ko-KR" altLang="en-US" sz="2400" kern="0"/>
              <a:t>웹셀</a:t>
            </a:r>
            <a:r>
              <a:rPr lang="en-US" altLang="ko-KR" sz="2400" kern="0"/>
              <a:t>(Web Shell) </a:t>
            </a:r>
            <a:r>
              <a:rPr lang="ko-KR" altLang="en-US" sz="2400" kern="0"/>
              <a:t>탐지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8716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왜 </a:t>
            </a:r>
            <a:r>
              <a:rPr sz="2800" dirty="0" err="1"/>
              <a:t>보안에</a:t>
            </a:r>
            <a:r>
              <a:rPr sz="2800" dirty="0"/>
              <a:t> </a:t>
            </a:r>
            <a:r>
              <a:rPr sz="2800" dirty="0" err="1"/>
              <a:t>AI가</a:t>
            </a:r>
            <a:r>
              <a:rPr sz="2800" dirty="0"/>
              <a:t> </a:t>
            </a:r>
            <a:r>
              <a:rPr sz="2800" dirty="0" err="1"/>
              <a:t>필요한가</a:t>
            </a:r>
            <a:r>
              <a:rPr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dirty="0" err="1"/>
              <a:t>지능형</a:t>
            </a:r>
            <a:r>
              <a:rPr sz="2400" dirty="0"/>
              <a:t> </a:t>
            </a:r>
            <a:r>
              <a:rPr sz="2400" dirty="0" err="1"/>
              <a:t>공격</a:t>
            </a:r>
            <a:r>
              <a:rPr sz="2400" dirty="0"/>
              <a:t> </a:t>
            </a:r>
            <a:r>
              <a:rPr sz="2400" dirty="0" err="1"/>
              <a:t>증가</a:t>
            </a:r>
            <a:r>
              <a:rPr sz="2400" dirty="0"/>
              <a:t>: </a:t>
            </a:r>
            <a:r>
              <a:rPr sz="2400" dirty="0" err="1"/>
              <a:t>제로데이</a:t>
            </a:r>
            <a:r>
              <a:rPr sz="2400" dirty="0"/>
              <a:t>, </a:t>
            </a:r>
            <a:r>
              <a:rPr sz="2400" dirty="0" err="1"/>
              <a:t>랜섬웨어</a:t>
            </a:r>
            <a:r>
              <a:rPr sz="2400" dirty="0"/>
              <a:t> </a:t>
            </a:r>
            <a:r>
              <a:rPr sz="2400" dirty="0" err="1"/>
              <a:t>고도화</a:t>
            </a:r>
            <a:r>
              <a:rPr lang="ko-KR" altLang="en-US" sz="2400" dirty="0"/>
              <a:t> 등 </a:t>
            </a:r>
            <a:endParaRPr lang="en-US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dirty="0" err="1"/>
              <a:t>데이터</a:t>
            </a:r>
            <a:r>
              <a:rPr sz="2400" dirty="0"/>
              <a:t> </a:t>
            </a:r>
            <a:r>
              <a:rPr sz="2400" dirty="0" err="1"/>
              <a:t>폭증</a:t>
            </a:r>
            <a:r>
              <a:rPr sz="2400" dirty="0"/>
              <a:t>: </a:t>
            </a:r>
            <a:r>
              <a:rPr sz="2400" dirty="0" err="1"/>
              <a:t>보안</a:t>
            </a:r>
            <a:r>
              <a:rPr sz="2400" dirty="0"/>
              <a:t> </a:t>
            </a:r>
            <a:r>
              <a:rPr sz="2400" dirty="0" err="1"/>
              <a:t>로그</a:t>
            </a:r>
            <a:r>
              <a:rPr sz="2400" dirty="0"/>
              <a:t>, </a:t>
            </a:r>
            <a:r>
              <a:rPr sz="2400" dirty="0" err="1"/>
              <a:t>트래픽</a:t>
            </a:r>
            <a:r>
              <a:rPr sz="2400" dirty="0"/>
              <a:t> </a:t>
            </a:r>
            <a:r>
              <a:rPr sz="2400" dirty="0" err="1"/>
              <a:t>분석의</a:t>
            </a:r>
            <a:r>
              <a:rPr sz="2400" dirty="0"/>
              <a:t> </a:t>
            </a:r>
            <a:r>
              <a:rPr sz="2400" dirty="0" err="1"/>
              <a:t>한계</a:t>
            </a:r>
            <a:endParaRPr lang="en-US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dirty="0" err="1"/>
              <a:t>인력</a:t>
            </a:r>
            <a:r>
              <a:rPr sz="2400" dirty="0"/>
              <a:t> </a:t>
            </a:r>
            <a:r>
              <a:rPr sz="2400" dirty="0" err="1"/>
              <a:t>부족</a:t>
            </a:r>
            <a:r>
              <a:rPr sz="2400" dirty="0"/>
              <a:t>: </a:t>
            </a:r>
            <a:r>
              <a:rPr sz="2400" dirty="0" err="1"/>
              <a:t>보안</a:t>
            </a:r>
            <a:r>
              <a:rPr sz="2400" dirty="0"/>
              <a:t> </a:t>
            </a:r>
            <a:r>
              <a:rPr sz="2400" dirty="0" err="1"/>
              <a:t>전문가</a:t>
            </a:r>
            <a:r>
              <a:rPr sz="2400" dirty="0"/>
              <a:t> </a:t>
            </a:r>
            <a:r>
              <a:rPr sz="2400" dirty="0" err="1"/>
              <a:t>부족</a:t>
            </a:r>
            <a:endParaRPr lang="en-US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b="1" dirty="0">
                <a:solidFill>
                  <a:srgbClr val="0070C0"/>
                </a:solidFill>
              </a:rPr>
              <a:t>룰 </a:t>
            </a:r>
            <a:r>
              <a:rPr sz="2400" b="1" dirty="0" err="1">
                <a:solidFill>
                  <a:srgbClr val="0070C0"/>
                </a:solidFill>
              </a:rPr>
              <a:t>기반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탐지의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한계</a:t>
            </a:r>
            <a:r>
              <a:rPr sz="2400" b="1" dirty="0">
                <a:solidFill>
                  <a:srgbClr val="0070C0"/>
                </a:solidFill>
              </a:rPr>
              <a:t>: </a:t>
            </a:r>
            <a:r>
              <a:rPr sz="2400" b="1" dirty="0" err="1">
                <a:solidFill>
                  <a:srgbClr val="0070C0"/>
                </a:solidFill>
              </a:rPr>
              <a:t>미지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공격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탐지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어려움</a:t>
            </a:r>
            <a:endParaRPr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05243-9CEF-4938-6E2B-16A133AC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573FBB56-013A-E4CC-7535-2E27E07F1DAB}"/>
              </a:ext>
            </a:extLst>
          </p:cNvPr>
          <p:cNvSpPr txBox="1">
            <a:spLocks/>
          </p:cNvSpPr>
          <p:nvPr/>
        </p:nvSpPr>
        <p:spPr>
          <a:xfrm>
            <a:off x="424296" y="1124720"/>
            <a:ext cx="8353015" cy="4907022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 err="1"/>
              <a:t>웹셸</a:t>
            </a:r>
            <a:r>
              <a:rPr lang="ko-KR" altLang="en-US" dirty="0"/>
              <a:t> 공격의 </a:t>
            </a:r>
            <a:r>
              <a:rPr lang="en-US" altLang="ko-KR" dirty="0"/>
              <a:t>AI </a:t>
            </a:r>
            <a:r>
              <a:rPr lang="ko-KR" altLang="en-US" dirty="0"/>
              <a:t>기반 탐지 기법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ko-KR" altLang="en-US" dirty="0" err="1"/>
              <a:t>웹셀</a:t>
            </a:r>
            <a:r>
              <a:rPr lang="ko-KR" altLang="en-US" dirty="0"/>
              <a:t> 탐지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계속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) -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개념적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Helvetica Neue"/>
              </a:rPr>
              <a:t>Self-Attention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"</a:t>
            </a:r>
            <a:r>
              <a:rPr lang="en-US" altLang="ko-KR" b="1" dirty="0">
                <a:solidFill>
                  <a:srgbClr val="0070C0"/>
                </a:solidFill>
              </a:rPr>
              <a:t>The animal didn't cross the street because it was too tired</a:t>
            </a:r>
            <a:r>
              <a:rPr lang="en-US" altLang="ko-KR" b="1" dirty="0"/>
              <a:t>.“</a:t>
            </a:r>
            <a:r>
              <a:rPr lang="en-US" altLang="ko-KR" dirty="0"/>
              <a:t> </a:t>
            </a:r>
            <a:r>
              <a:rPr lang="ko-KR" altLang="en-US" dirty="0"/>
              <a:t>여기서 </a:t>
            </a:r>
            <a:r>
              <a:rPr lang="en-US" altLang="ko-KR" dirty="0"/>
              <a:t>＂it＂</a:t>
            </a:r>
            <a:r>
              <a:rPr lang="ko-KR" altLang="en-US" dirty="0"/>
              <a:t>이 </a:t>
            </a:r>
            <a:r>
              <a:rPr lang="en-US" altLang="ko-KR" dirty="0"/>
              <a:t>"</a:t>
            </a:r>
            <a:r>
              <a:rPr lang="en-US" altLang="ko-KR" b="1" dirty="0"/>
              <a:t>animal</a:t>
            </a:r>
            <a:r>
              <a:rPr lang="en-US" altLang="ko-KR" dirty="0"/>
              <a:t>"</a:t>
            </a:r>
            <a:r>
              <a:rPr lang="ko-KR" altLang="en-US" dirty="0"/>
              <a:t>을 가리키는지</a:t>
            </a:r>
            <a:r>
              <a:rPr lang="en-US" altLang="ko-KR" dirty="0"/>
              <a:t>, "</a:t>
            </a:r>
            <a:r>
              <a:rPr lang="en-US" altLang="ko-KR" b="1" dirty="0"/>
              <a:t>street</a:t>
            </a:r>
            <a:r>
              <a:rPr lang="en-US" altLang="ko-KR" dirty="0"/>
              <a:t>”</a:t>
            </a:r>
            <a:r>
              <a:rPr lang="ko-KR" altLang="en-US" dirty="0"/>
              <a:t>을 가리키는지를 판단하고자 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87253A-7D8D-8C9E-F1AA-CE901F0A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39" y="3073911"/>
            <a:ext cx="3185324" cy="2830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C6E29A8-6313-A661-9ACF-BBB1876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95" y="3048000"/>
            <a:ext cx="4307605" cy="1963646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CC8DB0-19CF-552A-F35D-D9CE35C64FAD}"/>
              </a:ext>
            </a:extLst>
          </p:cNvPr>
          <p:cNvGrpSpPr/>
          <p:nvPr/>
        </p:nvGrpSpPr>
        <p:grpSpPr>
          <a:xfrm>
            <a:off x="4274780" y="5151384"/>
            <a:ext cx="4242473" cy="1036926"/>
            <a:chOff x="4073982" y="4869175"/>
            <a:chExt cx="4771250" cy="120352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EED361F-9205-98AC-7DCD-0E2624234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3982" y="4869175"/>
              <a:ext cx="968068" cy="3067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E4EEB43-554C-3B84-5850-54AA714EF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3983" y="5255237"/>
              <a:ext cx="1650157" cy="39326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8801485-7618-576A-BAF0-EA5E2C9E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1379" y="5387638"/>
              <a:ext cx="3193539" cy="27507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9AFAAE3-FE04-6A31-AFD5-EBCDCA49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6024" y="5713568"/>
              <a:ext cx="1324961" cy="34049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BCC9814-D28E-EF84-C438-1F07F0CD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6105" y="5801115"/>
              <a:ext cx="3409127" cy="271587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6F3A421-7029-00D0-3A3C-FA8189898883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400" kern="0"/>
              <a:t>학습사례</a:t>
            </a:r>
            <a:r>
              <a:rPr lang="en-US" altLang="ko-KR" sz="2400" kern="0"/>
              <a:t>_1 </a:t>
            </a:r>
            <a:r>
              <a:rPr lang="ko-KR" altLang="en-US" sz="2400" kern="0"/>
              <a:t>웹셀</a:t>
            </a:r>
            <a:r>
              <a:rPr lang="en-US" altLang="ko-KR" sz="2400" kern="0"/>
              <a:t>(Web Shell) </a:t>
            </a:r>
            <a:r>
              <a:rPr lang="ko-KR" altLang="en-US" sz="2400" kern="0"/>
              <a:t>탐지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9668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F4B1-3C26-DB83-6D4C-718B0CFB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2C26E6-B8F7-0696-ABFF-AC4234AA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792B287-4FD6-F4F2-C6A2-0A166D58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1800" dirty="0"/>
                  <a:t>Transformer </a:t>
                </a:r>
                <a:r>
                  <a:rPr lang="ko-KR" altLang="en-US" sz="1800" dirty="0"/>
                  <a:t>기반 </a:t>
                </a:r>
                <a:r>
                  <a:rPr lang="ko-KR" altLang="en-US" sz="1800" dirty="0" err="1"/>
                  <a:t>웹셀</a:t>
                </a:r>
                <a:r>
                  <a:rPr lang="ko-KR" altLang="en-US" sz="1800" dirty="0"/>
                  <a:t> 탐지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예</a:t>
                </a:r>
                <a:r>
                  <a:rPr lang="en-US" altLang="ko-KR" sz="1800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입력 예시 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웹셀</a:t>
                </a:r>
                <a:r>
                  <a:rPr lang="ko-KR" altLang="en-US" sz="1600" b="1" dirty="0"/>
                  <a:t> 코드 조각</a:t>
                </a:r>
                <a:r>
                  <a:rPr lang="en-US" altLang="ko-KR" sz="1600" b="1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토큰화 후 </a:t>
                </a:r>
                <a:r>
                  <a:rPr lang="ko-KR" altLang="en-US" sz="1600" b="1" dirty="0" err="1"/>
                  <a:t>임베딩</a:t>
                </a:r>
                <a:endParaRPr lang="en-US" altLang="ko-KR" sz="1600" b="1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코드는 토큰 단위로 나뉘고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토큰화 → </a:t>
                </a:r>
                <a:r>
                  <a:rPr lang="en-US" altLang="ko-KR" sz="1600" dirty="0"/>
                  <a:t>[eval, (, $_GET, [, '</a:t>
                </a:r>
                <a:r>
                  <a:rPr lang="en-US" altLang="ko-KR" sz="1600" dirty="0" err="1"/>
                  <a:t>cmd</a:t>
                </a:r>
                <a:r>
                  <a:rPr lang="en-US" altLang="ko-KR" sz="1600" dirty="0"/>
                  <a:t>', ], ), ;])  → </a:t>
                </a:r>
                <a:r>
                  <a:rPr lang="ko-KR" altLang="en-US" sz="1600" b="1" dirty="0">
                    <a:solidFill>
                      <a:srgbClr val="FF0000"/>
                    </a:solidFill>
                  </a:rPr>
                  <a:t>각 토큰은 벡터 </a:t>
                </a:r>
                <a:r>
                  <a:rPr lang="ko-KR" altLang="en-US" sz="1600" b="1" dirty="0" err="1">
                    <a:solidFill>
                      <a:srgbClr val="FF0000"/>
                    </a:solidFill>
                  </a:rPr>
                  <a:t>임베딩으로</a:t>
                </a:r>
                <a:r>
                  <a:rPr lang="ko-KR" altLang="en-US" sz="1600" b="1" dirty="0">
                    <a:solidFill>
                      <a:srgbClr val="FF0000"/>
                    </a:solidFill>
                  </a:rPr>
                  <a:t> 변환됨</a:t>
                </a:r>
                <a:endParaRPr lang="en-US" altLang="ko-KR" sz="1600" b="1" dirty="0">
                  <a:solidFill>
                    <a:srgbClr val="FF0000"/>
                  </a:solidFill>
                </a:endParaRPr>
              </a:p>
              <a:p>
                <a:pPr marL="1308100" lvl="3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Char char="•"/>
                </a:pPr>
                <a:r>
                  <a:rPr lang="ko-KR" altLang="ko-KR" sz="1600" dirty="0">
                    <a:latin typeface="Arial Unicode MS"/>
                  </a:rPr>
                  <a:t>eval</a:t>
                </a:r>
                <a:r>
                  <a:rPr lang="ko-KR" altLang="ko-KR" sz="1600" dirty="0"/>
                  <a:t> → </a:t>
                </a:r>
                <a:r>
                  <a:rPr lang="ko-KR" altLang="ko-KR" sz="1600" dirty="0" err="1"/>
                  <a:t>Query</a:t>
                </a:r>
                <a:r>
                  <a:rPr lang="ko-KR" altLang="ko-KR" sz="1600" dirty="0"/>
                  <a:t> 벡터:</a:t>
                </a:r>
                <a:r>
                  <a:rPr lang="en-US" altLang="ko-KR" sz="1600" dirty="0"/>
                  <a:t>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Q</a:t>
                </a:r>
                <a:r>
                  <a:rPr lang="ko-KR" altLang="ko-KR" sz="1600" baseline="-25000" dirty="0" err="1">
                    <a:latin typeface="Arial" panose="020B0604020202020204" pitchFamily="34" charset="0"/>
                  </a:rPr>
                  <a:t>eval</a:t>
                </a:r>
                <a:r>
                  <a:rPr lang="en-US" altLang="ko-KR" sz="1600" baseline="-250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=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[0.8,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0.1,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0.3]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marL="1308100" lvl="3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Char char="•"/>
                </a:pPr>
                <a:r>
                  <a:rPr lang="ko-KR" altLang="ko-KR" sz="1600" dirty="0">
                    <a:latin typeface="Arial Unicode MS"/>
                  </a:rPr>
                  <a:t>$_GET</a:t>
                </a:r>
                <a:r>
                  <a:rPr lang="ko-KR" altLang="ko-KR" sz="1600" dirty="0"/>
                  <a:t> → </a:t>
                </a:r>
                <a:r>
                  <a:rPr lang="ko-KR" altLang="ko-KR" sz="1600" dirty="0" err="1"/>
                  <a:t>Key</a:t>
                </a:r>
                <a:r>
                  <a:rPr lang="ko-KR" altLang="ko-KR" sz="1600" dirty="0"/>
                  <a:t> 벡터:</a:t>
                </a:r>
                <a:r>
                  <a:rPr lang="en-US" altLang="ko-KR" sz="1600" dirty="0"/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K</a:t>
                </a:r>
                <a:r>
                  <a:rPr lang="ko-KR" altLang="ko-KR" sz="1600" baseline="-25000" dirty="0">
                    <a:latin typeface="Arial" panose="020B0604020202020204" pitchFamily="34" charset="0"/>
                  </a:rPr>
                  <a:t>$GET</a:t>
                </a:r>
                <a:r>
                  <a:rPr lang="en-US" altLang="ko-KR" sz="1600" baseline="-250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=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[0.5,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0.4,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0.7]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내적계산</a:t>
                </a:r>
                <a:r>
                  <a:rPr lang="en-US" altLang="ko-KR" sz="1600" b="1" dirty="0"/>
                  <a:t>(</a:t>
                </a:r>
                <a:r>
                  <a:rPr lang="en-US" altLang="ko-KR" sz="1600" dirty="0"/>
                  <a:t>eval</a:t>
                </a:r>
                <a:r>
                  <a:rPr lang="ko-KR" altLang="en-US" sz="1600" dirty="0"/>
                  <a:t> 토큰과 </a:t>
                </a:r>
                <a:r>
                  <a:rPr lang="en-US" altLang="ko-KR" sz="1600" dirty="0"/>
                  <a:t>$_GET</a:t>
                </a:r>
                <a:r>
                  <a:rPr lang="ko-KR" altLang="en-US" sz="1600" dirty="0"/>
                  <a:t> 토큰의 관계를 </a:t>
                </a:r>
                <a:r>
                  <a:rPr lang="en-US" altLang="ko-KR" sz="1600" dirty="0"/>
                  <a:t>attention)</a:t>
                </a:r>
                <a:endParaRPr lang="en-US" altLang="ko-KR" sz="1600" b="1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attention score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1600" dirty="0"/>
                  <a:t>로 계산한다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792B287-4FD6-F4F2-C6A2-0A166D58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E993E8-EBFF-8570-F6AA-322DC9E1797A}"/>
              </a:ext>
            </a:extLst>
          </p:cNvPr>
          <p:cNvSpPr txBox="1"/>
          <p:nvPr/>
        </p:nvSpPr>
        <p:spPr>
          <a:xfrm>
            <a:off x="3352800" y="1981200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>
                <a:latin typeface="Courier New" panose="02070309020205020404" pitchFamily="49" charset="0"/>
              </a:rPr>
              <a:t>eval($_GET['</a:t>
            </a:r>
            <a:r>
              <a:rPr lang="en-US" altLang="ko-KR" sz="1600" dirty="0" err="1">
                <a:latin typeface="Courier New" panose="02070309020205020404" pitchFamily="49" charset="0"/>
              </a:rPr>
              <a:t>cmd</a:t>
            </a:r>
            <a:r>
              <a:rPr lang="en-US" altLang="ko-KR" sz="1600" dirty="0">
                <a:latin typeface="Courier New" panose="02070309020205020404" pitchFamily="49" charset="0"/>
              </a:rPr>
              <a:t>'])</a:t>
            </a:r>
            <a:r>
              <a:rPr lang="ko-KR" altLang="en-US" sz="1600" dirty="0"/>
              <a:t> 구문은 대표적인 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패턴이다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3B28B5-F961-2CD3-395D-CD65029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62" y="2112975"/>
            <a:ext cx="1800476" cy="276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15844A-28C9-5EA5-4E5D-2BA94FAB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519" y="5838715"/>
            <a:ext cx="536332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8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07A-FE82-3122-D812-5D83F6BA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138F44-C8B8-A2BB-626C-87AB303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92578C-C72B-BCC8-4C7F-E78C59CC9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1800" dirty="0"/>
                  <a:t>Transformer </a:t>
                </a:r>
                <a:r>
                  <a:rPr lang="ko-KR" altLang="en-US" sz="1800" dirty="0"/>
                  <a:t>기반 </a:t>
                </a:r>
                <a:r>
                  <a:rPr lang="ko-KR" altLang="en-US" sz="1800" dirty="0" err="1"/>
                  <a:t>웹셀</a:t>
                </a:r>
                <a:r>
                  <a:rPr lang="ko-KR" altLang="en-US" sz="1800" dirty="0"/>
                  <a:t> 탐지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예</a:t>
                </a:r>
                <a:r>
                  <a:rPr lang="en-US" altLang="ko-KR" sz="1800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다른 토큰과 비교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 예를 들어 </a:t>
                </a:r>
                <a:r>
                  <a:rPr lang="en-US" altLang="ko-KR" sz="1600" dirty="0"/>
                  <a:t>;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세미콜론</a:t>
                </a:r>
                <a:r>
                  <a:rPr lang="en-US" altLang="ko-KR" sz="1600" dirty="0"/>
                  <a:t>) Key </a:t>
                </a:r>
                <a:r>
                  <a:rPr lang="ko-KR" altLang="en-US" sz="1600" dirty="0"/>
                  <a:t>벡터가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;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0.2, 0.1, 0.0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 내적은</a:t>
                </a:r>
                <a:r>
                  <a:rPr lang="en-US" altLang="ko-KR" sz="1600" dirty="0"/>
                  <a:t>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적용</a:t>
                </a: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 attention weight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 err="1"/>
                  <a:t>softmax</a:t>
                </a:r>
                <a:r>
                  <a:rPr lang="ko-KR" altLang="en-US" sz="1600" dirty="0"/>
                  <a:t>로 </a:t>
                </a:r>
                <a:r>
                  <a:rPr lang="ko-KR" altLang="en-US" sz="1600" dirty="0" err="1"/>
                  <a:t>정규화된다</a:t>
                </a:r>
                <a:endParaRPr lang="en-US" altLang="ko-KR" sz="1600" dirty="0"/>
              </a:p>
              <a:p>
                <a:pPr marL="1771650" lvl="3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eval</a:t>
                </a:r>
                <a:r>
                  <a:rPr lang="ko-KR" altLang="ko-KR" sz="1600" dirty="0">
                    <a:solidFill>
                      <a:srgbClr val="FF0000"/>
                    </a:solidFill>
                  </a:rPr>
                  <a:t> ↔ </a:t>
                </a: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$_GET</a:t>
                </a:r>
                <a:r>
                  <a:rPr lang="en-US" altLang="ko-KR" sz="1600" dirty="0">
                    <a:latin typeface="Arial Unicode MS"/>
                  </a:rPr>
                  <a:t> </a:t>
                </a:r>
                <a:r>
                  <a:rPr lang="ko-KR" altLang="ko-KR" sz="1600" dirty="0"/>
                  <a:t>: 0.65</a:t>
                </a:r>
                <a:endParaRPr lang="en-US" altLang="ko-KR" sz="1600" dirty="0"/>
              </a:p>
              <a:p>
                <a:pPr marL="1771650" lvl="3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eval</a:t>
                </a:r>
                <a:r>
                  <a:rPr lang="ko-KR" altLang="ko-KR" sz="1600" dirty="0">
                    <a:solidFill>
                      <a:srgbClr val="FF0000"/>
                    </a:solidFill>
                  </a:rPr>
                  <a:t> ↔ </a:t>
                </a: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;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Unicode MS"/>
                  </a:rPr>
                  <a:t> </a:t>
                </a:r>
                <a:r>
                  <a:rPr lang="ko-KR" altLang="ko-KR" sz="1600" dirty="0"/>
                  <a:t>: 0.17</a:t>
                </a:r>
                <a:endParaRPr lang="ko-KR" altLang="ko-KR" sz="1600" dirty="0">
                  <a:latin typeface="Arial" panose="020B0604020202020204" pitchFamily="34" charset="0"/>
                </a:endParaRPr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eval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$_GET</a:t>
                </a:r>
                <a:r>
                  <a:rPr lang="ko-KR" altLang="en-US" sz="1600" dirty="0"/>
                  <a:t> 쪽에 </a:t>
                </a:r>
                <a:r>
                  <a:rPr lang="en-US" altLang="ko-KR" sz="1600" b="1" dirty="0"/>
                  <a:t>62% </a:t>
                </a:r>
                <a:r>
                  <a:rPr lang="ko-KR" altLang="en-US" sz="1600" b="1" dirty="0"/>
                  <a:t>주목</a:t>
                </a:r>
                <a:r>
                  <a:rPr lang="en-US" altLang="ko-KR" sz="1600" b="1" dirty="0"/>
                  <a:t>(attention)</a:t>
                </a:r>
                <a:r>
                  <a:rPr lang="ko-KR" altLang="en-US" sz="1600" dirty="0"/>
                  <a:t> 을 두고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세미콜론에는 </a:t>
                </a:r>
                <a:r>
                  <a:rPr lang="en-US" altLang="ko-KR" sz="1600" dirty="0"/>
                  <a:t>38%</a:t>
                </a:r>
                <a:r>
                  <a:rPr lang="ko-KR" altLang="en-US" sz="1600" dirty="0"/>
                  <a:t>만 둔다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92578C-C72B-BCC8-4C7F-E78C59CC9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  <a:blipFill>
                <a:blip r:embed="rId2"/>
                <a:stretch>
                  <a:fillRect l="-70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78D57FC-A268-FA6E-96AF-C91603C8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43" y="2819400"/>
            <a:ext cx="7173172" cy="3899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0599B-7100-721F-8A9F-CED01BFF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953000"/>
            <a:ext cx="510611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7468-27E4-4C74-5D72-C7C2BE5A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F7EC2D9-9A1E-E521-2E2C-C0E0A1E2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F6024C-4676-449E-972C-38034FEB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990600"/>
            <a:ext cx="8732838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Transformer </a:t>
            </a:r>
            <a:r>
              <a:rPr lang="ko-KR" altLang="en-US" sz="1800" dirty="0"/>
              <a:t>기반 </a:t>
            </a:r>
            <a:r>
              <a:rPr lang="ko-KR" altLang="en-US" sz="1800" dirty="0" err="1"/>
              <a:t>웹셀</a:t>
            </a:r>
            <a:r>
              <a:rPr lang="ko-KR" altLang="en-US" sz="1800" dirty="0"/>
              <a:t> 탐지</a:t>
            </a:r>
            <a:r>
              <a:rPr lang="en-US" altLang="ko-KR" sz="1800" dirty="0"/>
              <a:t>(</a:t>
            </a:r>
            <a:r>
              <a:rPr lang="ko-KR" altLang="en-US" sz="1800" dirty="0"/>
              <a:t>종합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방법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코드나 요청 데이터를 텍스트 시퀀스로 보고 </a:t>
            </a:r>
            <a:r>
              <a:rPr lang="en-US" altLang="ko-KR" sz="1600" dirty="0"/>
              <a:t>Transformer </a:t>
            </a:r>
            <a:r>
              <a:rPr lang="ko-KR" altLang="en-US" sz="1600" dirty="0"/>
              <a:t>모델</a:t>
            </a:r>
            <a:r>
              <a:rPr lang="en-US" altLang="ko-KR" sz="1600" dirty="0"/>
              <a:t>(BERT, GPT, </a:t>
            </a:r>
            <a:r>
              <a:rPr lang="en-US" altLang="ko-KR" sz="1600" dirty="0" err="1"/>
              <a:t>CodeBERT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 입력 → 문맥 기반으로 </a:t>
            </a:r>
            <a:r>
              <a:rPr lang="en-US" altLang="ko-KR" sz="1600" dirty="0"/>
              <a:t>＂</a:t>
            </a:r>
            <a:r>
              <a:rPr lang="ko-KR" altLang="en-US" sz="1600" dirty="0"/>
              <a:t>정상 코드</a:t>
            </a:r>
            <a:r>
              <a:rPr lang="en-US" altLang="ko-KR" sz="1600" dirty="0"/>
              <a:t>＂</a:t>
            </a:r>
            <a:r>
              <a:rPr lang="ko-KR" altLang="en-US" sz="1600" dirty="0"/>
              <a:t>와 </a:t>
            </a:r>
            <a:r>
              <a:rPr lang="en-US" altLang="ko-KR" sz="1600" dirty="0"/>
              <a:t>＂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코드</a:t>
            </a:r>
            <a:r>
              <a:rPr lang="en-US" altLang="ko-KR" sz="1600" dirty="0"/>
              <a:t>＂</a:t>
            </a:r>
            <a:r>
              <a:rPr lang="ko-KR" altLang="en-US" sz="1600" dirty="0"/>
              <a:t>를 분류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특징</a:t>
            </a:r>
            <a:endParaRPr lang="ko-KR" altLang="en-US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단어 단위가 아니라 </a:t>
            </a:r>
            <a:r>
              <a:rPr lang="ko-KR" altLang="ko-KR" sz="1600" b="1" dirty="0">
                <a:latin typeface="Arial" panose="020B0604020202020204" pitchFamily="34" charset="0"/>
              </a:rPr>
              <a:t>문맥(</a:t>
            </a:r>
            <a:r>
              <a:rPr lang="ko-KR" altLang="ko-KR" sz="1600" b="1" dirty="0" err="1">
                <a:latin typeface="Arial" panose="020B0604020202020204" pitchFamily="34" charset="0"/>
              </a:rPr>
              <a:t>Context</a:t>
            </a:r>
            <a:r>
              <a:rPr lang="ko-KR" altLang="ko-KR" sz="1600" b="1" dirty="0">
                <a:latin typeface="Arial" panose="020B0604020202020204" pitchFamily="34" charset="0"/>
              </a:rPr>
              <a:t>)과 토큰 간 관계(</a:t>
            </a:r>
            <a:r>
              <a:rPr lang="ko-KR" altLang="ko-KR" sz="1600" b="1" dirty="0" err="1">
                <a:latin typeface="Arial" panose="020B0604020202020204" pitchFamily="34" charset="0"/>
              </a:rPr>
              <a:t>Attention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latin typeface="Arial" panose="020B0604020202020204" pitchFamily="34" charset="0"/>
              </a:rPr>
              <a:t> 학습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단순한 문자열 매칭이 아니라 의미 기반 탐지가 가능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장점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정규표현식에서 탐지하기 어려운 변종이나 난독화 코드도 식별 가능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새롭게 변형된 공격에도 적응 가능(학습 데이터 기반)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800" dirty="0">
                <a:latin typeface="Arial" panose="020B0604020202020204" pitchFamily="34" charset="0"/>
              </a:rPr>
              <a:t>학습에 많은 데이터와 자원이 필요</a:t>
            </a:r>
            <a:r>
              <a:rPr lang="en-US" altLang="ko-KR" sz="1800" dirty="0">
                <a:latin typeface="Arial" panose="020B0604020202020204" pitchFamily="34" charset="0"/>
              </a:rPr>
              <a:t> / </a:t>
            </a:r>
            <a:r>
              <a:rPr lang="ko-KR" altLang="ko-KR" sz="1800" dirty="0">
                <a:latin typeface="Arial" panose="020B0604020202020204" pitchFamily="34" charset="0"/>
              </a:rPr>
              <a:t>모델이 크고 복잡해 운영 환경에 적용하기 어려울 수 있음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800" dirty="0">
                <a:latin typeface="Arial" panose="020B0604020202020204" pitchFamily="34" charset="0"/>
              </a:rPr>
              <a:t>완벽하지 않으</a:t>
            </a:r>
            <a:r>
              <a:rPr lang="ko-KR" altLang="en-US" sz="1800" dirty="0">
                <a:latin typeface="Arial" panose="020B0604020202020204" pitchFamily="34" charset="0"/>
              </a:rPr>
              <a:t>면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False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Positive</a:t>
            </a:r>
            <a:r>
              <a:rPr lang="ko-KR" altLang="ko-KR" sz="1800" dirty="0">
                <a:latin typeface="Arial" panose="020B0604020202020204" pitchFamily="34" charset="0"/>
              </a:rPr>
              <a:t>/</a:t>
            </a:r>
            <a:r>
              <a:rPr lang="ko-KR" altLang="ko-KR" sz="1800" dirty="0" err="1">
                <a:latin typeface="Arial" panose="020B0604020202020204" pitchFamily="34" charset="0"/>
              </a:rPr>
              <a:t>False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Negative</a:t>
            </a:r>
            <a:r>
              <a:rPr lang="ko-KR" altLang="ko-KR" sz="1800" dirty="0">
                <a:latin typeface="Arial" panose="020B0604020202020204" pitchFamily="34" charset="0"/>
              </a:rPr>
              <a:t> 발생 가능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3864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F7A398-2FFB-F66C-07B2-8C88771B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55205"/>
            <a:ext cx="6855958" cy="4816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6524E-C0AF-25A1-180D-96A85D4D37AB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/>
              <a:t>학습사례</a:t>
            </a:r>
            <a:r>
              <a:rPr lang="en-US" altLang="ko-KR" sz="2800" kern="0" dirty="0"/>
              <a:t>_2</a:t>
            </a:r>
            <a:r>
              <a:rPr lang="ko-KR" altLang="en-US" sz="2800" kern="0" dirty="0"/>
              <a:t>（강화학습</a:t>
            </a:r>
            <a:r>
              <a:rPr lang="en-US" altLang="ko-KR" sz="2800" kern="0" dirty="0"/>
              <a:t>: </a:t>
            </a:r>
            <a:r>
              <a:rPr lang="ko-KR" altLang="en-US" sz="2800" kern="0" dirty="0"/>
              <a:t>방화벽 정책 최적화）</a:t>
            </a:r>
          </a:p>
        </p:txBody>
      </p:sp>
    </p:spTree>
    <p:extLst>
      <p:ext uri="{BB962C8B-B14F-4D97-AF65-F5344CB8AC3E}">
        <p14:creationId xmlns:p14="http://schemas.microsoft.com/office/powerpoint/2010/main" val="408131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773E1-2501-282C-4E9A-16728014C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4B7BA-D399-F83A-596D-79130827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7975600" cy="5562600"/>
          </a:xfrm>
        </p:spPr>
        <p:txBody>
          <a:bodyPr rtlCol="0"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1900" b="1" dirty="0">
                <a:solidFill>
                  <a:srgbClr val="0000FF"/>
                </a:solidFill>
              </a:rPr>
              <a:t>강화 학습</a:t>
            </a:r>
            <a:r>
              <a:rPr lang="en-US" altLang="ko-KR" sz="1900" dirty="0"/>
              <a:t>(reinforcement learning)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ko-KR" sz="1600" dirty="0">
                <a:latin typeface="Arial" panose="020B0604020202020204" pitchFamily="34" charset="0"/>
              </a:rPr>
              <a:t>강화학습은 </a:t>
            </a:r>
            <a:r>
              <a:rPr lang="ko-KR" altLang="ko-KR" sz="1600" b="1" dirty="0">
                <a:latin typeface="Arial" panose="020B0604020202020204" pitchFamily="34" charset="0"/>
              </a:rPr>
              <a:t>경험을 통해 시행착오로 배우는</a:t>
            </a:r>
            <a:r>
              <a:rPr lang="ko-KR" altLang="ko-KR" sz="1600" dirty="0">
                <a:latin typeface="Arial" panose="020B0604020202020204" pitchFamily="34" charset="0"/>
              </a:rPr>
              <a:t> 인공지능 학습 방법이며, 미래의 보상을 최대화하기 위한 전략(</a:t>
            </a:r>
            <a:r>
              <a:rPr lang="ko-KR" altLang="ko-KR" sz="1600" dirty="0" err="1">
                <a:latin typeface="Arial" panose="020B0604020202020204" pitchFamily="34" charset="0"/>
              </a:rPr>
              <a:t>policy</a:t>
            </a:r>
            <a:r>
              <a:rPr lang="ko-KR" altLang="ko-KR" sz="1600" dirty="0">
                <a:latin typeface="Arial" panose="020B0604020202020204" pitchFamily="34" charset="0"/>
              </a:rPr>
              <a:t>)을 찾는 데 목적이 있다.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500" b="1" dirty="0"/>
              <a:t>어떤 모르는 환경</a:t>
            </a:r>
            <a:r>
              <a:rPr lang="ko-KR" altLang="en-US" sz="1500" dirty="0"/>
              <a:t>에서 동작하는 </a:t>
            </a:r>
            <a:r>
              <a:rPr lang="ko-KR" altLang="en-US" sz="1500" b="1" dirty="0"/>
              <a:t>에이전트</a:t>
            </a:r>
            <a:r>
              <a:rPr lang="ko-KR" altLang="en-US" sz="1500" dirty="0"/>
              <a:t>가 있을 때</a:t>
            </a:r>
            <a:r>
              <a:rPr lang="en-US" altLang="ko-KR" sz="1500" dirty="0"/>
              <a:t>, </a:t>
            </a:r>
            <a:r>
              <a:rPr lang="ko-KR" altLang="en-US" sz="1500" dirty="0"/>
              <a:t>에이전트가 </a:t>
            </a:r>
            <a:r>
              <a:rPr lang="ko-KR" altLang="en-US" sz="1500" b="1" dirty="0"/>
              <a:t>현재 </a:t>
            </a:r>
            <a:r>
              <a:rPr lang="ko-KR" altLang="en-US" sz="1500" b="1" dirty="0">
                <a:solidFill>
                  <a:srgbClr val="C00000"/>
                </a:solidFill>
              </a:rPr>
              <a:t>상태</a:t>
            </a:r>
            <a:r>
              <a:rPr lang="en-US" altLang="ko-KR" sz="1500" b="1" dirty="0"/>
              <a:t>(state)</a:t>
            </a:r>
            <a:r>
              <a:rPr lang="ko-KR" altLang="en-US" sz="1500" dirty="0"/>
              <a:t>에서 향후 기대되는</a:t>
            </a:r>
            <a:r>
              <a:rPr lang="ko-KR" altLang="en-US" sz="1500" b="1" dirty="0"/>
              <a:t> </a:t>
            </a:r>
            <a:r>
              <a:rPr lang="ko-KR" altLang="en-US" sz="1500" b="1" dirty="0">
                <a:solidFill>
                  <a:srgbClr val="0000FF"/>
                </a:solidFill>
              </a:rPr>
              <a:t>누적 </a:t>
            </a:r>
            <a:r>
              <a:rPr lang="ko-KR" altLang="en-US" sz="1500" b="1" dirty="0" err="1">
                <a:solidFill>
                  <a:srgbClr val="0000FF"/>
                </a:solidFill>
              </a:rPr>
              <a:t>보상값</a:t>
            </a:r>
            <a:r>
              <a:rPr lang="en-US" altLang="ko-KR" sz="1500" b="1" dirty="0"/>
              <a:t>(reward)</a:t>
            </a:r>
            <a:r>
              <a:rPr lang="ko-KR" altLang="en-US" sz="1500" dirty="0"/>
              <a:t>이 </a:t>
            </a:r>
            <a:r>
              <a:rPr lang="ko-KR" altLang="en-US" sz="1500" b="1" dirty="0">
                <a:solidFill>
                  <a:srgbClr val="0000FF"/>
                </a:solidFill>
              </a:rPr>
              <a:t>최대</a:t>
            </a:r>
            <a:r>
              <a:rPr lang="ko-KR" altLang="en-US" sz="1500" dirty="0"/>
              <a:t>가 되도록 </a:t>
            </a:r>
            <a:r>
              <a:rPr lang="ko-KR" altLang="en-US" sz="1500" b="1" dirty="0">
                <a:solidFill>
                  <a:srgbClr val="C00000"/>
                </a:solidFill>
              </a:rPr>
              <a:t>행동</a:t>
            </a:r>
            <a:r>
              <a:rPr lang="en-US" altLang="ko-KR" sz="1500" b="1" dirty="0"/>
              <a:t>(action)</a:t>
            </a:r>
            <a:r>
              <a:rPr lang="ko-KR" altLang="en-US" sz="1500" dirty="0"/>
              <a:t>을 선택하는 </a:t>
            </a:r>
            <a:r>
              <a:rPr lang="ko-KR" altLang="en-US" sz="1500" b="1" dirty="0">
                <a:solidFill>
                  <a:srgbClr val="C00000"/>
                </a:solidFill>
              </a:rPr>
              <a:t>정책</a:t>
            </a:r>
            <a:r>
              <a:rPr lang="en-US" altLang="ko-KR" sz="1500" b="1" dirty="0"/>
              <a:t>(policy)</a:t>
            </a:r>
            <a:r>
              <a:rPr lang="ko-KR" altLang="en-US" sz="1500" dirty="0"/>
              <a:t>을 찾는 것</a:t>
            </a:r>
            <a:endParaRPr lang="en-US" altLang="ko-KR" sz="15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Grid world 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State: S = {(1, 1), (1, 2), (1, 3), …, (4, 2), (4, 3)}}</a:t>
            </a: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Action: A = {north, south, east, west}</a:t>
            </a: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Reward: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잘한 보상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‘+1’,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못한보상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‘-1’,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그 외 작은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음수값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800" b="1" i="1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en-US" altLang="ko-KR" sz="1600" i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보상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Agent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늘 정해진 길만 가는 것은 아님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(noisy movement)</a:t>
            </a:r>
          </a:p>
          <a:p>
            <a:pPr lvl="1">
              <a:buClr>
                <a:schemeClr val="accent2"/>
              </a:buClr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상태전이확률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(State Transition probability):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</a:p>
          <a:p>
            <a:pPr marL="457200" lvl="1" indent="0">
              <a:buNone/>
              <a:defRPr/>
            </a:pPr>
            <a:endParaRPr lang="en-US" altLang="ko-KR" sz="1600" dirty="0">
              <a:ea typeface="KoPub돋움체_Pro Light" pitchFamily="18" charset="-127"/>
            </a:endParaRPr>
          </a:p>
          <a:p>
            <a:pPr marL="457200" lvl="1" indent="0">
              <a:buNone/>
              <a:defRPr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        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Total reward = 5c + 1</a:t>
            </a:r>
            <a:endParaRPr lang="en-US" altLang="ko-KR" sz="1600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91588E8F-779D-D676-61E1-3A01C9BBD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901743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en-US" alt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24B05-FE05-CFBD-23DA-E16CEE5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483BF-CAF9-A29B-3451-074E90B9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536972"/>
            <a:ext cx="1950683" cy="190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5C2AE7-0A7C-F1CE-AE90-E796F106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5562600"/>
            <a:ext cx="7309514" cy="5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1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B999B-30FC-95BA-5AC4-CD8C7F89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3C8-15F1-6257-2466-60903A97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60580-A8E5-396E-226A-A6CBAB29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문제 정의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환경 (</a:t>
            </a:r>
            <a:r>
              <a:rPr lang="ko-KR" altLang="ko-KR" sz="1600" b="1" dirty="0" err="1">
                <a:latin typeface="Arial" panose="020B0604020202020204" pitchFamily="34" charset="0"/>
              </a:rPr>
              <a:t>Environment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기업 네트워크에 대한 접속 시도와 트래픽 흐름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에이전트 (</a:t>
            </a:r>
            <a:r>
              <a:rPr lang="ko-KR" altLang="ko-KR" sz="1600" b="1" dirty="0" err="1">
                <a:latin typeface="Arial" panose="020B0604020202020204" pitchFamily="34" charset="0"/>
              </a:rPr>
              <a:t>Agent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방화벽 정책 결정 시스템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행동 (</a:t>
            </a:r>
            <a:r>
              <a:rPr lang="ko-KR" altLang="ko-KR" sz="1600" b="1" dirty="0" err="1">
                <a:latin typeface="Arial" panose="020B0604020202020204" pitchFamily="34" charset="0"/>
              </a:rPr>
              <a:t>Action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특정 트래픽을 </a:t>
            </a:r>
            <a:r>
              <a:rPr lang="ko-KR" altLang="ko-KR" sz="1600" b="1" dirty="0">
                <a:latin typeface="Arial" panose="020B0604020202020204" pitchFamily="34" charset="0"/>
              </a:rPr>
              <a:t>허용 / 차단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보상 (</a:t>
            </a:r>
            <a:r>
              <a:rPr lang="ko-KR" altLang="ko-KR" sz="1600" b="1" dirty="0" err="1">
                <a:latin typeface="Arial" panose="020B0604020202020204" pitchFamily="34" charset="0"/>
              </a:rPr>
              <a:t>Reward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/>
              <a:t>→ </a:t>
            </a:r>
            <a:r>
              <a:rPr lang="ko-KR" altLang="en-US" sz="1600" b="1" dirty="0"/>
              <a:t>“</a:t>
            </a:r>
            <a:r>
              <a:rPr lang="ko-KR" altLang="en-US" sz="1600" b="1" dirty="0" err="1"/>
              <a:t>미탐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 </a:t>
            </a:r>
            <a:r>
              <a:rPr lang="ko-KR" altLang="en-US" sz="1600" b="1" dirty="0" err="1"/>
              <a:t>오탐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 </a:t>
            </a:r>
            <a:r>
              <a:rPr lang="ko-KR" altLang="en-US" sz="1600" b="1" dirty="0"/>
              <a:t>정탐”</a:t>
            </a:r>
            <a:r>
              <a:rPr lang="ko-KR" altLang="en-US" sz="1600" dirty="0"/>
              <a:t> 순으로 큰 불이익을 줘서</a:t>
            </a:r>
            <a:r>
              <a:rPr lang="en-US" altLang="ko-KR" sz="1600" dirty="0"/>
              <a:t>, </a:t>
            </a:r>
            <a:r>
              <a:rPr lang="ko-KR" altLang="en-US" sz="1600" dirty="0"/>
              <a:t>에이전트가 악성은 절대 놓치지 말고 정상은 가급적 차단하지 않도록 유도한다</a:t>
            </a:r>
            <a:r>
              <a:rPr lang="en-US" altLang="ko-KR" sz="1600" dirty="0"/>
              <a:t>.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　</a:t>
            </a:r>
            <a:r>
              <a:rPr lang="ko-KR" altLang="ko-KR" sz="1600" dirty="0">
                <a:latin typeface="Arial" panose="020B0604020202020204" pitchFamily="34" charset="0"/>
              </a:rPr>
              <a:t>악성 트래픽을 차단하면 +1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Arial" panose="020B0604020202020204" pitchFamily="34" charset="0"/>
              </a:rPr>
              <a:t>　</a:t>
            </a:r>
            <a:r>
              <a:rPr lang="ko-KR" altLang="ko-KR" sz="1600" dirty="0">
                <a:latin typeface="Arial" panose="020B0604020202020204" pitchFamily="34" charset="0"/>
              </a:rPr>
              <a:t>정상 트래픽을 차단하면 -2 (</a:t>
            </a:r>
            <a:r>
              <a:rPr lang="ko-KR" altLang="ko-KR" sz="1600" dirty="0" err="1">
                <a:latin typeface="Arial" panose="020B0604020202020204" pitchFamily="34" charset="0"/>
              </a:rPr>
              <a:t>오탐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Arial" panose="020B0604020202020204" pitchFamily="34" charset="0"/>
              </a:rPr>
              <a:t>　</a:t>
            </a:r>
            <a:r>
              <a:rPr lang="ko-KR" altLang="ko-KR" sz="1600" dirty="0">
                <a:latin typeface="Arial" panose="020B0604020202020204" pitchFamily="34" charset="0"/>
              </a:rPr>
              <a:t>악성 트래픽을 허용하면 -5 (</a:t>
            </a:r>
            <a:r>
              <a:rPr lang="ko-KR" altLang="ko-KR" sz="1600" dirty="0" err="1">
                <a:latin typeface="Arial" panose="020B0604020202020204" pitchFamily="34" charset="0"/>
              </a:rPr>
              <a:t>미탐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강화학습 구조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endParaRPr lang="ko-KR" altLang="ko-KR" sz="1600" dirty="0"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AF07EA-F393-1665-05C2-06A61D41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171840"/>
            <a:ext cx="5181600" cy="15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0B48-76A3-4DB8-BCD4-A0470CDC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55B53-7A99-A617-427E-59D2FB87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4CEAB-0A72-EB61-E585-09875235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18" y="1295399"/>
            <a:ext cx="7570082" cy="52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8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392BE-E674-72B1-A22D-0FBFA018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AD2EF5-119E-4AEA-AE04-50E15861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5782482" cy="21529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787AEC-CA30-1CE0-3BF8-5DAA14EB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8030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6F6D-D287-3F37-4F1D-6DCCCDF4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6DAF98-81E8-C323-C55E-BA563A68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5105400" cy="57137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24305F-64B5-417B-75CA-48CF2E3E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8128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2AC90-4560-EEC0-4BF6-C872433CC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D4B6-C7DD-BC27-6572-D1D5135D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왜 </a:t>
            </a:r>
            <a:r>
              <a:rPr sz="2800" dirty="0" err="1"/>
              <a:t>보안에</a:t>
            </a:r>
            <a:r>
              <a:rPr sz="2800" dirty="0"/>
              <a:t> </a:t>
            </a:r>
            <a:r>
              <a:rPr sz="2800" dirty="0" err="1"/>
              <a:t>AI가</a:t>
            </a:r>
            <a:r>
              <a:rPr sz="2800" dirty="0"/>
              <a:t> </a:t>
            </a:r>
            <a:r>
              <a:rPr sz="2800" dirty="0" err="1"/>
              <a:t>필요한가</a:t>
            </a:r>
            <a:r>
              <a:rPr sz="28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0F38-D78B-0A92-D2BB-6E387D47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9906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800" b="1" dirty="0"/>
              <a:t>룰 </a:t>
            </a:r>
            <a:r>
              <a:rPr sz="1800" b="1" dirty="0" err="1"/>
              <a:t>기반</a:t>
            </a:r>
            <a:r>
              <a:rPr sz="1800" b="1" dirty="0"/>
              <a:t> </a:t>
            </a:r>
            <a:r>
              <a:rPr sz="1800" b="1" dirty="0" err="1"/>
              <a:t>탐지의</a:t>
            </a:r>
            <a:r>
              <a:rPr sz="1800" b="1" dirty="0"/>
              <a:t> </a:t>
            </a:r>
            <a:r>
              <a:rPr sz="1800" b="1" dirty="0" err="1"/>
              <a:t>한계</a:t>
            </a:r>
            <a:r>
              <a:rPr lang="en-US" sz="1800" dirty="0"/>
              <a:t>: </a:t>
            </a:r>
            <a:r>
              <a:rPr lang="ko-KR" altLang="en-US" sz="1600" dirty="0"/>
              <a:t>룰 기반 탐지</a:t>
            </a:r>
            <a:r>
              <a:rPr lang="en-US" altLang="ko-KR" sz="1600" dirty="0"/>
              <a:t>(rule-based detection)</a:t>
            </a:r>
            <a:r>
              <a:rPr lang="ko-KR" altLang="en-US" sz="1600" dirty="0"/>
              <a:t>는 명시적인 규칙이나 </a:t>
            </a:r>
            <a:r>
              <a:rPr lang="ko-KR" altLang="en-US" sz="1600" dirty="0" err="1"/>
              <a:t>시그니처</a:t>
            </a:r>
            <a:r>
              <a:rPr lang="en-US" altLang="ko-KR" sz="1600" dirty="0"/>
              <a:t>(</a:t>
            </a:r>
            <a:r>
              <a:rPr lang="ko-KR" altLang="en-US" sz="1600" dirty="0"/>
              <a:t>패턴</a:t>
            </a:r>
            <a:r>
              <a:rPr lang="en-US" altLang="ko-KR" sz="1600" dirty="0"/>
              <a:t>)</a:t>
            </a:r>
            <a:r>
              <a:rPr lang="ko-KR" altLang="en-US" sz="1600" dirty="0"/>
              <a:t>를 기반으로 위협을 탐지하는 전통적인 방식이다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＂</a:t>
            </a:r>
            <a:r>
              <a:rPr lang="ko-KR" altLang="en-US" sz="1600" dirty="0"/>
              <a:t>어떤 포트에 반복적으로 접속 시도 → 스캔 공격</a:t>
            </a:r>
            <a:r>
              <a:rPr lang="en-US" altLang="ko-KR" sz="1600" dirty="0"/>
              <a:t>＂</a:t>
            </a:r>
            <a:r>
              <a:rPr lang="ko-KR" altLang="en-US" sz="1600" dirty="0"/>
              <a:t>과 같은 조건을 설정해 탐지한다</a:t>
            </a:r>
            <a:r>
              <a:rPr lang="en-US" altLang="ko-KR" sz="1600" dirty="0"/>
              <a:t>. </a:t>
            </a: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D9843-7E95-F0E3-F277-8D894FB97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2166"/>
              </p:ext>
            </p:extLst>
          </p:nvPr>
        </p:nvGraphicFramePr>
        <p:xfrm>
          <a:off x="609600" y="2220687"/>
          <a:ext cx="8120064" cy="4561113"/>
        </p:xfrm>
        <a:graphic>
          <a:graphicData uri="http://schemas.openxmlformats.org/drawingml/2006/table">
            <a:tbl>
              <a:tblPr/>
              <a:tblGrid>
                <a:gridCol w="4060032">
                  <a:extLst>
                    <a:ext uri="{9D8B030D-6E8A-4147-A177-3AD203B41FA5}">
                      <a16:colId xmlns:a16="http://schemas.microsoft.com/office/drawing/2014/main" val="1202373040"/>
                    </a:ext>
                  </a:extLst>
                </a:gridCol>
                <a:gridCol w="4060032">
                  <a:extLst>
                    <a:ext uri="{9D8B030D-6E8A-4147-A177-3AD203B41FA5}">
                      <a16:colId xmlns:a16="http://schemas.microsoft.com/office/drawing/2014/main" val="1578206335"/>
                    </a:ext>
                  </a:extLst>
                </a:gridCol>
              </a:tblGrid>
              <a:tr h="29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한      계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설      명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0421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알려진 위협에만 탐지 가능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룰은 과거에 알려진 공격 패턴에 기반하므로 새로운 형태의 공격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제로데이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탐지하지 못함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416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규칙 유지 및 관리가 어려움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수많은 룰을 수동으로 작성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업데이트해야 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환경에 따라 </a:t>
                      </a:r>
                      <a:r>
                        <a:rPr lang="ko-KR" altLang="en-US" sz="1400" dirty="0" err="1"/>
                        <a:t>오탐이나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미탐이</a:t>
                      </a:r>
                      <a:r>
                        <a:rPr lang="ko-KR" altLang="en-US" sz="1400" dirty="0"/>
                        <a:t> 증가함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52842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/>
                        <a:t>3. </a:t>
                      </a:r>
                      <a:r>
                        <a:rPr lang="ko-KR" altLang="en-US" sz="1400" b="1"/>
                        <a:t>우회가 쉬움</a:t>
                      </a:r>
                      <a:endParaRPr lang="ko-KR" altLang="en-US" sz="140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공격자는 룰을 피하기 위해 </a:t>
                      </a:r>
                      <a:r>
                        <a:rPr lang="ko-KR" altLang="en-US" sz="1400" b="1" dirty="0"/>
                        <a:t>패턴을 살짝 바꾸거나 인코딩</a:t>
                      </a:r>
                      <a:r>
                        <a:rPr lang="ko-KR" altLang="en-US" sz="1400" dirty="0"/>
                        <a:t> 등을 활용해 쉽게 우회 가능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4224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dirty="0"/>
                        <a:t>환경 의존적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동일한 룰이 모든 네트워크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시스템에 적용되지 않음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환경에 따라 룰이 너무 많거나 너무 적게 작동할 수 있음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512074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5. </a:t>
                      </a:r>
                      <a:r>
                        <a:rPr lang="ko-KR" altLang="en-US" sz="1400" b="1" dirty="0"/>
                        <a:t>복합 공격 탐지 어려움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다양한 단계로 구성된 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지능형 지속 공격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(APT-Advanced Persistent Threat 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공격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1400" dirty="0"/>
                        <a:t>등은 단순 룰로 탐지하기 어려움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10095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6. </a:t>
                      </a:r>
                      <a:r>
                        <a:rPr lang="ko-KR" altLang="en-US" sz="1400" b="1" dirty="0"/>
                        <a:t>탐지의 자동화 부족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룰 작성과 수정은 보통 </a:t>
                      </a:r>
                      <a:r>
                        <a:rPr lang="ko-KR" altLang="en-US" sz="1400" b="1" dirty="0"/>
                        <a:t>보안 전문가의 수작업</a:t>
                      </a:r>
                      <a:r>
                        <a:rPr lang="ko-KR" altLang="en-US" sz="1400" dirty="0"/>
                        <a:t>에 의존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실시간 적응 능력이 부족함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39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07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AC0C4-3BBA-5216-E632-A87CBA988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0462-65A2-21C8-E3C6-BD0C2635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8C781E-83D9-FA1E-E1DA-742BE79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환경</a:t>
            </a:r>
            <a:r>
              <a:rPr lang="en-US" altLang="ko-KR" sz="1600" dirty="0"/>
              <a:t>(</a:t>
            </a:r>
            <a:r>
              <a:rPr lang="ko-KR" altLang="en-US" sz="1600" dirty="0"/>
              <a:t>트래픽</a:t>
            </a:r>
            <a:r>
              <a:rPr lang="en-US" altLang="ko-KR" sz="1600" dirty="0"/>
              <a:t>) </a:t>
            </a:r>
            <a:r>
              <a:rPr lang="ko-KR" altLang="en-US" sz="1600" dirty="0"/>
              <a:t>시뮬레이터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4899B-881F-5383-6BF1-CEBA2896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2" y="4191000"/>
            <a:ext cx="7049016" cy="15533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B58420-8094-41A2-D0A9-A3963651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44339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8DAB6-1C11-B2CB-2EBF-07246045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1FD2-9719-FDC6-EEF6-83151612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BC3AD-ECB4-4F8D-3595-5BE706B5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상태</a:t>
            </a:r>
            <a:r>
              <a:rPr lang="en-US" altLang="ko-KR" sz="1800" dirty="0"/>
              <a:t>(state)</a:t>
            </a:r>
            <a:r>
              <a:rPr lang="ko-KR" altLang="en-US" sz="1800" dirty="0"/>
              <a:t>값 예시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에이전트는 이 네 숫자만 보고</a:t>
            </a:r>
            <a:r>
              <a:rPr lang="ko-KR" altLang="ko-KR" sz="1600" dirty="0">
                <a:latin typeface="Arial" panose="020B0604020202020204" pitchFamily="34" charset="0"/>
              </a:rPr>
              <a:t> 허용(0)·차단(1) 중 하나를 결정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학습이 진행되면 신경망이 이 벡터의 패턴을 학습하여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“평판이 0이면 차단 쪽 값 ↑, 1이면 허용 쪽 값 ↑”와 같은 규칙을 </a:t>
            </a:r>
            <a:r>
              <a:rPr lang="ko-KR" altLang="ko-KR" sz="1600" dirty="0" err="1">
                <a:latin typeface="Arial" panose="020B0604020202020204" pitchFamily="34" charset="0"/>
              </a:rPr>
              <a:t>내재화하게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94C33-8837-6D6F-F315-C0B303C9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3" y="1737031"/>
            <a:ext cx="7620000" cy="2061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3CC760-DA12-296D-341A-1B5C0E84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91811"/>
            <a:ext cx="4038600" cy="9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1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8C4F-CFEC-C315-F16B-8A77DFBC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FE76959-62FD-1D6B-AE56-A0CEDA8B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FBDB7B-7FF9-A01B-DF3C-22E36F3B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 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/>
              <a:t>Port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D65B53-FB23-FA5D-2BA7-112BF9B4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284"/>
            <a:ext cx="3705742" cy="266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63EABE-3FCB-A78F-237B-01A36B1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536332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22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1799B-C205-F301-4C5C-DFCEAAD0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B0B7B4-AE25-2CBE-6A6E-7378C264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78BC30-7291-BBEB-EC7F-03B820F9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 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dirty="0" err="1">
                <a:latin typeface="Arial Unicode MS"/>
              </a:rPr>
              <a:t>reputation</a:t>
            </a:r>
            <a:r>
              <a:rPr lang="ko-KR" altLang="ko-KR" sz="1600" dirty="0"/>
              <a:t> (라벨 역할도 함)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proto</a:t>
            </a:r>
            <a:r>
              <a:rPr lang="ko-KR" altLang="ko-KR" sz="1600" dirty="0"/>
              <a:t> 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24D5B-3F80-AE86-B7B4-091BDDFF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3096057" cy="2953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F74F0-73C2-B768-13CA-0E9D2609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43093"/>
            <a:ext cx="3791479" cy="1752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CCD02C-26C1-9F8B-1B53-CC302DAF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853004"/>
            <a:ext cx="2686425" cy="304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D62941-40CD-404E-BEA7-6FCC60E8E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562" y="5298993"/>
            <a:ext cx="314368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4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7E94-87CA-88D0-7A9E-EB8AED48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A6D61C-889B-03EF-A7DD-29C561B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EE96E0-4C98-BC6E-15B7-1F609DBF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보상 설계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get_reward</a:t>
            </a:r>
            <a:r>
              <a:rPr lang="en-US" altLang="ko-KR" sz="1800" dirty="0"/>
              <a:t>(action, traffic)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각 경우 설명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ko-KR" altLang="ko-KR" sz="1600" dirty="0"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32043F-8560-16B2-66AE-A60F67C9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1744"/>
            <a:ext cx="5791200" cy="240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B15C0A-8F21-BE76-AD6C-2EC350A7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3033"/>
            <a:ext cx="6858000" cy="21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724E-66DA-5F20-EEAD-A97500AF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E43FB56-D9E8-392E-F1A6-87FCE8E7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D6DD9-8C88-0A3D-3BBB-8BB92D01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9753"/>
            <a:ext cx="5973009" cy="18481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DEDB0C-E7E3-0303-BC34-29F81F42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왜 이런 보상을 줬을까</a:t>
            </a:r>
            <a:r>
              <a:rPr lang="en-US" altLang="ko-KR" sz="1800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58306-6FB5-E0DF-2568-E5EE4C14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7" y="1752600"/>
            <a:ext cx="775443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04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9BDFB-7C03-653A-7B68-D69738AD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54EE5-E9CD-6F08-A125-E51F1C5F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F9CF76-437D-54BB-6233-DE6165D6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 분석</a:t>
            </a:r>
            <a:r>
              <a:rPr lang="en-US" altLang="ko-KR" sz="1800" dirty="0"/>
              <a:t>: DQN </a:t>
            </a:r>
            <a:r>
              <a:rPr lang="ko-KR" altLang="en-US" sz="1800" dirty="0"/>
              <a:t>모델 </a:t>
            </a:r>
            <a:r>
              <a:rPr lang="en-US" altLang="ko-KR" sz="1800" dirty="0"/>
              <a:t>(</a:t>
            </a:r>
            <a:r>
              <a:rPr lang="ko-KR" altLang="en-US" sz="1800" dirty="0"/>
              <a:t>신경망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Arial Unicode MS"/>
              </a:rPr>
              <a:t>DQN </a:t>
            </a:r>
            <a:r>
              <a:rPr lang="ko-KR" altLang="en-US" sz="1600" dirty="0">
                <a:latin typeface="Arial Unicode MS"/>
              </a:rPr>
              <a:t>신경망</a:t>
            </a: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입력(4) → 은닉(32) → 은닉(32) → 출력(2)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출력 </a:t>
            </a:r>
            <a:r>
              <a:rPr lang="ko-KR" altLang="ko-KR" sz="1600" dirty="0">
                <a:latin typeface="Arial Unicode MS"/>
              </a:rPr>
              <a:t>[</a:t>
            </a:r>
            <a:r>
              <a:rPr lang="ko-KR" altLang="ko-KR" sz="1600" dirty="0" err="1">
                <a:latin typeface="Arial Unicode MS"/>
              </a:rPr>
              <a:t>Q</a:t>
            </a:r>
            <a:r>
              <a:rPr lang="ko-KR" altLang="ko-KR" sz="1600" dirty="0">
                <a:latin typeface="Arial Unicode MS"/>
              </a:rPr>
              <a:t>(허용), </a:t>
            </a:r>
            <a:r>
              <a:rPr lang="ko-KR" altLang="ko-KR" sz="1600" dirty="0" err="1">
                <a:latin typeface="Arial Unicode MS"/>
              </a:rPr>
              <a:t>Q</a:t>
            </a:r>
            <a:r>
              <a:rPr lang="ko-KR" altLang="ko-KR" sz="1600" dirty="0">
                <a:latin typeface="Arial Unicode MS"/>
              </a:rPr>
              <a:t>(차단)]</a:t>
            </a:r>
            <a:r>
              <a:rPr lang="ko-KR" altLang="ko-KR" sz="1600" dirty="0"/>
              <a:t> : 각 행동의 “가치” 예측치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6D5EA-C4AC-1926-2ABF-4EE85607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419"/>
            <a:ext cx="4382112" cy="1295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B4F3AA-834A-F97C-A5CA-7B74D242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2753109" cy="781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921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FA71-AB91-AF8A-E3B1-F8EE7800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9E4051-7158-E6E3-FE8B-392279B8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588D69-C314-E64B-55C3-3C662707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학습 루프 동작 설명</a:t>
            </a:r>
            <a:r>
              <a:rPr lang="en-US" altLang="ko-KR" sz="1600" dirty="0"/>
              <a:t>(</a:t>
            </a:r>
            <a:r>
              <a:rPr lang="ko-KR" altLang="en-US" sz="1600" dirty="0"/>
              <a:t>에이전트가 </a:t>
            </a:r>
            <a:r>
              <a:rPr lang="en-US" altLang="ko-KR" sz="1600" dirty="0"/>
              <a:t>1000</a:t>
            </a:r>
            <a:r>
              <a:rPr lang="ko-KR" altLang="en-US" sz="1600" dirty="0"/>
              <a:t>번의 트래픽 처리 시뮬레이션을 반복하면서 정책을 학습한다</a:t>
            </a:r>
            <a:r>
              <a:rPr lang="en-US" altLang="ko-KR" sz="1600" dirty="0"/>
              <a:t>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① 상태</a:t>
            </a:r>
            <a:r>
              <a:rPr lang="en-US" altLang="ko-KR" sz="1200" dirty="0"/>
              <a:t>(state)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 state = </a:t>
            </a:r>
            <a:r>
              <a:rPr lang="en-US" altLang="ko-KR" sz="1200" dirty="0" err="1"/>
              <a:t>generate_traffic</a:t>
            </a:r>
            <a:r>
              <a:rPr lang="en-US" altLang="ko-KR" sz="1200" dirty="0"/>
              <a:t>()</a:t>
            </a:r>
            <a:endParaRPr lang="en-US" altLang="ko-KR" sz="800" dirty="0"/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② 행동</a:t>
            </a:r>
            <a:r>
              <a:rPr lang="en-US" altLang="ko-KR" sz="1200" dirty="0"/>
              <a:t>(action) </a:t>
            </a:r>
            <a:r>
              <a:rPr lang="ko-KR" altLang="en-US" sz="1200" dirty="0"/>
              <a:t>선택 </a:t>
            </a:r>
            <a:r>
              <a:rPr lang="en-US" altLang="ko-KR" sz="1200" dirty="0"/>
              <a:t>(</a:t>
            </a:r>
            <a:r>
              <a:rPr lang="el-GR" altLang="ko-KR" sz="1200" dirty="0"/>
              <a:t>ε-</a:t>
            </a:r>
            <a:r>
              <a:rPr lang="en-US" altLang="ko-KR" sz="1200" dirty="0"/>
              <a:t>greedy </a:t>
            </a:r>
            <a:r>
              <a:rPr lang="ko-KR" altLang="en-US" sz="1200" dirty="0"/>
              <a:t>방식</a:t>
            </a:r>
            <a:r>
              <a:rPr lang="en-US" altLang="ko-KR" sz="1200" dirty="0"/>
              <a:t>)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if 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 &lt; </a:t>
            </a:r>
            <a:r>
              <a:rPr lang="el-GR" altLang="ko-KR" sz="1200" dirty="0"/>
              <a:t>ε:</a:t>
            </a:r>
          </a:p>
          <a:p>
            <a:pPr lvl="2">
              <a:lnSpc>
                <a:spcPct val="150000"/>
              </a:lnSpc>
              <a:buNone/>
            </a:pPr>
            <a:r>
              <a:rPr lang="el-GR" altLang="ko-KR" sz="1200" dirty="0"/>
              <a:t>    </a:t>
            </a:r>
            <a:r>
              <a:rPr lang="en-US" altLang="ko-KR" sz="1200" dirty="0"/>
              <a:t>    action =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 1)  # </a:t>
            </a:r>
            <a:r>
              <a:rPr lang="ko-KR" altLang="en-US" sz="1200" dirty="0"/>
              <a:t>탐험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else: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    action = 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q_values</a:t>
            </a:r>
            <a:r>
              <a:rPr lang="en-US" altLang="ko-KR" sz="1200" dirty="0"/>
              <a:t>)  #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③ 보상 계산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reward = </a:t>
            </a:r>
            <a:r>
              <a:rPr lang="en-US" altLang="ko-KR" sz="1200" dirty="0" err="1"/>
              <a:t>get_reward</a:t>
            </a:r>
            <a:r>
              <a:rPr lang="en-US" altLang="ko-KR" sz="1200" dirty="0"/>
              <a:t>(action, state)</a:t>
            </a:r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④ 다음 상태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next_state</a:t>
            </a:r>
            <a:r>
              <a:rPr lang="en-US" altLang="ko-KR" sz="1200" dirty="0"/>
              <a:t>) </a:t>
            </a:r>
            <a:r>
              <a:rPr lang="ko-KR" altLang="en-US" sz="1200" dirty="0"/>
              <a:t>관측 및 </a:t>
            </a:r>
            <a:r>
              <a:rPr lang="en-US" altLang="ko-KR" sz="1200" dirty="0"/>
              <a:t>target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target = reward + γ * max(Q(</a:t>
            </a:r>
            <a:r>
              <a:rPr lang="en-US" altLang="ko-KR" sz="1200" dirty="0" err="1"/>
              <a:t>next_state</a:t>
            </a:r>
            <a:r>
              <a:rPr lang="en-US" altLang="ko-KR" sz="1200" dirty="0"/>
              <a:t>))</a:t>
            </a:r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⑤ 모델 업데이트 </a:t>
            </a:r>
            <a:r>
              <a:rPr lang="en-US" altLang="ko-KR" sz="1200" dirty="0"/>
              <a:t>(Q-learning)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loss = (Q(</a:t>
            </a:r>
            <a:r>
              <a:rPr lang="en-US" altLang="ko-KR" sz="1200" dirty="0" err="1"/>
              <a:t>s,a</a:t>
            </a:r>
            <a:r>
              <a:rPr lang="en-US" altLang="ko-KR" sz="1200" dirty="0"/>
              <a:t>) - target)²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C4D10-37D9-695B-D5F4-5A1B120B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2115"/>
            <a:ext cx="2286319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EB1F-447D-D284-9A90-DD8C0BDEE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9977243-696B-7719-7293-4F27D6F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6CBA98-E37C-1A38-E6BB-1D9F063E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최종 목표</a:t>
            </a:r>
            <a:r>
              <a:rPr lang="en-US" altLang="ko-KR" sz="1800" dirty="0"/>
              <a:t>: </a:t>
            </a:r>
            <a:r>
              <a:rPr lang="ko-KR" altLang="ko-KR" sz="1800" dirty="0">
                <a:latin typeface="Arial" panose="020B0604020202020204" pitchFamily="34" charset="0"/>
              </a:rPr>
              <a:t>에이전트는 반복 학습을 통해 다음을 자동으로 배</a:t>
            </a:r>
            <a:r>
              <a:rPr lang="ko-KR" altLang="en-US" sz="1800" dirty="0">
                <a:latin typeface="Arial" panose="020B0604020202020204" pitchFamily="34" charset="0"/>
              </a:rPr>
              <a:t>운</a:t>
            </a:r>
            <a:r>
              <a:rPr lang="ko-KR" altLang="ko-KR" sz="1800" dirty="0">
                <a:latin typeface="Arial" panose="020B0604020202020204" pitchFamily="34" charset="0"/>
              </a:rPr>
              <a:t>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"어떤 종류의 트래픽은 차단하고, 어떤 트래픽은 허용하는 것이 장기적으로 가장 좋은 결과를 낼까?“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dirty="0">
                <a:latin typeface="Arial" panose="020B0604020202020204" pitchFamily="34" charset="0"/>
              </a:rPr>
              <a:t>결과적으로 에이전트는 트래픽의 속성(포트, 평판, 패킷 크기, 프로토콜)을 분석하여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허용 또는 차단 정책을 점점 더 정확하게 학습</a:t>
            </a:r>
            <a:r>
              <a:rPr lang="ko-KR" altLang="ko-KR" sz="1600" dirty="0">
                <a:latin typeface="Arial" panose="020B0604020202020204" pitchFamily="34" charset="0"/>
              </a:rPr>
              <a:t>하게 </a:t>
            </a:r>
            <a:r>
              <a:rPr lang="ko-KR" altLang="en-US" sz="1600" dirty="0">
                <a:latin typeface="Arial" panose="020B0604020202020204" pitchFamily="34" charset="0"/>
              </a:rPr>
              <a:t>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학습이 진행되면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FF0000"/>
                </a:solidFill>
              </a:rPr>
              <a:t>악성 트래픽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평판 </a:t>
            </a:r>
            <a:r>
              <a:rPr lang="en-US" altLang="ko-KR" sz="1600" b="1" dirty="0">
                <a:solidFill>
                  <a:srgbClr val="FF0000"/>
                </a:solidFill>
              </a:rPr>
              <a:t>0) → </a:t>
            </a:r>
            <a:r>
              <a:rPr lang="ko-KR" altLang="en-US" sz="1600" b="1" dirty="0">
                <a:solidFill>
                  <a:srgbClr val="FF0000"/>
                </a:solidFill>
              </a:rPr>
              <a:t>차단 </a:t>
            </a:r>
            <a:r>
              <a:rPr lang="en-US" altLang="ko-KR" sz="1600" b="1" dirty="0">
                <a:solidFill>
                  <a:srgbClr val="FF0000"/>
                </a:solidFill>
              </a:rPr>
              <a:t>(1) </a:t>
            </a:r>
            <a:r>
              <a:rPr lang="ko-KR" altLang="en-US" sz="1600" b="1" dirty="0">
                <a:solidFill>
                  <a:srgbClr val="FF0000"/>
                </a:solidFill>
              </a:rPr>
              <a:t>쪽 </a:t>
            </a:r>
            <a:r>
              <a:rPr lang="en-US" altLang="ko-KR" sz="1600" b="1" dirty="0">
                <a:solidFill>
                  <a:srgbClr val="FF0000"/>
                </a:solidFill>
              </a:rPr>
              <a:t>Q</a:t>
            </a:r>
            <a:r>
              <a:rPr lang="ko-KR" altLang="en-US" sz="1600" b="1" dirty="0">
                <a:solidFill>
                  <a:srgbClr val="FF0000"/>
                </a:solidFill>
              </a:rPr>
              <a:t>값이 상승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FF0000"/>
                </a:solidFill>
              </a:rPr>
              <a:t>정상 트래픽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평판 </a:t>
            </a:r>
            <a:r>
              <a:rPr lang="en-US" altLang="ko-KR" sz="1600" b="1" dirty="0">
                <a:solidFill>
                  <a:srgbClr val="FF0000"/>
                </a:solidFill>
              </a:rPr>
              <a:t>1) → </a:t>
            </a:r>
            <a:r>
              <a:rPr lang="ko-KR" altLang="en-US" sz="1600" b="1" dirty="0">
                <a:solidFill>
                  <a:srgbClr val="FF0000"/>
                </a:solidFill>
              </a:rPr>
              <a:t>허용 </a:t>
            </a:r>
            <a:r>
              <a:rPr lang="en-US" altLang="ko-KR" sz="1600" b="1" dirty="0">
                <a:solidFill>
                  <a:srgbClr val="FF0000"/>
                </a:solidFill>
              </a:rPr>
              <a:t>(0) </a:t>
            </a:r>
            <a:r>
              <a:rPr lang="ko-KR" altLang="en-US" sz="1600" b="1" dirty="0">
                <a:solidFill>
                  <a:srgbClr val="FF0000"/>
                </a:solidFill>
              </a:rPr>
              <a:t>쪽 </a:t>
            </a:r>
            <a:r>
              <a:rPr lang="en-US" altLang="ko-KR" sz="1600" b="1" dirty="0">
                <a:solidFill>
                  <a:srgbClr val="FF0000"/>
                </a:solidFill>
              </a:rPr>
              <a:t>Q</a:t>
            </a:r>
            <a:r>
              <a:rPr lang="ko-KR" altLang="en-US" sz="1600" b="1" dirty="0">
                <a:solidFill>
                  <a:srgbClr val="FF0000"/>
                </a:solidFill>
              </a:rPr>
              <a:t>값이 상승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70C0"/>
                </a:solidFill>
              </a:rPr>
              <a:t>ε</a:t>
            </a:r>
            <a:r>
              <a:rPr lang="ko-KR" altLang="en-US" sz="1600" b="1" dirty="0">
                <a:solidFill>
                  <a:srgbClr val="0070C0"/>
                </a:solidFill>
              </a:rPr>
              <a:t>가 </a:t>
            </a:r>
            <a:r>
              <a:rPr lang="en-US" altLang="ko-KR" sz="1600" b="1" dirty="0">
                <a:solidFill>
                  <a:srgbClr val="0070C0"/>
                </a:solidFill>
              </a:rPr>
              <a:t>0.1</a:t>
            </a:r>
            <a:r>
              <a:rPr lang="ko-KR" altLang="en-US" sz="1600" b="1" dirty="0">
                <a:solidFill>
                  <a:srgbClr val="0070C0"/>
                </a:solidFill>
              </a:rPr>
              <a:t>까지 감소하면서 탐험 </a:t>
            </a:r>
            <a:r>
              <a:rPr lang="en-US" altLang="ko-KR" sz="1600" b="1" dirty="0">
                <a:solidFill>
                  <a:srgbClr val="0070C0"/>
                </a:solidFill>
              </a:rPr>
              <a:t>&lt; </a:t>
            </a:r>
            <a:r>
              <a:rPr lang="ko-KR" altLang="en-US" sz="1600" b="1" dirty="0">
                <a:solidFill>
                  <a:srgbClr val="0070C0"/>
                </a:solidFill>
              </a:rPr>
              <a:t>활용으로 전환 → 정책이 안정화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70C0"/>
                </a:solidFill>
              </a:rPr>
              <a:t>결국 에이전트는 트래픽 특성 </a:t>
            </a:r>
            <a:r>
              <a:rPr lang="en-US" altLang="ko-KR" sz="1600" b="1" dirty="0">
                <a:solidFill>
                  <a:srgbClr val="0070C0"/>
                </a:solidFill>
              </a:rPr>
              <a:t>4</a:t>
            </a:r>
            <a:r>
              <a:rPr lang="ko-KR" altLang="en-US" sz="1600" b="1" dirty="0">
                <a:solidFill>
                  <a:srgbClr val="0070C0"/>
                </a:solidFill>
              </a:rPr>
              <a:t>개만 보고도 “악성은 차단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정상은 허용” 을 점점 정확하게 수행하게 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48877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2B4A-8C03-04C9-F5A5-4BF3AE31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4E1E6F-673D-6B46-55C5-1220BFC6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FCE178-3DEC-4790-FC68-DBC6E792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LOF(Local Outlier Factor) </a:t>
            </a:r>
            <a:r>
              <a:rPr lang="ko-KR" altLang="en-US" sz="1800" dirty="0"/>
              <a:t>알고리즘은 밀도 기반 비지도 이상치 탐지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각 데이터 포인트가 주변 데이터에 비해 얼마나 “</a:t>
            </a:r>
            <a:r>
              <a:rPr lang="ko-KR" altLang="en-US" sz="1800" dirty="0" err="1"/>
              <a:t>이상한지”를</a:t>
            </a:r>
            <a:r>
              <a:rPr lang="ko-KR" altLang="en-US" sz="1800" dirty="0"/>
              <a:t> 국소 밀도 차이로 평가하는 기법이다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기본 아이디어</a:t>
            </a:r>
            <a:endParaRPr lang="en-US" altLang="ko-KR" sz="1600" b="1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</a:t>
            </a:r>
            <a:r>
              <a:rPr lang="ko-KR" altLang="en-US" sz="1600" dirty="0"/>
              <a:t>이상치는 주변에 비해 </a:t>
            </a:r>
            <a:r>
              <a:rPr lang="ko-KR" altLang="en-US" sz="1600" b="1" dirty="0"/>
              <a:t>밀도가 크게 낮은 점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LOF</a:t>
            </a:r>
            <a:r>
              <a:rPr lang="ko-KR" altLang="en-US" sz="1600" dirty="0"/>
              <a:t>는 각 점의 국소 밀도</a:t>
            </a:r>
            <a:r>
              <a:rPr lang="en-US" altLang="ko-KR" sz="1600" dirty="0"/>
              <a:t>(local density)</a:t>
            </a:r>
            <a:r>
              <a:rPr lang="ko-KR" altLang="en-US" sz="1600" dirty="0"/>
              <a:t>를 계산하고</a:t>
            </a:r>
            <a:r>
              <a:rPr lang="en-US" altLang="ko-KR" sz="1600" dirty="0"/>
              <a:t>,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그 밀도가 이웃들의 밀도에 비해 얼마나 낮은지를 비율로 표현한다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“</a:t>
            </a:r>
            <a:r>
              <a:rPr lang="ko-KR" altLang="en-US" sz="1600" dirty="0"/>
              <a:t>내 주변 밀도 </a:t>
            </a:r>
            <a:r>
              <a:rPr lang="en-US" altLang="ko-KR" sz="1600" dirty="0"/>
              <a:t>÷ </a:t>
            </a:r>
            <a:r>
              <a:rPr lang="ko-KR" altLang="en-US" sz="1600" dirty="0"/>
              <a:t>내 이웃들의 평균 밀도</a:t>
            </a:r>
            <a:r>
              <a:rPr lang="en-US" altLang="ko-KR" sz="1600" dirty="0"/>
              <a:t>”</a:t>
            </a:r>
            <a:r>
              <a:rPr lang="ko-KR" altLang="en-US" sz="1600" dirty="0"/>
              <a:t>가 이상치 판단 기준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장점과 특징</a:t>
            </a:r>
            <a:r>
              <a:rPr lang="en-US" altLang="ko-KR" sz="1600" b="1" dirty="0"/>
              <a:t>: </a:t>
            </a:r>
            <a:r>
              <a:rPr lang="ko-KR" altLang="ko-KR" sz="1600" b="1" dirty="0">
                <a:latin typeface="Arial" panose="020B0604020202020204" pitchFamily="34" charset="0"/>
              </a:rPr>
              <a:t>비지도 학습</a:t>
            </a:r>
            <a:r>
              <a:rPr lang="ko-KR" altLang="en-US" sz="1600" b="1" dirty="0">
                <a:latin typeface="Arial" panose="020B0604020202020204" pitchFamily="34" charset="0"/>
              </a:rPr>
              <a:t>으로 </a:t>
            </a:r>
            <a:r>
              <a:rPr lang="ko-KR" altLang="ko-KR" sz="1600" dirty="0">
                <a:latin typeface="Arial" panose="020B0604020202020204" pitchFamily="34" charset="0"/>
              </a:rPr>
              <a:t>사전 라벨 없이 이상치 탐지 가능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국소 밀도 기반</a:t>
            </a:r>
            <a:r>
              <a:rPr lang="ko-KR" altLang="ko-KR" sz="1600" dirty="0">
                <a:latin typeface="Arial" panose="020B0604020202020204" pitchFamily="34" charset="0"/>
              </a:rPr>
              <a:t>: 글로벌 밀도가 아닌 주변 밀도와 비교해 이상치 판단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ko-KR" altLang="ko-KR" sz="1600" dirty="0">
                <a:latin typeface="Arial" panose="020B0604020202020204" pitchFamily="34" charset="0"/>
              </a:rPr>
              <a:t>→ </a:t>
            </a:r>
            <a:r>
              <a:rPr lang="ko-KR" altLang="en-US" sz="1600" b="1" dirty="0">
                <a:solidFill>
                  <a:srgbClr val="0070C0"/>
                </a:solidFill>
              </a:rPr>
              <a:t>주변 데이터 포인트에 비해 국소 밀도</a:t>
            </a:r>
            <a:r>
              <a:rPr lang="en-US" altLang="ko-KR" sz="1600" b="1" dirty="0">
                <a:solidFill>
                  <a:srgbClr val="0070C0"/>
                </a:solidFill>
              </a:rPr>
              <a:t>(local density)</a:t>
            </a:r>
            <a:r>
              <a:rPr lang="ko-KR" altLang="en-US" sz="1600" b="1" dirty="0">
                <a:solidFill>
                  <a:srgbClr val="0070C0"/>
                </a:solidFill>
              </a:rPr>
              <a:t>가 현저히 낮은 점은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</a:t>
            </a:r>
            <a:r>
              <a:rPr lang="ko-KR" altLang="en-US" sz="1600" b="1" dirty="0">
                <a:solidFill>
                  <a:srgbClr val="0070C0"/>
                </a:solidFill>
              </a:rPr>
              <a:t>정상 군집에서 벗어난 이상치로 판단</a:t>
            </a:r>
            <a:endParaRPr lang="en-US" altLang="ko-KR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b="1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활용 예</a:t>
            </a:r>
            <a:r>
              <a:rPr lang="en-US" altLang="ko-KR" sz="16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네트워크 트래픽에서 갑자기 혼자 튀는 비정상 패킷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251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30D31-78C4-5807-9E4D-36516A9D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3A4D-8B11-DB5F-B714-FEC3C2C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AI의</a:t>
            </a:r>
            <a:r>
              <a:rPr sz="2800" dirty="0"/>
              <a:t> </a:t>
            </a:r>
            <a:r>
              <a:rPr sz="2800" dirty="0" err="1"/>
              <a:t>강점은</a:t>
            </a:r>
            <a:r>
              <a:rPr sz="2800" dirty="0"/>
              <a:t>?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672094-470C-C041-98DF-FCC8BCC5E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75705"/>
              </p:ext>
            </p:extLst>
          </p:nvPr>
        </p:nvGraphicFramePr>
        <p:xfrm>
          <a:off x="411163" y="1158240"/>
          <a:ext cx="8318500" cy="36576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1845718976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322535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강      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설      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7270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F371AA0-6F2E-9174-F9DE-CCAFC49E7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34711"/>
              </p:ext>
            </p:extLst>
          </p:nvPr>
        </p:nvGraphicFramePr>
        <p:xfrm>
          <a:off x="411163" y="15544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91591959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3549778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알려지지 않은 위협 탐지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기존 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시그니처</a:t>
                      </a:r>
                      <a:r>
                        <a:rPr lang="ko-KR" altLang="en-US" sz="1400" dirty="0"/>
                        <a:t> 기반은 알려진 공격만 탐지 가능하지만</a:t>
                      </a:r>
                      <a:r>
                        <a:rPr lang="en-US" altLang="ko-KR" sz="1400" dirty="0"/>
                        <a:t>, AI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ko-KR" altLang="en-US" sz="1400" b="1" dirty="0"/>
                        <a:t>이상행위 기반</a:t>
                      </a:r>
                      <a:r>
                        <a:rPr lang="ko-KR" altLang="en-US" sz="1400" dirty="0"/>
                        <a:t>으로 </a:t>
                      </a:r>
                      <a:r>
                        <a:rPr lang="ko-KR" altLang="en-US" sz="1400" b="1" dirty="0" err="1"/>
                        <a:t>제로데이</a:t>
                      </a:r>
                      <a:r>
                        <a:rPr lang="ko-KR" altLang="en-US" sz="1400" b="1" dirty="0"/>
                        <a:t>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변종 악성코드</a:t>
                      </a:r>
                      <a:r>
                        <a:rPr lang="ko-KR" altLang="en-US" sz="1400" dirty="0"/>
                        <a:t> 등 </a:t>
                      </a:r>
                      <a:r>
                        <a:rPr lang="ko-KR" altLang="en-US" sz="1400" b="1" dirty="0"/>
                        <a:t>미확인 위협</a:t>
                      </a:r>
                      <a:r>
                        <a:rPr lang="ko-KR" altLang="en-US" sz="1400" dirty="0"/>
                        <a:t> 탐지가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03666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0492904-8F79-0EEF-A569-34D32EAC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39267"/>
              </p:ext>
            </p:extLst>
          </p:nvPr>
        </p:nvGraphicFramePr>
        <p:xfrm>
          <a:off x="411163" y="236220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4237410057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10982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 err="1"/>
                        <a:t>오탐</a:t>
                      </a:r>
                      <a:r>
                        <a:rPr lang="en-US" altLang="ko-KR" sz="1400" b="1" dirty="0"/>
                        <a:t>·</a:t>
                      </a:r>
                      <a:r>
                        <a:rPr lang="ko-KR" altLang="en-US" sz="1400" b="1" dirty="0" err="1"/>
                        <a:t>미탐</a:t>
                      </a:r>
                      <a:r>
                        <a:rPr lang="ko-KR" altLang="en-US" sz="1400" b="1" dirty="0"/>
                        <a:t> 감소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는 학습을 통해 </a:t>
                      </a:r>
                      <a:r>
                        <a:rPr lang="ko-KR" altLang="en-US" sz="1400" b="1" dirty="0"/>
                        <a:t>정상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비정상 행위 간 경계를 동적으로 조정</a:t>
                      </a:r>
                      <a:r>
                        <a:rPr lang="ko-KR" altLang="en-US" sz="1400" dirty="0"/>
                        <a:t>하여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 룰 기반 대비 </a:t>
                      </a:r>
                      <a:r>
                        <a:rPr lang="ko-KR" altLang="en-US" sz="1400" dirty="0" err="1"/>
                        <a:t>오탐과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미탐을</a:t>
                      </a:r>
                      <a:r>
                        <a:rPr lang="ko-KR" altLang="en-US" sz="1400" dirty="0"/>
                        <a:t> 줄일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4947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A808623-764A-9798-BF64-7C40D9E28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3135"/>
              </p:ext>
            </p:extLst>
          </p:nvPr>
        </p:nvGraphicFramePr>
        <p:xfrm>
          <a:off x="411163" y="31546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57508232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9799228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실시간 분석 및 대응 자동화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대량 로그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네트워크 데이터를 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가 자동 분석</a:t>
                      </a:r>
                      <a:r>
                        <a:rPr lang="ko-KR" altLang="en-US" sz="1400" dirty="0"/>
                        <a:t>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이상 징후에 대해 </a:t>
                      </a:r>
                      <a:r>
                        <a:rPr lang="ko-KR" altLang="en-US" sz="1400" b="1" dirty="0"/>
                        <a:t>즉각적인 알림 또는 조치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자동차단 등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dirty="0"/>
                        <a:t>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14179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32FEA49-683F-BF41-1619-381B0B57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95705"/>
              </p:ext>
            </p:extLst>
          </p:nvPr>
        </p:nvGraphicFramePr>
        <p:xfrm>
          <a:off x="411163" y="39928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541274017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546115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dirty="0"/>
                        <a:t>공격 패턴의 지속적 학습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 err="1"/>
                        <a:t>머신러닝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딥러닝 모델은 </a:t>
                      </a:r>
                      <a:r>
                        <a:rPr lang="ko-KR" altLang="en-US" sz="1400" b="1" dirty="0"/>
                        <a:t>새로운 위협 데이터를 학습하여 지속 개선</a:t>
                      </a:r>
                      <a:r>
                        <a:rPr lang="ko-KR" altLang="en-US" sz="1400" dirty="0"/>
                        <a:t>되므로 </a:t>
                      </a:r>
                      <a:r>
                        <a:rPr lang="en-US" altLang="ko-KR" sz="1400" b="1" dirty="0"/>
                        <a:t>APT</a:t>
                      </a:r>
                      <a:r>
                        <a:rPr lang="ko-KR" altLang="en-US" sz="1400" b="1" dirty="0"/>
                        <a:t>처럼 지속적 공격에도 적응 가능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20631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457CBA5-17B2-C8B0-3F16-85A2331A1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50887"/>
              </p:ext>
            </p:extLst>
          </p:nvPr>
        </p:nvGraphicFramePr>
        <p:xfrm>
          <a:off x="411163" y="4892040"/>
          <a:ext cx="8318500" cy="51816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100239266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4037399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5. </a:t>
                      </a:r>
                      <a:r>
                        <a:rPr lang="ko-KR" altLang="en-US" sz="1400" b="1" dirty="0"/>
                        <a:t>대규모 데이터 분석에 유리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보안 시스템은 막대한 로그와 트래픽 데이터를 발생시키는데</a:t>
                      </a:r>
                      <a:r>
                        <a:rPr lang="en-US" altLang="ko-KR" sz="1400" dirty="0"/>
                        <a:t>, AI</a:t>
                      </a:r>
                      <a:r>
                        <a:rPr lang="ko-KR" altLang="en-US" sz="1400" dirty="0"/>
                        <a:t>는 이를 </a:t>
                      </a:r>
                      <a:r>
                        <a:rPr lang="ko-KR" altLang="en-US" sz="1400" b="1" dirty="0"/>
                        <a:t>고속</a:t>
                      </a:r>
                      <a:r>
                        <a:rPr lang="en-US" altLang="ko-KR" sz="1400" b="1" dirty="0"/>
                        <a:t>·</a:t>
                      </a:r>
                      <a:r>
                        <a:rPr lang="ko-KR" altLang="en-US" sz="1400" b="1" dirty="0" err="1"/>
                        <a:t>고정밀</a:t>
                      </a:r>
                      <a:r>
                        <a:rPr lang="ko-KR" altLang="en-US" sz="1400" b="1" dirty="0"/>
                        <a:t> 분석</a:t>
                      </a:r>
                      <a:r>
                        <a:rPr lang="ko-KR" altLang="en-US" sz="1400" dirty="0"/>
                        <a:t>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76204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5E913D8-775B-610A-CE19-0C9FBD05B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27710"/>
              </p:ext>
            </p:extLst>
          </p:nvPr>
        </p:nvGraphicFramePr>
        <p:xfrm>
          <a:off x="411163" y="5440680"/>
          <a:ext cx="8318500" cy="51816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28160862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729652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6. </a:t>
                      </a:r>
                      <a:r>
                        <a:rPr lang="ko-KR" altLang="en-US" sz="1400" b="1" dirty="0"/>
                        <a:t>사용자 및 시스템 행위 기반 탐지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ko-KR" altLang="en-US" sz="1400" b="1" dirty="0"/>
                        <a:t>정상 사용자의 평소 패턴</a:t>
                      </a:r>
                      <a:r>
                        <a:rPr lang="ko-KR" altLang="en-US" sz="1400" dirty="0"/>
                        <a:t>을 학습해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이상행위 탐지에 활용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54492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D7A528C-6D3F-0CDA-6B80-FB6E8AFC5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49979"/>
              </p:ext>
            </p:extLst>
          </p:nvPr>
        </p:nvGraphicFramePr>
        <p:xfrm>
          <a:off x="411163" y="60502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96470166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43533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7. </a:t>
                      </a:r>
                      <a:r>
                        <a:rPr lang="ko-KR" altLang="en-US" sz="1400" b="1" dirty="0"/>
                        <a:t>보안 위협 예측 가능성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는 과거의 공격 경향성과 상관관계를 분석하여 </a:t>
                      </a:r>
                      <a:r>
                        <a:rPr lang="ko-KR" altLang="en-US" sz="1400" b="1" dirty="0"/>
                        <a:t>공격 발생 전 예측 및 대응</a:t>
                      </a:r>
                      <a:r>
                        <a:rPr lang="ko-KR" altLang="en-US" sz="1400" dirty="0"/>
                        <a:t> 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공격 시점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공격자 이동경로 예측 등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80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ECB60-A754-2412-A53E-D805BB0AB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9C4C4C-D385-148A-4966-57449571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D0BDC-7FBA-739C-D705-1B0EF2B2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밀도계산을 위한 기본 거리 계산함수</a:t>
            </a:r>
            <a:r>
              <a:rPr lang="en-US" altLang="ko-KR" sz="1800" dirty="0"/>
              <a:t>: </a:t>
            </a:r>
            <a:r>
              <a:rPr lang="ko-KR" altLang="en-US" sz="1800" b="1" dirty="0"/>
              <a:t>유클리드 거리 </a:t>
            </a:r>
            <a:r>
              <a:rPr lang="en-US" altLang="ko-KR" sz="1800" b="1" dirty="0"/>
              <a:t>(Euclidean Distance)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LOF</a:t>
            </a:r>
            <a:r>
              <a:rPr lang="ko-KR" altLang="en-US" sz="1600" dirty="0"/>
              <a:t>는 각 점의 국소 밀도를 평가하기 위해 이웃 간 거리 기반의 도달 거리</a:t>
            </a:r>
            <a:r>
              <a:rPr lang="en-US" altLang="ko-KR" sz="1600" dirty="0"/>
              <a:t>(reachability distance)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사용하는 기본적인 거리 계산 방법은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예제 </a:t>
            </a:r>
            <a:r>
              <a:rPr lang="en-US" altLang="ko-KR" sz="1600" dirty="0"/>
              <a:t>1: 2</a:t>
            </a:r>
            <a:r>
              <a:rPr lang="ko-KR" altLang="en-US" sz="1600" dirty="0"/>
              <a:t>차원 평면에서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 두 점이 다음과 같다고 </a:t>
            </a:r>
            <a:r>
              <a:rPr lang="ko-KR" altLang="en-US" sz="1600" dirty="0" err="1"/>
              <a:t>할때</a:t>
            </a:r>
            <a:r>
              <a:rPr lang="en-US" altLang="ko-KR" sz="1600" dirty="0"/>
              <a:t>:  A=(3,4), B=(7,1)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유클리드 거리는</a:t>
            </a:r>
            <a:r>
              <a:rPr lang="en-US" altLang="ko-KR" sz="1600" dirty="0"/>
              <a:t>: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BC43D0-CD1E-79C5-C6A7-1411211D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63916"/>
            <a:ext cx="7037203" cy="930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A73FE7-8C3A-7084-0619-F6484818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3" y="5623032"/>
            <a:ext cx="6553200" cy="4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7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D780A-C062-A384-D02B-88D212346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F43D6EA-666D-5601-A631-DBBE0721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6FBA0C-5C9D-F37F-0036-A12DA4EF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기본 거리 계산함수</a:t>
            </a:r>
            <a:r>
              <a:rPr lang="en-US" altLang="ko-KR" sz="1800" dirty="0"/>
              <a:t>: </a:t>
            </a:r>
            <a:r>
              <a:rPr lang="ko-KR" altLang="en-US" sz="1800" dirty="0"/>
              <a:t>유클리드 거리 </a:t>
            </a:r>
            <a:r>
              <a:rPr lang="en-US" altLang="ko-KR" sz="1800" dirty="0"/>
              <a:t>(Euclidean Distance)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예제 </a:t>
            </a:r>
            <a:r>
              <a:rPr lang="en-US" altLang="ko-KR" sz="1600" dirty="0"/>
              <a:t>2: </a:t>
            </a:r>
            <a:r>
              <a:rPr lang="ko-KR" altLang="en-US" sz="1600" dirty="0"/>
              <a:t>다차원 </a:t>
            </a:r>
            <a:r>
              <a:rPr lang="en-US" altLang="ko-KR" sz="1600" dirty="0"/>
              <a:t>(3</a:t>
            </a:r>
            <a:r>
              <a:rPr lang="ko-KR" altLang="en-US" sz="1600" dirty="0"/>
              <a:t>차원 이상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밀도와 유클리드 거리의 관계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한 점 주변의 평균 유클리드 거리가 짧을수록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b="1" dirty="0"/>
              <a:t>해당 점은 </a:t>
            </a:r>
            <a:r>
              <a:rPr lang="en-US" altLang="ko-KR" sz="1600" b="1" dirty="0"/>
              <a:t>"</a:t>
            </a:r>
            <a:r>
              <a:rPr lang="ko-KR" altLang="en-US" sz="1600" b="1" dirty="0"/>
              <a:t>조밀한 영역</a:t>
            </a:r>
            <a:r>
              <a:rPr lang="en-US" altLang="ko-KR" sz="1600" b="1" dirty="0"/>
              <a:t>(dense region)"</a:t>
            </a:r>
            <a:r>
              <a:rPr lang="ko-KR" altLang="en-US" sz="1600" b="1" dirty="0"/>
              <a:t>에 위치</a:t>
            </a:r>
            <a:r>
              <a:rPr lang="ko-KR" altLang="en-US" sz="1600" dirty="0"/>
              <a:t>한다고 간주한다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반대로 평균 거리가 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주변에 점이 드물다는 뜻이므로 </a:t>
            </a:r>
            <a:r>
              <a:rPr lang="ko-KR" altLang="en-US" sz="1600" b="1" dirty="0"/>
              <a:t>밀도가 낮은 영역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0B7F4-5773-7ADF-079E-A3D326A5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4510505" cy="16401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7676D2-87FD-525C-18B3-6F1454C4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25" y="3733800"/>
            <a:ext cx="7239000" cy="4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4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3B6DD-7CC8-DF1F-3F13-370DEDD33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3D5606-D17A-7C81-4C17-55910D91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D84D4-C5FE-3F0D-C112-231D95DD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611" y="990600"/>
            <a:ext cx="3436189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=[50, 500]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이</a:t>
            </a:r>
            <a:r>
              <a:rPr kumimoji="0" lang="ko-KR" altLang="en-US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변량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정규분포의 평균값</a:t>
            </a:r>
            <a:r>
              <a:rPr lang="ko-KR" altLang="en-US" sz="1200" dirty="0">
                <a:solidFill>
                  <a:srgbClr val="FF0000"/>
                </a:solidFill>
              </a:rPr>
              <a:t>이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여기서 두 개의 특성을 가정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첫 번째 특성 (예: 포트 번호 근처 값)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두 번째 특성 (예: 평균 전송 길이</a:t>
            </a:r>
            <a:endParaRPr lang="en-US" altLang="ko-KR" sz="1200" b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altLang="ko-KR" sz="1200" b="0" dirty="0">
                <a:sym typeface="Wingdings" panose="05000000000000000000" pitchFamily="2" charset="2"/>
              </a:rPr>
              <a:t> </a:t>
            </a:r>
            <a:r>
              <a:rPr lang="ko-KR" altLang="ko-KR" sz="1200" b="0" dirty="0"/>
              <a:t>여기서 </a:t>
            </a:r>
            <a:r>
              <a:rPr lang="ko-KR" altLang="ko-KR" sz="1200" b="0" dirty="0" err="1">
                <a:latin typeface="Arial Unicode MS"/>
              </a:rPr>
              <a:t>cov</a:t>
            </a:r>
            <a:r>
              <a:rPr lang="ko-KR" altLang="ko-KR" sz="1200" b="0" dirty="0">
                <a:latin typeface="Arial Unicode MS"/>
              </a:rPr>
              <a:t>=[[50, 0], [0, 5000]]</a:t>
            </a:r>
            <a:r>
              <a:rPr lang="ko-KR" altLang="ko-KR" sz="1200" b="0" dirty="0"/>
              <a:t>는 다음을 의미</a:t>
            </a:r>
            <a:r>
              <a:rPr lang="ko-KR" altLang="en-US" sz="1200" b="0" dirty="0"/>
              <a:t>한</a:t>
            </a:r>
            <a:r>
              <a:rPr lang="ko-KR" altLang="ko-KR" sz="1200" b="0" dirty="0"/>
              <a:t>다:</a:t>
            </a:r>
          </a:p>
          <a:p>
            <a:pPr lvl="0">
              <a:buFontTx/>
              <a:buChar char="•"/>
            </a:pPr>
            <a:r>
              <a:rPr lang="ko-KR" altLang="ko-KR" sz="1200" b="0" dirty="0"/>
              <a:t>첫 번째 변수(예: 포트 관련 숫자)의 </a:t>
            </a:r>
            <a:r>
              <a:rPr lang="ko-KR" altLang="ko-KR" sz="1200" dirty="0"/>
              <a:t>분산이 50</a:t>
            </a:r>
            <a:endParaRPr lang="ko-KR" altLang="ko-KR" sz="1200" b="0" dirty="0"/>
          </a:p>
          <a:p>
            <a:pPr lvl="0">
              <a:buFontTx/>
              <a:buChar char="•"/>
            </a:pPr>
            <a:r>
              <a:rPr lang="ko-KR" altLang="ko-KR" sz="1200" b="0" dirty="0"/>
              <a:t>두 번째 변수(예: 패킷 길이)의 </a:t>
            </a:r>
            <a:r>
              <a:rPr lang="ko-KR" altLang="ko-KR" sz="1200" dirty="0"/>
              <a:t>분산이 5000</a:t>
            </a:r>
            <a:endParaRPr lang="ko-KR" altLang="ko-KR" sz="1200" b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ko-KR" altLang="ko-KR" sz="1200" dirty="0"/>
              <a:t>분산이 50”이란 구체적 의미</a:t>
            </a:r>
            <a:r>
              <a:rPr lang="en-US" altLang="ko-KR" sz="1200" dirty="0"/>
              <a:t>?</a:t>
            </a:r>
            <a:endParaRPr lang="ko-KR" altLang="ko-KR" sz="1200" dirty="0"/>
          </a:p>
          <a:p>
            <a:pPr lvl="0">
              <a:buFontTx/>
              <a:buChar char="•"/>
            </a:pPr>
            <a:r>
              <a:rPr lang="ko-KR" altLang="ko-KR" sz="1200" b="0" dirty="0"/>
              <a:t>첫 번째 변수의 평균이 </a:t>
            </a:r>
            <a:r>
              <a:rPr lang="ko-KR" altLang="ko-KR" sz="1200" b="0" dirty="0">
                <a:latin typeface="Arial Unicode MS"/>
              </a:rPr>
              <a:t>50</a:t>
            </a:r>
            <a:r>
              <a:rPr lang="ko-KR" altLang="ko-KR" sz="1200" b="0" dirty="0"/>
              <a:t>이므로,</a:t>
            </a:r>
          </a:p>
          <a:p>
            <a:pPr lvl="0">
              <a:buFontTx/>
              <a:buChar char="•"/>
            </a:pPr>
            <a:r>
              <a:rPr lang="ko-KR" altLang="ko-KR" sz="1200" b="0" dirty="0"/>
              <a:t>생성된 데이터는 대부분 </a:t>
            </a:r>
            <a:r>
              <a:rPr lang="ko-KR" altLang="ko-KR" sz="1200" b="0" dirty="0">
                <a:latin typeface="Arial Unicode MS"/>
              </a:rPr>
              <a:t>50 ± √50 ≈ 50 ± 7.07</a:t>
            </a:r>
            <a:r>
              <a:rPr lang="ko-KR" altLang="ko-KR" sz="1200" b="0" dirty="0"/>
              <a:t> 범위 내에 분포</a:t>
            </a:r>
          </a:p>
          <a:p>
            <a:pPr lvl="0">
              <a:buFontTx/>
              <a:buChar char="•"/>
            </a:pPr>
            <a:r>
              <a:rPr lang="ko-KR" altLang="ko-KR" sz="1200" b="0" dirty="0"/>
              <a:t>즉, 이 변수는 약 </a:t>
            </a:r>
            <a:r>
              <a:rPr lang="ko-KR" altLang="ko-KR" sz="1200" dirty="0"/>
              <a:t>43~57 사이</a:t>
            </a:r>
            <a:r>
              <a:rPr lang="ko-KR" altLang="ko-KR" sz="1200" b="0" dirty="0"/>
              <a:t>의 값이 주로 생성됨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1D19B4-F590-35EB-2868-4AB51266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1" y="1017815"/>
            <a:ext cx="4870449" cy="1532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59B058-4664-60F8-20E4-3B12C56A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1" y="2667000"/>
            <a:ext cx="3276600" cy="12872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8F8AE5-DF4B-EF69-087A-FFDDBC5C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70885"/>
            <a:ext cx="3505200" cy="27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1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32E9-4519-1038-815A-BD61112B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BF17CF-AE69-19A7-93A4-DC271F42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143000"/>
            <a:ext cx="8428037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 err="1"/>
              <a:t>LocalOutlierFactor</a:t>
            </a:r>
            <a:r>
              <a:rPr lang="en-US" altLang="ko-KR" sz="1800" b="1" dirty="0"/>
              <a:t>()</a:t>
            </a:r>
            <a:r>
              <a:rPr lang="en-US" altLang="ko-KR" sz="1800" dirty="0"/>
              <a:t>: </a:t>
            </a:r>
            <a:r>
              <a:rPr lang="ko-KR" altLang="ko-KR" sz="1600" dirty="0" err="1">
                <a:latin typeface="Arial Unicode MS"/>
              </a:rPr>
              <a:t>LocalOutlierFactor</a:t>
            </a:r>
            <a:r>
              <a:rPr lang="ko-KR" altLang="ko-KR" sz="1600" dirty="0" err="1"/>
              <a:t>는</a:t>
            </a:r>
            <a:r>
              <a:rPr lang="ko-KR" altLang="ko-KR" sz="1600" dirty="0"/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비지도 이상탐지 모델</a:t>
            </a:r>
            <a:r>
              <a:rPr lang="ko-KR" altLang="ko-KR" sz="1600" dirty="0">
                <a:latin typeface="Arial" panose="020B0604020202020204" pitchFamily="34" charset="0"/>
              </a:rPr>
              <a:t>로,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각 데이터 포인트의 국소 밀도(</a:t>
            </a:r>
            <a:r>
              <a:rPr lang="ko-KR" altLang="ko-KR" sz="1600" dirty="0" err="1">
                <a:latin typeface="Arial" panose="020B0604020202020204" pitchFamily="34" charset="0"/>
              </a:rPr>
              <a:t>local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density</a:t>
            </a:r>
            <a:r>
              <a:rPr lang="ko-KR" altLang="ko-KR" sz="1600" dirty="0">
                <a:latin typeface="Arial" panose="020B0604020202020204" pitchFamily="34" charset="0"/>
              </a:rPr>
              <a:t>)를 기반으로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그 점이 </a:t>
            </a:r>
            <a:r>
              <a:rPr lang="ko-KR" altLang="ko-KR" sz="1600" b="1" dirty="0">
                <a:latin typeface="Arial" panose="020B0604020202020204" pitchFamily="34" charset="0"/>
              </a:rPr>
              <a:t>이상한 위치에 있는지</a:t>
            </a:r>
            <a:r>
              <a:rPr lang="ko-KR" altLang="ko-KR" sz="1600" dirty="0">
                <a:latin typeface="Arial" panose="020B0604020202020204" pitchFamily="34" charset="0"/>
              </a:rPr>
              <a:t>를 판단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Arial" panose="020B0604020202020204" pitchFamily="34" charset="0"/>
              </a:rPr>
              <a:t>예시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n_neighbors</a:t>
            </a:r>
            <a:r>
              <a:rPr lang="en-US" altLang="ko-KR" sz="1600" dirty="0"/>
              <a:t>=20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각 점의 밀도를 계산할 때 참고할 주변 이웃의 개수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전체 데이터 중 약 </a:t>
            </a:r>
            <a:r>
              <a:rPr lang="en-US" altLang="ko-KR" sz="1600" b="1" dirty="0"/>
              <a:t>5%</a:t>
            </a:r>
            <a:r>
              <a:rPr lang="ko-KR" altLang="en-US" sz="1600" b="1" dirty="0"/>
              <a:t>를 이상치로 가정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예측 시 기준 설정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 err="1"/>
              <a:t>fit_predict</a:t>
            </a:r>
            <a:r>
              <a:rPr lang="en-US" altLang="ko-KR" sz="1800" b="1" dirty="0"/>
              <a:t>(data)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 Unicode MS"/>
              </a:rPr>
              <a:t>data</a:t>
            </a:r>
            <a:r>
              <a:rPr lang="ko-KR" altLang="ko-KR" sz="1600" dirty="0"/>
              <a:t>: </a:t>
            </a:r>
            <a:r>
              <a:rPr lang="ko-KR" altLang="ko-KR" sz="1600" dirty="0">
                <a:latin typeface="Arial Unicode MS"/>
              </a:rPr>
              <a:t>(</a:t>
            </a:r>
            <a:r>
              <a:rPr lang="ko-KR" altLang="ko-KR" sz="1600" dirty="0" err="1">
                <a:latin typeface="Arial Unicode MS"/>
              </a:rPr>
              <a:t>n_samples</a:t>
            </a:r>
            <a:r>
              <a:rPr lang="ko-KR" altLang="ko-KR" sz="1600" dirty="0">
                <a:latin typeface="Arial Unicode MS"/>
              </a:rPr>
              <a:t>, </a:t>
            </a:r>
            <a:r>
              <a:rPr lang="ko-KR" altLang="ko-KR" sz="1600" dirty="0" err="1">
                <a:latin typeface="Arial Unicode MS"/>
              </a:rPr>
              <a:t>n_features</a:t>
            </a:r>
            <a:r>
              <a:rPr lang="ko-KR" altLang="ko-KR" sz="1600" dirty="0">
                <a:latin typeface="Arial Unicode MS"/>
              </a:rPr>
              <a:t>)</a:t>
            </a:r>
            <a:r>
              <a:rPr lang="ko-KR" altLang="ko-KR" sz="1600" dirty="0"/>
              <a:t> 형태의 입력 데이터 (예: 2차원 벡터들)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내부적으로 학습(</a:t>
            </a:r>
            <a:r>
              <a:rPr lang="ko-KR" altLang="ko-KR" sz="1600" dirty="0" err="1">
                <a:latin typeface="Arial" panose="020B0604020202020204" pitchFamily="34" charset="0"/>
              </a:rPr>
              <a:t>fit</a:t>
            </a:r>
            <a:r>
              <a:rPr lang="ko-KR" altLang="ko-KR" sz="1600" dirty="0">
                <a:latin typeface="Arial" panose="020B0604020202020204" pitchFamily="34" charset="0"/>
              </a:rPr>
              <a:t>)을 수행한 후,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각 샘플에 대해 이상치 여부를 예측(</a:t>
            </a:r>
            <a:r>
              <a:rPr lang="ko-KR" altLang="ko-KR" sz="1600" dirty="0" err="1">
                <a:latin typeface="Arial" panose="020B0604020202020204" pitchFamily="34" charset="0"/>
              </a:rPr>
              <a:t>predict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651F2C-451D-9390-79D0-C5CAB88D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9EAC5-9F81-CDE7-CDEF-8DE059F8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52623"/>
            <a:ext cx="5911380" cy="11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4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CE45D-AC89-F204-9544-9CB674A3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E19E0FC-2707-CAFA-2592-BD51465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50350-74CD-60FE-6E8D-2B694590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199"/>
            <a:ext cx="7315200" cy="54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6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4B96-1E19-6B41-9182-F7C59A67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8DF9262-9B85-BF51-1D89-4CA778C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AADA3-909C-4AB8-5B10-5AC9969F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0428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9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1DD8-6E86-6C3D-A074-EA612D110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6165E1-5503-171D-264E-AB67BE89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0D1DF7-C9AD-E8EC-EB9F-43BB6D66E264}"/>
              </a:ext>
            </a:extLst>
          </p:cNvPr>
          <p:cNvSpPr txBox="1">
            <a:spLocks/>
          </p:cNvSpPr>
          <p:nvPr/>
        </p:nvSpPr>
        <p:spPr bwMode="auto">
          <a:xfrm>
            <a:off x="489535" y="1083801"/>
            <a:ext cx="8393530" cy="496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900" b="1" kern="0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r>
              <a:rPr lang="en-US" altLang="ko-KR" sz="1900" b="1" kern="0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sz="19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sz="1700" b="1" kern="0" dirty="0">
                <a:latin typeface="KoPub돋움체_Pro Light" pitchFamily="18" charset="-127"/>
                <a:ea typeface="KoPub돋움체_Pro Light" pitchFamily="18" charset="-127"/>
              </a:rPr>
              <a:t>인코더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인지 네트워크라고도 하며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특성에 대한 학습을 수행하는 부분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sz="1700" b="1" kern="0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b="1" kern="0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, Latent vector):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모델의 뉴런 개수가 최소인 계층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    이 계층에서는 차원이 가장 낮은 입력 데이터의 압축 표현이 포함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sz="1700" b="1" kern="0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생성 네트워크</a:t>
            </a:r>
            <a:r>
              <a:rPr lang="en-US" altLang="ko-KR" sz="1700" b="0" kern="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network)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라고도 하며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이 부분은 병목층에서 압축된 데이터를 원래대로 재구성</a:t>
            </a:r>
            <a:r>
              <a:rPr lang="en-US" altLang="ko-KR" sz="1700" b="0" kern="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(reconstruction)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하는 역할을 함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    즉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최대한 입력에 가까운 출력을 생성하도록 함 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sz="1700" b="1" kern="0" dirty="0">
                <a:latin typeface="KoPub돋움체_Pro Light" pitchFamily="18" charset="-127"/>
                <a:ea typeface="KoPub돋움체_Pro Light" pitchFamily="18" charset="-127"/>
              </a:rPr>
              <a:t>손실 재구성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b="0" kern="0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 압축된 입력을 출력층에서 재구성하며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손실 함수는 입력과 출력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인코더와 </a:t>
            </a:r>
            <a:r>
              <a:rPr lang="ko-KR" altLang="en-US" sz="1700" b="0" kern="0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의 차이를 가지고 계산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FAF009-BFB7-585F-1844-4C20A19A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5209700"/>
            <a:ext cx="5257800" cy="15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1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CEA962C-91BF-95D3-0723-1853AD9E7C16}"/>
              </a:ext>
            </a:extLst>
          </p:cNvPr>
          <p:cNvSpPr txBox="1">
            <a:spLocks/>
          </p:cNvSpPr>
          <p:nvPr/>
        </p:nvSpPr>
        <p:spPr>
          <a:xfrm>
            <a:off x="556602" y="106680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차원축소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(Dimensionality reduction)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두가지 주요 응용분야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생성된 압축된 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(classification),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클러스터링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(clustering),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이상탐지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(anomaly detection)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등에 입력으로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가시화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데이터가 고차원이라 가시화를 시키기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어려울때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벡터는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2D, 3D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가시화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A16092-FF35-DBE7-A35D-02D2C0EB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2" y="4001237"/>
            <a:ext cx="3110778" cy="2038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D5FA4C-8FD1-C725-6F9C-EBF2A8FF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12" y="4293105"/>
            <a:ext cx="5077952" cy="979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58BC5-D01A-298B-0211-DE4EEAD23868}"/>
              </a:ext>
            </a:extLst>
          </p:cNvPr>
          <p:cNvSpPr txBox="1"/>
          <p:nvPr/>
        </p:nvSpPr>
        <p:spPr>
          <a:xfrm>
            <a:off x="3765502" y="5445245"/>
            <a:ext cx="548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/>
              <a:t>차원이 </a:t>
            </a:r>
            <a:r>
              <a:rPr lang="en-US" altLang="ko-KR" dirty="0"/>
              <a:t>5</a:t>
            </a:r>
            <a:r>
              <a:rPr lang="ko-KR" altLang="en-US" dirty="0"/>
              <a:t>인 얼굴 데이터 </a:t>
            </a:r>
            <a:r>
              <a:rPr lang="ko-KR" altLang="en-US" dirty="0" err="1"/>
              <a:t>오토인코더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 얼굴속성</a:t>
            </a:r>
            <a:r>
              <a:rPr lang="en-US" altLang="ko-KR" dirty="0"/>
              <a:t>(attribute, feature),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즉</a:t>
            </a:r>
            <a:r>
              <a:rPr lang="en-US" altLang="ko-KR" dirty="0"/>
              <a:t>, gender, age, </a:t>
            </a:r>
            <a:r>
              <a:rPr lang="ko-KR" altLang="en-US" dirty="0"/>
              <a:t>등에 대해 학습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B23303-6A01-E418-0AB2-9B21E6992125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400" kern="0"/>
              <a:t>학습사례</a:t>
            </a:r>
            <a:r>
              <a:rPr lang="en-US" altLang="ko-KR" sz="2400" kern="0"/>
              <a:t>_4_AutoEncoder(</a:t>
            </a:r>
            <a:r>
              <a:rPr lang="ko-KR" altLang="en-US" sz="2400" kern="0"/>
              <a:t>네크워크</a:t>
            </a:r>
            <a:r>
              <a:rPr lang="en-US" altLang="ko-KR" sz="2400" kern="0"/>
              <a:t>_</a:t>
            </a:r>
            <a:r>
              <a:rPr lang="ko-KR" altLang="en-US" sz="2400" kern="0"/>
              <a:t>이상징후</a:t>
            </a:r>
            <a:r>
              <a:rPr lang="en-US" altLang="ko-KR" sz="2400" kern="0"/>
              <a:t>_</a:t>
            </a:r>
            <a:r>
              <a:rPr lang="ko-KR" altLang="en-US" sz="2400" kern="0"/>
              <a:t>탐지</a:t>
            </a:r>
            <a:r>
              <a:rPr lang="en-US" altLang="ko-KR" sz="2400" kern="0"/>
              <a:t>)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475292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6B647-5114-05D9-8DBE-20261649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14212-AF53-28DE-BA3F-C70E0EFB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오토인코더의</a:t>
            </a:r>
            <a:r>
              <a:rPr lang="ko-KR" altLang="en-US" sz="1800" dirty="0"/>
              <a:t> 재구성 오차</a:t>
            </a:r>
            <a:r>
              <a:rPr lang="en-US" altLang="ko-KR" sz="1800" dirty="0"/>
              <a:t>(reconstruction error)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>
                <a:latin typeface="Arial" panose="020B0604020202020204" pitchFamily="34" charset="0"/>
              </a:rPr>
              <a:t>재구성 오차는 </a:t>
            </a:r>
            <a:r>
              <a:rPr lang="ko-KR" altLang="ko-KR" sz="1800" dirty="0" err="1">
                <a:latin typeface="Arial" panose="020B0604020202020204" pitchFamily="34" charset="0"/>
              </a:rPr>
              <a:t>오토인코더</a:t>
            </a:r>
            <a:r>
              <a:rPr lang="ko-KR" altLang="ko-KR" sz="1800" dirty="0">
                <a:latin typeface="Arial" panose="020B0604020202020204" pitchFamily="34" charset="0"/>
              </a:rPr>
              <a:t>(</a:t>
            </a:r>
            <a:r>
              <a:rPr lang="ko-KR" altLang="ko-KR" sz="1800" dirty="0" err="1">
                <a:latin typeface="Arial" panose="020B0604020202020204" pitchFamily="34" charset="0"/>
              </a:rPr>
              <a:t>Autoencoder</a:t>
            </a:r>
            <a:r>
              <a:rPr lang="ko-KR" altLang="ko-KR" sz="1800" dirty="0">
                <a:latin typeface="Arial" panose="020B0604020202020204" pitchFamily="34" charset="0"/>
              </a:rPr>
              <a:t>)에서 가장 핵심적인 개념 중 하나</a:t>
            </a:r>
            <a:r>
              <a:rPr lang="ko-KR" altLang="en-US" sz="1800" dirty="0">
                <a:latin typeface="Arial" panose="020B0604020202020204" pitchFamily="34" charset="0"/>
              </a:rPr>
              <a:t>로</a:t>
            </a:r>
            <a:r>
              <a:rPr lang="en-US" altLang="ko-KR" sz="1800" dirty="0">
                <a:latin typeface="Arial" panose="020B0604020202020204" pitchFamily="34" charset="0"/>
              </a:rPr>
              <a:t>,</a:t>
            </a:r>
            <a:br>
              <a:rPr lang="ko-KR" altLang="ko-KR" sz="1800" dirty="0">
                <a:latin typeface="Arial" panose="020B0604020202020204" pitchFamily="34" charset="0"/>
              </a:rPr>
            </a:br>
            <a:r>
              <a:rPr lang="ko-KR" altLang="ko-KR" sz="1800" dirty="0">
                <a:latin typeface="Arial" panose="020B0604020202020204" pitchFamily="34" charset="0"/>
              </a:rPr>
              <a:t>입력 데이터를 </a:t>
            </a:r>
            <a:r>
              <a:rPr lang="ko-KR" altLang="ko-KR" sz="1800" dirty="0" err="1">
                <a:latin typeface="Arial" panose="020B0604020202020204" pitchFamily="34" charset="0"/>
              </a:rPr>
              <a:t>오토인코더로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복원했을 때 원본과 얼마나 </a:t>
            </a:r>
            <a:r>
              <a:rPr lang="ko-KR" altLang="ko-KR" sz="1800" b="1" dirty="0" err="1">
                <a:latin typeface="Arial" panose="020B0604020202020204" pitchFamily="34" charset="0"/>
              </a:rPr>
              <a:t>다른지</a:t>
            </a:r>
            <a:r>
              <a:rPr lang="ko-KR" altLang="ko-KR" sz="1800" dirty="0" err="1">
                <a:latin typeface="Arial" panose="020B0604020202020204" pitchFamily="34" charset="0"/>
              </a:rPr>
              <a:t>를</a:t>
            </a:r>
            <a:r>
              <a:rPr lang="ko-KR" altLang="ko-KR" sz="1800" dirty="0">
                <a:latin typeface="Arial" panose="020B0604020202020204" pitchFamily="34" charset="0"/>
              </a:rPr>
              <a:t> 수치로 나타낸 것</a:t>
            </a:r>
            <a:r>
              <a:rPr lang="ko-KR" altLang="en-US" sz="1800" dirty="0">
                <a:latin typeface="Arial" panose="020B0604020202020204" pitchFamily="34" charset="0"/>
              </a:rPr>
              <a:t>이</a:t>
            </a:r>
            <a:r>
              <a:rPr lang="ko-KR" altLang="ko-KR" sz="1800" dirty="0"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오토인코더</a:t>
            </a:r>
            <a:r>
              <a:rPr lang="ko-KR" altLang="en-US" sz="1800" b="1" dirty="0"/>
              <a:t> 구조</a:t>
            </a: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재구성 오차 계산식</a:t>
            </a:r>
            <a:r>
              <a:rPr lang="en-US" altLang="ko-KR" sz="1800" b="1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8B3BD-23E1-6066-C951-ED041ABA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736"/>
            <a:ext cx="5268060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2C0E2B-8F54-26F7-D6A8-AE3F2968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3258005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59F9DC-6995-F746-E054-06EB1BD9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305336"/>
            <a:ext cx="3705742" cy="638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0FFAE4-7AD1-E6D6-C9C4-A121F22A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70495"/>
            <a:ext cx="2695951" cy="68589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4BC7E37-66A3-499D-2BD8-BFA137A4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09020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E96C5-7988-58FD-C283-51B78D96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C64743-7016-27FF-3BED-B84C8FF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err="1"/>
              <a:t>오토인코더</a:t>
            </a:r>
            <a:r>
              <a:rPr lang="en-US" altLang="ko-KR" sz="1600" dirty="0"/>
              <a:t>(Autoencoder)</a:t>
            </a:r>
            <a:r>
              <a:rPr lang="ko-KR" altLang="en-US" sz="1600" dirty="0"/>
              <a:t>를 사용해 네트워크 트래픽 데이터의 이상징후</a:t>
            </a:r>
            <a:r>
              <a:rPr lang="en-US" altLang="ko-KR" sz="1600" dirty="0"/>
              <a:t>(anomaly)</a:t>
            </a:r>
            <a:r>
              <a:rPr lang="ko-KR" altLang="en-US" sz="1600" dirty="0"/>
              <a:t>를 탐지하는 프로그램으로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프로그램은 간단한 </a:t>
            </a:r>
            <a:r>
              <a:rPr lang="ko-KR" altLang="en-US" sz="1600" b="1" dirty="0"/>
              <a:t>비지도 학습 방식</a:t>
            </a:r>
            <a:r>
              <a:rPr lang="ko-KR" altLang="en-US" sz="1600" dirty="0"/>
              <a:t>으로 정상 트래픽을 학습한 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재구성 오차</a:t>
            </a:r>
            <a:r>
              <a:rPr lang="en-US" altLang="ko-KR" sz="1600" dirty="0"/>
              <a:t>(reconstruction error)</a:t>
            </a:r>
            <a:r>
              <a:rPr lang="ko-KR" altLang="en-US" sz="1600" dirty="0"/>
              <a:t>를 기준으로 이상치</a:t>
            </a:r>
            <a:r>
              <a:rPr lang="en-US" altLang="ko-KR" sz="1600" dirty="0"/>
              <a:t>(</a:t>
            </a:r>
            <a:r>
              <a:rPr lang="ko-KR" altLang="en-US" sz="1600" dirty="0"/>
              <a:t>비정상적인 트래픽</a:t>
            </a:r>
            <a:r>
              <a:rPr lang="en-US" altLang="ko-KR" sz="1600" dirty="0"/>
              <a:t>)</a:t>
            </a:r>
            <a:r>
              <a:rPr lang="ko-KR" altLang="en-US" sz="1600" dirty="0"/>
              <a:t>를 탐지한다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예제 개요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정상 트래픽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이변량</a:t>
            </a:r>
            <a:r>
              <a:rPr lang="ko-KR" altLang="en-US" sz="1600" dirty="0"/>
              <a:t> 정규분포로 생성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이상 트래픽</a:t>
            </a:r>
            <a:r>
              <a:rPr lang="en-US" altLang="ko-KR" sz="1600" dirty="0"/>
              <a:t>: </a:t>
            </a:r>
            <a:r>
              <a:rPr lang="ko-KR" altLang="en-US" sz="1600" dirty="0"/>
              <a:t>정상 분포에서 벗어난 이상한 값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/>
              <a:t>오토인코더</a:t>
            </a:r>
            <a:r>
              <a:rPr lang="ko-KR" altLang="en-US" sz="1600" b="1" dirty="0"/>
              <a:t> 학습</a:t>
            </a:r>
            <a:r>
              <a:rPr lang="en-US" altLang="ko-KR" sz="1600" dirty="0"/>
              <a:t>: </a:t>
            </a:r>
            <a:r>
              <a:rPr lang="ko-KR" altLang="en-US" sz="1600" dirty="0"/>
              <a:t>정상 데이터만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탐지 기준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rgbClr val="0070C0"/>
                </a:solidFill>
              </a:rPr>
              <a:t>재구성 오차가 크면 이상치로 판단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-KR" alt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3FD029-10DA-027D-F42F-0FBF795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295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AI </a:t>
            </a:r>
            <a:r>
              <a:rPr sz="2800" dirty="0" err="1"/>
              <a:t>융합</a:t>
            </a:r>
            <a:r>
              <a:rPr sz="2800" dirty="0"/>
              <a:t> </a:t>
            </a:r>
            <a:r>
              <a:rPr sz="2800" dirty="0" err="1"/>
              <a:t>보안</a:t>
            </a:r>
            <a:r>
              <a:rPr sz="2800" dirty="0"/>
              <a:t> </a:t>
            </a:r>
            <a:r>
              <a:rPr sz="2800" dirty="0" err="1"/>
              <a:t>제품</a:t>
            </a:r>
            <a:r>
              <a:rPr sz="2800" dirty="0"/>
              <a:t> </a:t>
            </a:r>
            <a:r>
              <a:rPr sz="2800" dirty="0" err="1"/>
              <a:t>사례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800" dirty="0"/>
              <a:t> </a:t>
            </a:r>
            <a:r>
              <a:rPr sz="1800" dirty="0"/>
              <a:t>Cylance: </a:t>
            </a:r>
            <a:r>
              <a:rPr sz="1800" dirty="0" err="1"/>
              <a:t>머신러닝으로</a:t>
            </a:r>
            <a:r>
              <a:rPr sz="1800" dirty="0"/>
              <a:t> </a:t>
            </a:r>
            <a:r>
              <a:rPr sz="1800" dirty="0" err="1"/>
              <a:t>악성코드</a:t>
            </a:r>
            <a:r>
              <a:rPr sz="1800" dirty="0"/>
              <a:t> </a:t>
            </a:r>
            <a:r>
              <a:rPr sz="1800" dirty="0" err="1"/>
              <a:t>정적</a:t>
            </a:r>
            <a:r>
              <a:rPr sz="1800" dirty="0"/>
              <a:t> </a:t>
            </a:r>
            <a:r>
              <a:rPr sz="1800" dirty="0" err="1"/>
              <a:t>분석</a:t>
            </a:r>
            <a:endParaRPr lang="en-US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800" dirty="0"/>
              <a:t> </a:t>
            </a:r>
            <a:r>
              <a:rPr sz="1800" u="sng" dirty="0"/>
              <a:t>Darktrace: </a:t>
            </a:r>
            <a:r>
              <a:rPr sz="1800" u="sng" dirty="0" err="1"/>
              <a:t>이상행위</a:t>
            </a:r>
            <a:r>
              <a:rPr sz="1800" u="sng" dirty="0"/>
              <a:t> </a:t>
            </a:r>
            <a:r>
              <a:rPr sz="1800" u="sng" dirty="0" err="1"/>
              <a:t>기반</a:t>
            </a:r>
            <a:r>
              <a:rPr sz="1800" u="sng" dirty="0"/>
              <a:t> </a:t>
            </a:r>
            <a:r>
              <a:rPr sz="1800" u="sng" dirty="0" err="1"/>
              <a:t>네트워크</a:t>
            </a:r>
            <a:r>
              <a:rPr sz="1800" u="sng" dirty="0"/>
              <a:t> </a:t>
            </a:r>
            <a:r>
              <a:rPr sz="1800" u="sng" dirty="0" err="1"/>
              <a:t>탐지</a:t>
            </a:r>
            <a:endParaRPr lang="en-US" sz="1800" u="sng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Vectra AI: </a:t>
            </a:r>
            <a:r>
              <a:rPr sz="1800" dirty="0" err="1"/>
              <a:t>공격</a:t>
            </a:r>
            <a:r>
              <a:rPr sz="1800" dirty="0"/>
              <a:t> </a:t>
            </a:r>
            <a:r>
              <a:rPr sz="1800" dirty="0" err="1"/>
              <a:t>연관성</a:t>
            </a:r>
            <a:r>
              <a:rPr sz="1800" dirty="0"/>
              <a:t> </a:t>
            </a:r>
            <a:r>
              <a:rPr sz="1800" dirty="0" err="1"/>
              <a:t>기반</a:t>
            </a:r>
            <a:r>
              <a:rPr sz="1800" dirty="0"/>
              <a:t> </a:t>
            </a:r>
            <a:r>
              <a:rPr sz="1800" dirty="0" err="1"/>
              <a:t>탐지</a:t>
            </a:r>
            <a:endParaRPr lang="en-US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Chronicle: </a:t>
            </a:r>
            <a:r>
              <a:rPr sz="1800" dirty="0" err="1"/>
              <a:t>로그</a:t>
            </a:r>
            <a:r>
              <a:rPr sz="1800" dirty="0"/>
              <a:t> </a:t>
            </a:r>
            <a:r>
              <a:rPr sz="1800" dirty="0" err="1"/>
              <a:t>분석</a:t>
            </a:r>
            <a:r>
              <a:rPr sz="1800" dirty="0"/>
              <a:t> </a:t>
            </a:r>
            <a:r>
              <a:rPr sz="1800" dirty="0" err="1"/>
              <a:t>자동화</a:t>
            </a:r>
            <a:endParaRPr lang="en-US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CNN, RF: </a:t>
            </a:r>
            <a:r>
              <a:rPr lang="ko-KR" altLang="en-US" sz="1800" dirty="0"/>
              <a:t>악성코드 정적 분석</a:t>
            </a:r>
            <a:endParaRPr lang="en-US" altLang="ko-KR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b="1" u="sng" dirty="0">
                <a:solidFill>
                  <a:srgbClr val="0070C0"/>
                </a:solidFill>
              </a:rPr>
              <a:t>Autoencoder, LSTM: </a:t>
            </a:r>
            <a:r>
              <a:rPr lang="ko-KR" altLang="en-US" sz="1800" b="1" u="sng" dirty="0">
                <a:solidFill>
                  <a:srgbClr val="0070C0"/>
                </a:solidFill>
              </a:rPr>
              <a:t>이상행위 탐지</a:t>
            </a:r>
            <a:endParaRPr lang="en-US" altLang="ko-KR" sz="1800" b="1" u="sng" dirty="0">
              <a:solidFill>
                <a:srgbClr val="0070C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BERT/NLP: </a:t>
            </a:r>
            <a:r>
              <a:rPr lang="ko-KR" altLang="en-US" sz="1800" dirty="0"/>
              <a:t>스팸</a:t>
            </a:r>
            <a:r>
              <a:rPr lang="en-US" altLang="ko-KR" sz="1800" dirty="0"/>
              <a:t>, </a:t>
            </a:r>
            <a:r>
              <a:rPr lang="ko-KR" altLang="en-US" sz="1800" dirty="0"/>
              <a:t>피싱 탐지</a:t>
            </a:r>
            <a:endParaRPr lang="en-US" altLang="ko-KR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KNN, SVM: </a:t>
            </a:r>
            <a:r>
              <a:rPr lang="ko-KR" altLang="en-US" sz="1800" dirty="0"/>
              <a:t>침입 탐지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9B10-34AF-DFD9-7D7D-1BAF6732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99D398-98E0-3EB0-E851-C17B541B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53" y="904044"/>
            <a:ext cx="6582694" cy="59539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FD6A2F-1E5C-3D9B-79B4-8E4AC0B8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05580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57C8-CF59-D428-B754-5111F80C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17BFAE-E48D-2E92-8E1B-E1E1D0F7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6887536" cy="62016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21F8A2-2102-9BB4-8E31-159E44D8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97821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4D03-14B1-E3AC-E9E7-BF820B3F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8CFE97-8D14-3E68-44A4-6E3D4E95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2" y="1295400"/>
            <a:ext cx="8030696" cy="31341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C22BCA2-1F1B-FEE1-8ADC-2639033B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59258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54963-FD55-2B95-3B34-081437256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EC1A51-8683-7BFD-B961-0A7EA00E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1241179"/>
            <a:ext cx="8411749" cy="54300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A62D34-ADD0-E1DC-5B8D-40D44C39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15469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B087E-3B2D-95EB-7C66-A5871E02D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14D5C-5491-5302-D1A9-D3791A39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주요 설명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Autoencoder </a:t>
            </a:r>
            <a:r>
              <a:rPr lang="ko-KR" altLang="en-US" sz="1600" dirty="0"/>
              <a:t>학습 원리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입력과 출력을 같게 만드는 신경망 (입력 → 압축 → 복원)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정상 데이터만 학습 → 정상 패턴을 재구성할 수 있게 됨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이상치는 재구성 오차가 큼 (보지 못한 패턴이므로)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이상치 판단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 Unicode MS"/>
              </a:rPr>
              <a:t>재구성 오차 (MSE)</a:t>
            </a:r>
            <a:r>
              <a:rPr lang="ko-KR" altLang="ko-KR" sz="1600" dirty="0"/>
              <a:t>가 크면 이상치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상위 5% 재구성 오차를 이상치로 간주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출력 예시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정상 데이터</a:t>
            </a:r>
            <a:r>
              <a:rPr lang="ko-KR" altLang="ko-KR" sz="1600" dirty="0">
                <a:latin typeface="Arial" panose="020B0604020202020204" pitchFamily="34" charset="0"/>
              </a:rPr>
              <a:t>: 파란색 (</a:t>
            </a:r>
            <a:r>
              <a:rPr lang="ko-KR" altLang="ko-KR" sz="1600" dirty="0" err="1">
                <a:latin typeface="Arial Unicode MS"/>
              </a:rPr>
              <a:t>predicted_label</a:t>
            </a:r>
            <a:r>
              <a:rPr lang="ko-KR" altLang="ko-KR" sz="1600" dirty="0">
                <a:latin typeface="Arial Unicode MS"/>
              </a:rPr>
              <a:t> = 0</a:t>
            </a:r>
            <a:r>
              <a:rPr lang="ko-KR" altLang="ko-KR" sz="1600" dirty="0"/>
              <a:t>)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이상 데이터</a:t>
            </a:r>
            <a:r>
              <a:rPr lang="ko-KR" altLang="ko-KR" sz="1600" dirty="0">
                <a:latin typeface="Arial" panose="020B0604020202020204" pitchFamily="34" charset="0"/>
              </a:rPr>
              <a:t>: 빨간색 (</a:t>
            </a:r>
            <a:r>
              <a:rPr lang="ko-KR" altLang="ko-KR" sz="1600" dirty="0" err="1">
                <a:latin typeface="Arial Unicode MS"/>
              </a:rPr>
              <a:t>predicted_label</a:t>
            </a:r>
            <a:r>
              <a:rPr lang="ko-KR" altLang="ko-KR" sz="1600" dirty="0">
                <a:latin typeface="Arial Unicode MS"/>
              </a:rPr>
              <a:t> = 1</a:t>
            </a:r>
            <a:r>
              <a:rPr lang="ko-KR" altLang="ko-KR" sz="1600" dirty="0"/>
              <a:t>)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3C32EC-DF88-1D7F-8B4D-3274BB26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5220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 err="1"/>
              <a:t>보안</a:t>
            </a:r>
            <a:r>
              <a:rPr sz="2800" dirty="0"/>
              <a:t> </a:t>
            </a:r>
            <a:r>
              <a:rPr sz="2800" dirty="0" err="1"/>
              <a:t>제품군별</a:t>
            </a:r>
            <a:r>
              <a:rPr sz="2800" dirty="0"/>
              <a:t> AI </a:t>
            </a:r>
            <a:r>
              <a:rPr sz="2800" dirty="0" err="1"/>
              <a:t>적용</a:t>
            </a:r>
            <a:r>
              <a:rPr sz="2800" dirty="0"/>
              <a:t> </a:t>
            </a:r>
            <a:r>
              <a:rPr sz="2800" dirty="0" err="1"/>
              <a:t>사례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327900" cy="5181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방</a:t>
            </a:r>
            <a:r>
              <a:rPr sz="1800" dirty="0" err="1"/>
              <a:t>화벽</a:t>
            </a:r>
            <a:r>
              <a:rPr sz="1800" dirty="0"/>
              <a:t>/IPS: </a:t>
            </a:r>
            <a:r>
              <a:rPr sz="1800" dirty="0" err="1"/>
              <a:t>이상</a:t>
            </a:r>
            <a:r>
              <a:rPr sz="1800" dirty="0"/>
              <a:t> </a:t>
            </a:r>
            <a:r>
              <a:rPr sz="1800" dirty="0" err="1"/>
              <a:t>트래픽</a:t>
            </a:r>
            <a:r>
              <a:rPr sz="1800" dirty="0"/>
              <a:t> </a:t>
            </a:r>
            <a:r>
              <a:rPr sz="1800" dirty="0" err="1"/>
              <a:t>탐지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EDR/</a:t>
            </a:r>
            <a:r>
              <a:rPr sz="1800" dirty="0" err="1"/>
              <a:t>백신</a:t>
            </a:r>
            <a:r>
              <a:rPr sz="1800" dirty="0"/>
              <a:t>: </a:t>
            </a:r>
            <a:r>
              <a:rPr sz="1800" dirty="0" err="1"/>
              <a:t>파일</a:t>
            </a:r>
            <a:r>
              <a:rPr sz="1800" dirty="0"/>
              <a:t>/</a:t>
            </a:r>
            <a:r>
              <a:rPr sz="1800" dirty="0" err="1"/>
              <a:t>프로세스</a:t>
            </a:r>
            <a:r>
              <a:rPr sz="1800" dirty="0"/>
              <a:t> </a:t>
            </a:r>
            <a:r>
              <a:rPr sz="1800" dirty="0" err="1"/>
              <a:t>행동</a:t>
            </a:r>
            <a:r>
              <a:rPr sz="1800" dirty="0"/>
              <a:t> </a:t>
            </a:r>
            <a:r>
              <a:rPr sz="1800" dirty="0" err="1"/>
              <a:t>분석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SIEM: </a:t>
            </a:r>
            <a:r>
              <a:rPr sz="1800" dirty="0" err="1"/>
              <a:t>로그</a:t>
            </a:r>
            <a:r>
              <a:rPr sz="1800" dirty="0"/>
              <a:t> </a:t>
            </a:r>
            <a:r>
              <a:rPr sz="1800" dirty="0" err="1"/>
              <a:t>이벤트</a:t>
            </a:r>
            <a:r>
              <a:rPr sz="1800" dirty="0"/>
              <a:t> </a:t>
            </a:r>
            <a:r>
              <a:rPr sz="1800" dirty="0" err="1"/>
              <a:t>자동</a:t>
            </a:r>
            <a:r>
              <a:rPr sz="1800" dirty="0"/>
              <a:t> </a:t>
            </a:r>
            <a:r>
              <a:rPr sz="1800" dirty="0" err="1"/>
              <a:t>분류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DLP: </a:t>
            </a:r>
            <a:r>
              <a:rPr sz="1800" dirty="0" err="1"/>
              <a:t>내부자</a:t>
            </a:r>
            <a:r>
              <a:rPr sz="1800" dirty="0"/>
              <a:t> </a:t>
            </a:r>
            <a:r>
              <a:rPr sz="1800" dirty="0" err="1"/>
              <a:t>이상행위</a:t>
            </a:r>
            <a:r>
              <a:rPr sz="1800" dirty="0"/>
              <a:t> </a:t>
            </a:r>
            <a:r>
              <a:rPr sz="1800" dirty="0" err="1"/>
              <a:t>탐지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IAM: </a:t>
            </a:r>
            <a:r>
              <a:rPr sz="1800" dirty="0" err="1"/>
              <a:t>행동</a:t>
            </a:r>
            <a:r>
              <a:rPr sz="1800" dirty="0"/>
              <a:t> </a:t>
            </a:r>
            <a:r>
              <a:rPr sz="1800" dirty="0" err="1"/>
              <a:t>기반</a:t>
            </a:r>
            <a:r>
              <a:rPr sz="1800" dirty="0"/>
              <a:t> </a:t>
            </a:r>
            <a:r>
              <a:rPr sz="1800" dirty="0" err="1"/>
              <a:t>인증</a:t>
            </a:r>
            <a:r>
              <a:rPr sz="1800" dirty="0"/>
              <a:t>, </a:t>
            </a:r>
            <a:r>
              <a:rPr sz="1800" dirty="0" err="1"/>
              <a:t>로그인</a:t>
            </a:r>
            <a:r>
              <a:rPr sz="1800" dirty="0"/>
              <a:t> </a:t>
            </a:r>
            <a:r>
              <a:rPr sz="1800" dirty="0" err="1"/>
              <a:t>분석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APT: </a:t>
            </a:r>
            <a:r>
              <a:rPr sz="1800" dirty="0" err="1"/>
              <a:t>공격</a:t>
            </a:r>
            <a:r>
              <a:rPr sz="1800" dirty="0"/>
              <a:t> </a:t>
            </a:r>
            <a:r>
              <a:rPr sz="1800" dirty="0" err="1"/>
              <a:t>시퀀스</a:t>
            </a:r>
            <a:r>
              <a:rPr sz="1800" dirty="0"/>
              <a:t> </a:t>
            </a:r>
            <a:r>
              <a:rPr sz="1800" dirty="0" err="1"/>
              <a:t>추론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2114-0FBE-E497-812F-45162CAB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A52E91F-B9C2-4BA7-CA27-B1258F32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458756-5D7A-1713-6725-A16E55C2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웹셀</a:t>
            </a:r>
            <a:r>
              <a:rPr lang="en-US" altLang="ko-KR" sz="1800" dirty="0"/>
              <a:t>(Web Shell)</a:t>
            </a:r>
            <a:r>
              <a:rPr lang="ko-KR" altLang="en-US" sz="1800" dirty="0"/>
              <a:t>이란</a:t>
            </a:r>
            <a:r>
              <a:rPr lang="en-US" altLang="ko-KR" sz="1800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웹 서버에 </a:t>
            </a:r>
            <a:r>
              <a:rPr lang="ko-KR" altLang="en-US" sz="1600" b="1" dirty="0" err="1"/>
              <a:t>업로드된</a:t>
            </a:r>
            <a:r>
              <a:rPr lang="ko-KR" altLang="en-US" sz="1600" b="1" dirty="0"/>
              <a:t> 악성 스크립트 파일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해커가 원격에서 해당 서버를 조작하거나 제어할 수 있도록 해주는 </a:t>
            </a:r>
            <a:r>
              <a:rPr lang="ko-KR" altLang="en-US" sz="1600" dirty="0" err="1"/>
              <a:t>백도어</a:t>
            </a:r>
            <a:r>
              <a:rPr lang="en-US" altLang="ko-KR" sz="1600" dirty="0"/>
              <a:t>(Backdoor)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웹셸을</a:t>
            </a:r>
            <a:r>
              <a:rPr lang="ko-KR" altLang="en-US" sz="1600" dirty="0"/>
              <a:t> 통해 공격자는 웹 서버의 파일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</a:t>
            </a:r>
            <a:r>
              <a:rPr lang="en-US" altLang="ko-KR" sz="1600" dirty="0"/>
              <a:t>, </a:t>
            </a:r>
            <a:r>
              <a:rPr lang="ko-KR" altLang="en-US" sz="1600" dirty="0"/>
              <a:t>운영 체제 명령어 등을 실행할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웹셸의</a:t>
            </a:r>
            <a:r>
              <a:rPr lang="ko-KR" altLang="en-US" sz="1600" dirty="0"/>
              <a:t> 특징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형태</a:t>
            </a:r>
            <a:r>
              <a:rPr lang="en-US" altLang="ko-KR" sz="1600" dirty="0"/>
              <a:t>: PHP, ASP, JSP, Perl </a:t>
            </a:r>
            <a:r>
              <a:rPr lang="ko-KR" altLang="en-US" sz="1600" dirty="0"/>
              <a:t>등 웹 서버에서 실행 가능한 스크립트 언어로 작성됨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기능</a:t>
            </a:r>
            <a:r>
              <a:rPr lang="en-US" altLang="ko-KR" sz="1600" dirty="0"/>
              <a:t>: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쉘 명령어 실행 (예: </a:t>
            </a:r>
            <a:r>
              <a:rPr lang="ko-KR" altLang="ko-KR" sz="1600" dirty="0" err="1">
                <a:latin typeface="Arial Unicode MS"/>
              </a:rPr>
              <a:t>ls</a:t>
            </a:r>
            <a:r>
              <a:rPr lang="ko-KR" altLang="ko-KR" sz="1600" dirty="0"/>
              <a:t>, </a:t>
            </a:r>
            <a:r>
              <a:rPr lang="ko-KR" altLang="ko-KR" sz="1600" dirty="0" err="1">
                <a:latin typeface="Arial Unicode MS"/>
              </a:rPr>
              <a:t>dir</a:t>
            </a:r>
            <a:r>
              <a:rPr lang="ko-KR" altLang="ko-KR" sz="1600" dirty="0"/>
              <a:t>, </a:t>
            </a:r>
            <a:r>
              <a:rPr lang="ko-KR" altLang="ko-KR" sz="1600" dirty="0" err="1">
                <a:latin typeface="Arial Unicode MS"/>
              </a:rPr>
              <a:t>cat</a:t>
            </a:r>
            <a:r>
              <a:rPr lang="ko-KR" altLang="ko-KR" sz="1600" dirty="0"/>
              <a:t>, </a:t>
            </a:r>
            <a:r>
              <a:rPr lang="ko-KR" altLang="ko-KR" sz="1600" dirty="0" err="1">
                <a:latin typeface="Arial Unicode MS"/>
              </a:rPr>
              <a:t>whoami</a:t>
            </a:r>
            <a:r>
              <a:rPr lang="ko-KR" altLang="ko-KR" sz="1600" dirty="0"/>
              <a:t>)</a:t>
            </a:r>
            <a:endParaRPr lang="en-US" altLang="ko-KR" sz="1600" dirty="0"/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파일 업로드/다운로드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데이터베이스 접근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다른 악성코드 설치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접근 방식</a:t>
            </a:r>
            <a:r>
              <a:rPr lang="en-US" altLang="ko-KR" sz="1600" dirty="0"/>
              <a:t>: </a:t>
            </a:r>
            <a:r>
              <a:rPr lang="ko-KR" altLang="en-US" sz="1600" dirty="0"/>
              <a:t>공격자는 웹 브라우저를 통해 </a:t>
            </a:r>
            <a:r>
              <a:rPr lang="ko-KR" altLang="en-US" sz="1600" dirty="0" err="1"/>
              <a:t>웹셸</a:t>
            </a:r>
            <a:r>
              <a:rPr lang="ko-KR" altLang="en-US" sz="1600" dirty="0"/>
              <a:t> 페이지에 접속해 조작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47E81-D234-12DA-3B6E-886B15881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AA2A29-3F90-3017-D028-042E12F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B3C21-CAA7-D6B8-A25C-F1C54615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</a:t>
            </a:r>
            <a:r>
              <a:rPr lang="ko-KR" altLang="en-US" sz="1800" dirty="0"/>
              <a:t> 예시 </a:t>
            </a:r>
            <a:r>
              <a:rPr lang="en-US" altLang="ko-KR" sz="1800" dirty="0"/>
              <a:t>(PHP)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dirty="0">
                <a:latin typeface="Arial" panose="020B0604020202020204" pitchFamily="34" charset="0"/>
              </a:rPr>
              <a:t>이런 </a:t>
            </a:r>
            <a:r>
              <a:rPr lang="ko-KR" altLang="ko-KR" sz="1600" dirty="0" err="1">
                <a:latin typeface="Arial" panose="020B0604020202020204" pitchFamily="34" charset="0"/>
              </a:rPr>
              <a:t>웹셸을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 Unicode MS"/>
              </a:rPr>
              <a:t>shell.php</a:t>
            </a:r>
            <a:r>
              <a:rPr lang="ko-KR" altLang="ko-KR" sz="1600" dirty="0" err="1"/>
              <a:t>로</a:t>
            </a:r>
            <a:r>
              <a:rPr lang="ko-KR" altLang="ko-KR" sz="1600" dirty="0"/>
              <a:t> 업로드하면, 아래와 같은 </a:t>
            </a:r>
            <a:r>
              <a:rPr lang="ko-KR" altLang="ko-KR" sz="1600" dirty="0" err="1"/>
              <a:t>URL로</a:t>
            </a:r>
            <a:r>
              <a:rPr lang="ko-KR" altLang="ko-KR" sz="1600" dirty="0"/>
              <a:t> 서버 명령어 실행이 가능</a:t>
            </a:r>
            <a:r>
              <a:rPr lang="ko-KR" altLang="en-US" sz="1600" dirty="0"/>
              <a:t>하</a:t>
            </a:r>
            <a:r>
              <a:rPr lang="ko-KR" altLang="ko-KR" sz="1600" dirty="0"/>
              <a:t>다: 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http://example.com/shell.php?cmd=ls</a:t>
            </a:r>
            <a:endParaRPr lang="ko-KR" altLang="ko-KR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웹셸이</a:t>
            </a:r>
            <a:r>
              <a:rPr lang="ko-KR" altLang="en-US" sz="1600" dirty="0"/>
              <a:t> 설치되는 경로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파일 업로드 기능이 있는 웹사이트 (예: 게시판, 이미지 업로드)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취약한 플러그인 또는 CMS (워드프레스, </a:t>
            </a:r>
            <a:r>
              <a:rPr lang="ko-KR" altLang="ko-KR" sz="1600" dirty="0" err="1">
                <a:latin typeface="Arial" panose="020B0604020202020204" pitchFamily="34" charset="0"/>
              </a:rPr>
              <a:t>Joomla</a:t>
            </a:r>
            <a:r>
              <a:rPr lang="ko-KR" altLang="ko-KR" sz="1600" dirty="0">
                <a:latin typeface="Arial" panose="020B0604020202020204" pitchFamily="34" charset="0"/>
              </a:rPr>
              <a:t> 등)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인증 우회 또는 취약점(예: RFI, LFI, </a:t>
            </a:r>
            <a:r>
              <a:rPr lang="ko-KR" altLang="ko-KR" sz="1600" dirty="0" err="1">
                <a:latin typeface="Arial" panose="020B0604020202020204" pitchFamily="34" charset="0"/>
              </a:rPr>
              <a:t>SQLi</a:t>
            </a:r>
            <a:r>
              <a:rPr lang="ko-KR" altLang="ko-KR" sz="1600" dirty="0">
                <a:latin typeface="Arial" panose="020B0604020202020204" pitchFamily="34" charset="0"/>
              </a:rPr>
              <a:t>)을 통한 업로드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방어 방법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파일 업로드 필터링 (확장자, MIME 타입, 실제 파일 내용 검사)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웹 서버에서 실행 권한 제한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웹방화벽(WAF) 사용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중요 디렉터리 접근 제한 (</a:t>
            </a:r>
            <a:r>
              <a:rPr lang="ko-KR" altLang="ko-KR" sz="1600" dirty="0">
                <a:latin typeface="Arial Unicode MS"/>
              </a:rPr>
              <a:t>.</a:t>
            </a:r>
            <a:r>
              <a:rPr lang="ko-KR" altLang="ko-KR" sz="1600" dirty="0" err="1">
                <a:latin typeface="Arial Unicode MS"/>
              </a:rPr>
              <a:t>php</a:t>
            </a:r>
            <a:r>
              <a:rPr lang="ko-KR" altLang="ko-KR" sz="1600" dirty="0"/>
              <a:t> 실행 금지 등)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A4B5D6-C372-60B9-0E69-0EF38D0C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3581400" cy="4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E3101-4F5F-BEF7-EE68-04960386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106EB9-CF67-C208-A73F-082A7DD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DBC68-32FC-8292-FD58-9DD6B181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990600"/>
            <a:ext cx="8580437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웹셸에서</a:t>
            </a:r>
            <a:r>
              <a:rPr lang="ko-KR" altLang="en-US" sz="1800" dirty="0"/>
              <a:t> 악의적으로 사용하는 함수들 예시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eval($_GET['code']);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 표현은 </a:t>
            </a:r>
            <a:r>
              <a:rPr lang="en-US" altLang="ko-KR" sz="1600" dirty="0"/>
              <a:t>PHP</a:t>
            </a:r>
            <a:r>
              <a:rPr lang="ko-KR" altLang="en-US" sz="1600" dirty="0"/>
              <a:t>에서 다음과 같은 의미이다</a:t>
            </a:r>
            <a:r>
              <a:rPr lang="en-US" altLang="ko-KR" sz="1600" dirty="0"/>
              <a:t>: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</a:t>
            </a:r>
            <a:r>
              <a:rPr lang="en-US" altLang="ko-KR" sz="1600" dirty="0"/>
              <a:t>URL </a:t>
            </a:r>
            <a:r>
              <a:rPr lang="ko-KR" altLang="en-US" sz="1600" dirty="0"/>
              <a:t>쿼리 파라미터로 전달한 문자열을</a:t>
            </a:r>
            <a:endParaRPr lang="en-US" altLang="ko-KR" sz="1600" dirty="0"/>
          </a:p>
          <a:p>
            <a:pPr lvl="3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rgbClr val="0070C0"/>
                </a:solidFill>
              </a:rPr>
              <a:t> http://example.com/page.php?code=phpinfo();</a:t>
            </a:r>
            <a:endParaRPr lang="en-US" altLang="ko-KR" sz="1600" dirty="0"/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PHP </a:t>
            </a:r>
            <a:r>
              <a:rPr lang="ko-KR" altLang="en-US" sz="1600" dirty="0"/>
              <a:t>코드처럼 </a:t>
            </a:r>
            <a:r>
              <a:rPr lang="ko-KR" altLang="en-US" sz="1600" dirty="0" err="1"/>
              <a:t>해석하고실행하라</a:t>
            </a:r>
            <a:r>
              <a:rPr lang="en-US" altLang="ko-KR" sz="1600" dirty="0"/>
              <a:t>!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즉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외부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</a:rPr>
              <a:t>가 전달한 코드를 서버에서 직접 실행한다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lvl="3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코드 </a:t>
            </a:r>
            <a:r>
              <a:rPr lang="ko-KR" altLang="en-US" sz="1600" b="1" dirty="0" err="1"/>
              <a:t>인젝션</a:t>
            </a:r>
            <a:r>
              <a:rPr lang="en-US" altLang="ko-KR" sz="1600" b="1" dirty="0"/>
              <a:t>(Code Injection)</a:t>
            </a:r>
            <a:r>
              <a:rPr lang="ko-KR" altLang="en-US" sz="1600" b="1" dirty="0"/>
              <a:t>의 대표적인 사례</a:t>
            </a:r>
            <a:endParaRPr lang="en-US" altLang="ko-KR" sz="1600" b="1" dirty="0"/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브라우저에는 </a:t>
            </a:r>
            <a:r>
              <a:rPr lang="en-US" altLang="ko-KR" sz="1600" b="1" dirty="0" err="1"/>
              <a:t>phpinfo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의 출력 결과</a:t>
            </a:r>
            <a:r>
              <a:rPr lang="en-US" altLang="ko-KR" sz="1600" dirty="0"/>
              <a:t>(</a:t>
            </a:r>
            <a:r>
              <a:rPr lang="ko-KR" altLang="en-US" sz="1600" dirty="0"/>
              <a:t>현재 </a:t>
            </a:r>
            <a:r>
              <a:rPr lang="en-US" altLang="ko-KR" sz="1600" dirty="0"/>
              <a:t>PHP </a:t>
            </a:r>
            <a:r>
              <a:rPr lang="ko-KR" altLang="en-US" sz="1600" dirty="0"/>
              <a:t>버전</a:t>
            </a:r>
            <a:r>
              <a:rPr lang="en-US" altLang="ko-KR" sz="1600" dirty="0"/>
              <a:t>, </a:t>
            </a:r>
            <a:r>
              <a:rPr lang="ko-KR" altLang="en-US" sz="1600" dirty="0"/>
              <a:t>서버 환경 변수</a:t>
            </a:r>
            <a:r>
              <a:rPr lang="en-US" altLang="ko-KR" sz="1600" dirty="0"/>
              <a:t>, </a:t>
            </a:r>
            <a:r>
              <a:rPr lang="ko-KR" altLang="en-US" sz="1600" dirty="0"/>
              <a:t>모듈 등 모든 정보</a:t>
            </a:r>
            <a:r>
              <a:rPr lang="en-US" altLang="ko-KR" sz="1600" dirty="0"/>
              <a:t>)</a:t>
            </a:r>
            <a:r>
              <a:rPr lang="ko-KR" altLang="en-US" sz="1600" dirty="0"/>
              <a:t>가 화면에 표시됨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보안상 매우 위험한 이유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 Unicode MS"/>
              </a:rPr>
              <a:t>eval($_GET['</a:t>
            </a:r>
            <a:r>
              <a:rPr lang="ko-KR" altLang="ko-KR" sz="1600" dirty="0" err="1">
                <a:latin typeface="Arial Unicode MS"/>
              </a:rPr>
              <a:t>code</a:t>
            </a:r>
            <a:r>
              <a:rPr lang="ko-KR" altLang="ko-KR" sz="1600" dirty="0">
                <a:latin typeface="Arial Unicode MS"/>
              </a:rPr>
              <a:t>'])</a:t>
            </a:r>
            <a:r>
              <a:rPr lang="ko-KR" altLang="ko-KR" sz="1600" dirty="0"/>
              <a:t>는 사용자가 직접 PHP 코드를 서버에서 실행시킬 수 있게 만들어 주는 것으로, </a:t>
            </a:r>
            <a:r>
              <a:rPr lang="ko-KR" altLang="ko-KR" sz="1600" b="1" dirty="0">
                <a:latin typeface="Arial" panose="020B0604020202020204" pitchFamily="34" charset="0"/>
              </a:rPr>
              <a:t>심각한 원격 코드 실행(</a:t>
            </a:r>
            <a:r>
              <a:rPr lang="ko-KR" altLang="ko-KR" sz="1600" b="1" dirty="0" err="1">
                <a:latin typeface="Arial" panose="020B0604020202020204" pitchFamily="34" charset="0"/>
              </a:rPr>
              <a:t>Remote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Code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Execution</a:t>
            </a:r>
            <a:r>
              <a:rPr lang="ko-KR" altLang="ko-KR" sz="1600" b="1" dirty="0">
                <a:latin typeface="Arial" panose="020B0604020202020204" pitchFamily="34" charset="0"/>
              </a:rPr>
              <a:t>, RCE)</a:t>
            </a:r>
            <a:r>
              <a:rPr lang="ko-KR" altLang="ko-KR" sz="1600" dirty="0">
                <a:latin typeface="Arial" panose="020B0604020202020204" pitchFamily="34" charset="0"/>
              </a:rPr>
              <a:t> 취약점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2391354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146477880</TotalTime>
  <Pages>3</Pages>
  <Words>4224</Words>
  <Application>Microsoft Office PowerPoint</Application>
  <PresentationFormat>화면 슬라이드 쇼(4:3)</PresentationFormat>
  <Paragraphs>481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7" baseType="lpstr">
      <vt:lpstr>Arial Unicode MS</vt:lpstr>
      <vt:lpstr>Helvetica Neue</vt:lpstr>
      <vt:lpstr>KoPub돋움체_Pro Bold</vt:lpstr>
      <vt:lpstr>KoPub돋움체_Pro Light</vt:lpstr>
      <vt:lpstr>Monotype Sorts</vt:lpstr>
      <vt:lpstr>Noto Sans KR</vt:lpstr>
      <vt:lpstr>Arial</vt:lpstr>
      <vt:lpstr>Cambria Math</vt:lpstr>
      <vt:lpstr>Courier New</vt:lpstr>
      <vt:lpstr>Tahoma</vt:lpstr>
      <vt:lpstr>Times New Roman</vt:lpstr>
      <vt:lpstr>Wingdings</vt:lpstr>
      <vt:lpstr>LC.BRev.FY97</vt:lpstr>
      <vt:lpstr>건국대 미래국방기술융합학과  권주흠</vt:lpstr>
      <vt:lpstr>왜 보안에 AI가 필요한가?</vt:lpstr>
      <vt:lpstr>왜 보안에 AI가 필요한가?</vt:lpstr>
      <vt:lpstr>AI의 강점은?</vt:lpstr>
      <vt:lpstr>AI 융합 보안 제품 사례</vt:lpstr>
      <vt:lpstr>보안 제품군별 AI 적용 사례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PowerPoint 프레젠테이션</vt:lpstr>
      <vt:lpstr>PowerPoint 프레젠테이션</vt:lpstr>
      <vt:lpstr>학습사례_1 웹셀(Web Shell) 탐지</vt:lpstr>
      <vt:lpstr>학습사례_1 웹셀(Web Shell) 탐지</vt:lpstr>
      <vt:lpstr>학습사례_1 웹셀(Web Shell) 탐지</vt:lpstr>
      <vt:lpstr>PowerPoint 프레젠테이션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학습사례_4_AutoEncoder(네크워크_이상징후_탐지)</vt:lpstr>
      <vt:lpstr>PowerPoint 프레젠테이션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주흠 권</cp:lastModifiedBy>
  <cp:revision>521</cp:revision>
  <cp:lastPrinted>2001-08-28T17:59:37Z</cp:lastPrinted>
  <dcterms:created xsi:type="dcterms:W3CDTF">1998-03-18T13:44:31Z</dcterms:created>
  <dcterms:modified xsi:type="dcterms:W3CDTF">2025-09-24T05:49:43Z</dcterms:modified>
</cp:coreProperties>
</file>